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8" r:id="rId2"/>
    <p:sldId id="260" r:id="rId3"/>
    <p:sldId id="275" r:id="rId4"/>
    <p:sldId id="261" r:id="rId5"/>
    <p:sldId id="262" r:id="rId6"/>
    <p:sldId id="263" r:id="rId7"/>
    <p:sldId id="264" r:id="rId8"/>
    <p:sldId id="265" r:id="rId9"/>
    <p:sldId id="266" r:id="rId10"/>
    <p:sldId id="267" r:id="rId11"/>
    <p:sldId id="276" r:id="rId12"/>
    <p:sldId id="272" r:id="rId13"/>
    <p:sldId id="273" r:id="rId14"/>
    <p:sldId id="274" r:id="rId15"/>
    <p:sldId id="270" r:id="rId16"/>
  </p:sldIdLst>
  <p:sldSz cx="9144000" cy="6858000" type="letter"/>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orient="horz" pos="568">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BFBFBF"/>
    <a:srgbClr val="006600"/>
    <a:srgbClr val="D60043"/>
    <a:srgbClr val="FF99FF"/>
    <a:srgbClr val="FFCCFF"/>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04" autoAdjust="0"/>
    <p:restoredTop sz="86766" autoAdjust="0"/>
  </p:normalViewPr>
  <p:slideViewPr>
    <p:cSldViewPr snapToGrid="0" snapToObjects="1">
      <p:cViewPr>
        <p:scale>
          <a:sx n="97" d="100"/>
          <a:sy n="97" d="100"/>
        </p:scale>
        <p:origin x="-540" y="-66"/>
      </p:cViewPr>
      <p:guideLst>
        <p:guide orient="horz" pos="2160"/>
        <p:guide orient="horz" pos="568"/>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Public\IGECEM%202017\Presentaci&#243;n%20de%20ZMVT\ZMVT.xls"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Public\IGECEM%202017\Presentaci&#243;n%20de%20ZMVT\ZMVT.xls"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C:\Users\Public\IGECEM%202017\Presentaci&#243;n%20de%20ZMVT\ZMVT.xls"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Public\IGECEM%202017\Presentaci&#243;n%20de%20ZMVT\ZMVT.xls"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C:\Users\Public\IGECEM%202017\Presentaci&#243;n%20de%20ZMVT\INFORMACION_ZMVT.xls"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C:\Users\Public\IGECEM%202017\Presentaci&#243;n%20de%20ZMVT\INFORMACION_ZMVT.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Public\IGECEM%202017\Presentaci&#243;n%20de%20ZMVT\INFORMACION_ZMVT.xls" TargetMode="External"/></Relationships>
</file>

<file path=ppt/charts/_rels/chart8.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C:\Users\Public\IGECEM%202017\Presentaci&#243;n%20de%20ZMVT\ZMVT.xls" TargetMode="External"/></Relationships>
</file>

<file path=ppt/charts/_rels/chart9.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C:\Users\Public\IGECEM%202017\Presentaci&#243;n%20de%20ZMVT\ZMVT.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'BASE_ZMVT 2017'!$B$33</c:f>
              <c:strCache>
                <c:ptCount val="1"/>
                <c:pt idx="0">
                  <c:v>ZMVT</c:v>
                </c:pt>
              </c:strCache>
            </c:strRef>
          </c:tx>
          <c:spPr>
            <a:solidFill>
              <a:srgbClr val="D60043"/>
            </a:solidFill>
            <a:ln>
              <a:noFill/>
            </a:ln>
            <a:effectLst/>
            <a:sp3d/>
          </c:spPr>
          <c:invertIfNegative val="0"/>
          <c:dLbls>
            <c:dLbl>
              <c:idx val="0"/>
              <c:layout>
                <c:manualLayout>
                  <c:x val="-4.4237761597129693E-3"/>
                  <c:y val="-2.745678056816631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5081301758305E-17"/>
                  <c:y val="-6.864195142041546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6356642395694236E-3"/>
                  <c:y val="-1.02962927130623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6356642395694236E-3"/>
                  <c:y val="-6.8641951420415469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4237761597129494E-3"/>
                  <c:y val="-2.7456780568166191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'BASE_ZMVT 2017'!$C$32:$G$32</c:f>
              <c:numCache>
                <c:formatCode>General</c:formatCode>
                <c:ptCount val="5"/>
                <c:pt idx="0">
                  <c:v>1970</c:v>
                </c:pt>
                <c:pt idx="1">
                  <c:v>1980</c:v>
                </c:pt>
                <c:pt idx="2">
                  <c:v>2000</c:v>
                </c:pt>
                <c:pt idx="3">
                  <c:v>2005</c:v>
                </c:pt>
                <c:pt idx="4">
                  <c:v>2015</c:v>
                </c:pt>
              </c:numCache>
            </c:numRef>
          </c:cat>
          <c:val>
            <c:numRef>
              <c:f>'BASE_ZMVT 2017'!$C$34:$G$34</c:f>
              <c:numCache>
                <c:formatCode>General</c:formatCode>
                <c:ptCount val="5"/>
                <c:pt idx="0">
                  <c:v>270.98500000000001</c:v>
                </c:pt>
                <c:pt idx="1">
                  <c:v>500.33300000000003</c:v>
                </c:pt>
                <c:pt idx="2">
                  <c:v>1451.8009999999999</c:v>
                </c:pt>
                <c:pt idx="3">
                  <c:v>1633.0519999999999</c:v>
                </c:pt>
                <c:pt idx="4">
                  <c:v>2373.3470000000002</c:v>
                </c:pt>
              </c:numCache>
            </c:numRef>
          </c:val>
          <c:shape val="cylinder"/>
        </c:ser>
        <c:dLbls>
          <c:showLegendKey val="0"/>
          <c:showVal val="1"/>
          <c:showCatName val="0"/>
          <c:showSerName val="0"/>
          <c:showPercent val="0"/>
          <c:showBubbleSize val="0"/>
        </c:dLbls>
        <c:gapWidth val="75"/>
        <c:gapDepth val="0"/>
        <c:shape val="box"/>
        <c:axId val="83045888"/>
        <c:axId val="108625920"/>
        <c:axId val="0"/>
      </c:bar3DChart>
      <c:catAx>
        <c:axId val="83045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08625920"/>
        <c:crosses val="autoZero"/>
        <c:auto val="1"/>
        <c:lblAlgn val="ctr"/>
        <c:lblOffset val="100"/>
        <c:noMultiLvlLbl val="0"/>
      </c:catAx>
      <c:valAx>
        <c:axId val="108625920"/>
        <c:scaling>
          <c:orientation val="minMax"/>
        </c:scaling>
        <c:delete val="0"/>
        <c:axPos val="l"/>
        <c:title>
          <c:tx>
            <c:rich>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s-MX" sz="1100" b="1"/>
                  <a:t>Miles de habitantes</a:t>
                </a:r>
              </a:p>
            </c:rich>
          </c:tx>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830458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'BASE_ZMVT 2017'!$B$36</c:f>
              <c:strCache>
                <c:ptCount val="1"/>
                <c:pt idx="0">
                  <c:v>Participación</c:v>
                </c:pt>
              </c:strCache>
            </c:strRef>
          </c:tx>
          <c:spPr>
            <a:solidFill>
              <a:srgbClr val="61BF1A"/>
            </a:solidFill>
            <a:ln>
              <a:noFill/>
            </a:ln>
            <a:effectLst/>
            <a:sp3d/>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'BASE_ZMVT 2017'!$C$32:$G$32</c:f>
              <c:numCache>
                <c:formatCode>General</c:formatCode>
                <c:ptCount val="5"/>
                <c:pt idx="0">
                  <c:v>1970</c:v>
                </c:pt>
                <c:pt idx="1">
                  <c:v>1980</c:v>
                </c:pt>
                <c:pt idx="2">
                  <c:v>2000</c:v>
                </c:pt>
                <c:pt idx="3">
                  <c:v>2005</c:v>
                </c:pt>
                <c:pt idx="4">
                  <c:v>2015</c:v>
                </c:pt>
              </c:numCache>
            </c:numRef>
          </c:cat>
          <c:val>
            <c:numRef>
              <c:f>'BASE_ZMVT 2017'!$C$36:$G$36</c:f>
              <c:numCache>
                <c:formatCode>_(* #,##0.00_);_(* \(#,##0.00\);_(* "-"??_);_(@_)</c:formatCode>
                <c:ptCount val="5"/>
                <c:pt idx="0">
                  <c:v>7.0694474699238352</c:v>
                </c:pt>
                <c:pt idx="1">
                  <c:v>6.6143686127068673</c:v>
                </c:pt>
                <c:pt idx="2">
                  <c:v>11.085254697257001</c:v>
                </c:pt>
                <c:pt idx="3">
                  <c:v>11.658415726723444</c:v>
                </c:pt>
                <c:pt idx="4">
                  <c:v>14.661505269957118</c:v>
                </c:pt>
              </c:numCache>
            </c:numRef>
          </c:val>
          <c:shape val="cylinder"/>
        </c:ser>
        <c:dLbls>
          <c:showLegendKey val="0"/>
          <c:showVal val="1"/>
          <c:showCatName val="0"/>
          <c:showSerName val="0"/>
          <c:showPercent val="0"/>
          <c:showBubbleSize val="0"/>
        </c:dLbls>
        <c:gapWidth val="75"/>
        <c:gapDepth val="0"/>
        <c:shape val="box"/>
        <c:axId val="84420096"/>
        <c:axId val="108628224"/>
        <c:axId val="0"/>
      </c:bar3DChart>
      <c:catAx>
        <c:axId val="84420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08628224"/>
        <c:crosses val="autoZero"/>
        <c:auto val="1"/>
        <c:lblAlgn val="ctr"/>
        <c:lblOffset val="100"/>
        <c:noMultiLvlLbl val="0"/>
      </c:catAx>
      <c:valAx>
        <c:axId val="108628224"/>
        <c:scaling>
          <c:orientation val="minMax"/>
        </c:scaling>
        <c:delete val="0"/>
        <c:axPos val="l"/>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s-MX" b="1"/>
                  <a:t>Porcentaje</a:t>
                </a:r>
              </a:p>
            </c:rich>
          </c:tx>
          <c:layout/>
          <c:overlay val="0"/>
          <c:spPr>
            <a:noFill/>
            <a:ln>
              <a:noFill/>
            </a:ln>
            <a:effectLst/>
          </c:sp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84420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MX"/>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'BASE_ZMVT 2017'!$B$39</c:f>
              <c:strCache>
                <c:ptCount val="1"/>
                <c:pt idx="0">
                  <c:v>Estado de México</c:v>
                </c:pt>
              </c:strCache>
            </c:strRef>
          </c:tx>
          <c:spPr>
            <a:solidFill>
              <a:srgbClr val="D60043"/>
            </a:solidFill>
            <a:ln>
              <a:noFill/>
            </a:ln>
            <a:effectLst/>
            <a:sp3d/>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'BASE_ZMVT 2017'!$C$38:$F$38</c:f>
              <c:strCache>
                <c:ptCount val="4"/>
                <c:pt idx="0">
                  <c:v>1970-1980</c:v>
                </c:pt>
                <c:pt idx="1">
                  <c:v>1980-2000</c:v>
                </c:pt>
                <c:pt idx="2">
                  <c:v>2000-2005</c:v>
                </c:pt>
                <c:pt idx="3">
                  <c:v>2005-2015</c:v>
                </c:pt>
              </c:strCache>
            </c:strRef>
          </c:cat>
          <c:val>
            <c:numRef>
              <c:f>'BASE_ZMVT 2017'!$C$39:$F$39</c:f>
              <c:numCache>
                <c:formatCode>_-* #,##0.0_-;\-* #,##0.0_-;_-* "-"??_-;_-@_-</c:formatCode>
                <c:ptCount val="4"/>
                <c:pt idx="0">
                  <c:v>6.7887114290742678</c:v>
                </c:pt>
                <c:pt idx="1">
                  <c:v>2.826119328847887</c:v>
                </c:pt>
                <c:pt idx="2">
                  <c:v>1.1922331088974891</c:v>
                </c:pt>
                <c:pt idx="3">
                  <c:v>1.5495629603244465</c:v>
                </c:pt>
              </c:numCache>
            </c:numRef>
          </c:val>
          <c:shape val="cylinder"/>
        </c:ser>
        <c:ser>
          <c:idx val="1"/>
          <c:order val="1"/>
          <c:tx>
            <c:strRef>
              <c:f>'BASE_ZMVT 2017'!$B$40</c:f>
              <c:strCache>
                <c:ptCount val="1"/>
                <c:pt idx="0">
                  <c:v>ZMVT</c:v>
                </c:pt>
              </c:strCache>
            </c:strRef>
          </c:tx>
          <c:spPr>
            <a:solidFill>
              <a:srgbClr val="61BF1A"/>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'BASE_ZMVT 2017'!$C$40:$F$40</c:f>
              <c:numCache>
                <c:formatCode>_-* #,##0.0_-;\-* #,##0.0_-;_-* "-"??_-;_-@_-</c:formatCode>
                <c:ptCount val="4"/>
                <c:pt idx="0">
                  <c:v>6.1043303183263786</c:v>
                </c:pt>
                <c:pt idx="1">
                  <c:v>5.5575542267713995</c:v>
                </c:pt>
                <c:pt idx="2">
                  <c:v>2.0955015894190021</c:v>
                </c:pt>
                <c:pt idx="3">
                  <c:v>4.0540885751030764</c:v>
                </c:pt>
              </c:numCache>
            </c:numRef>
          </c:val>
          <c:shape val="cylinder"/>
        </c:ser>
        <c:dLbls>
          <c:showLegendKey val="0"/>
          <c:showVal val="1"/>
          <c:showCatName val="0"/>
          <c:showSerName val="0"/>
          <c:showPercent val="0"/>
          <c:showBubbleSize val="0"/>
        </c:dLbls>
        <c:gapWidth val="75"/>
        <c:gapDepth val="0"/>
        <c:shape val="box"/>
        <c:axId val="84472320"/>
        <c:axId val="108631104"/>
        <c:axId val="0"/>
      </c:bar3DChart>
      <c:catAx>
        <c:axId val="84472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08631104"/>
        <c:crosses val="autoZero"/>
        <c:auto val="1"/>
        <c:lblAlgn val="ctr"/>
        <c:lblOffset val="100"/>
        <c:noMultiLvlLbl val="0"/>
      </c:catAx>
      <c:valAx>
        <c:axId val="108631104"/>
        <c:scaling>
          <c:orientation val="minMax"/>
        </c:scaling>
        <c:delete val="1"/>
        <c:axPos val="l"/>
        <c:numFmt formatCode="#,##0" sourceLinked="0"/>
        <c:majorTickMark val="none"/>
        <c:minorTickMark val="none"/>
        <c:tickLblPos val="nextTo"/>
        <c:crossAx val="8447232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'BASE_ZMVT 2017'!$B$43</c:f>
              <c:strCache>
                <c:ptCount val="1"/>
                <c:pt idx="0">
                  <c:v>Estado de México</c:v>
                </c:pt>
              </c:strCache>
            </c:strRef>
          </c:tx>
          <c:spPr>
            <a:solidFill>
              <a:srgbClr val="61BF1A"/>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'BASE_ZMVT 2017'!$C$42:$G$42</c:f>
              <c:numCache>
                <c:formatCode>General</c:formatCode>
                <c:ptCount val="5"/>
                <c:pt idx="0">
                  <c:v>1970</c:v>
                </c:pt>
                <c:pt idx="1">
                  <c:v>1980</c:v>
                </c:pt>
                <c:pt idx="2">
                  <c:v>2000</c:v>
                </c:pt>
                <c:pt idx="3">
                  <c:v>2005</c:v>
                </c:pt>
                <c:pt idx="4">
                  <c:v>2015</c:v>
                </c:pt>
              </c:numCache>
            </c:numRef>
          </c:cat>
          <c:val>
            <c:numRef>
              <c:f>'BASE_ZMVT 2017'!$C$43:$G$43</c:f>
              <c:numCache>
                <c:formatCode>_-* #,##0_-;\-* #,##0_-;_-* "-"??_-;_-@_-</c:formatCode>
                <c:ptCount val="5"/>
                <c:pt idx="0">
                  <c:v>174</c:v>
                </c:pt>
                <c:pt idx="1">
                  <c:v>343</c:v>
                </c:pt>
                <c:pt idx="2">
                  <c:v>594</c:v>
                </c:pt>
                <c:pt idx="3">
                  <c:v>635</c:v>
                </c:pt>
                <c:pt idx="4">
                  <c:v>765</c:v>
                </c:pt>
              </c:numCache>
            </c:numRef>
          </c:val>
        </c:ser>
        <c:dLbls>
          <c:showLegendKey val="0"/>
          <c:showVal val="1"/>
          <c:showCatName val="0"/>
          <c:showSerName val="0"/>
          <c:showPercent val="0"/>
          <c:showBubbleSize val="0"/>
        </c:dLbls>
        <c:gapWidth val="75"/>
        <c:axId val="84475392"/>
        <c:axId val="162824192"/>
      </c:barChart>
      <c:lineChart>
        <c:grouping val="standard"/>
        <c:varyColors val="0"/>
        <c:ser>
          <c:idx val="1"/>
          <c:order val="1"/>
          <c:tx>
            <c:strRef>
              <c:f>'BASE_ZMVT 2017'!$B$44</c:f>
              <c:strCache>
                <c:ptCount val="1"/>
                <c:pt idx="0">
                  <c:v>ZMVT</c:v>
                </c:pt>
              </c:strCache>
            </c:strRef>
          </c:tx>
          <c:spPr>
            <a:ln w="28575" cap="rnd">
              <a:solidFill>
                <a:srgbClr val="D6004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es-MX"/>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'BASE_ZMVT 2017'!$C$42:$G$42</c:f>
              <c:numCache>
                <c:formatCode>General</c:formatCode>
                <c:ptCount val="5"/>
                <c:pt idx="0">
                  <c:v>1970</c:v>
                </c:pt>
                <c:pt idx="1">
                  <c:v>1980</c:v>
                </c:pt>
                <c:pt idx="2">
                  <c:v>2000</c:v>
                </c:pt>
                <c:pt idx="3">
                  <c:v>2005</c:v>
                </c:pt>
                <c:pt idx="4">
                  <c:v>2015</c:v>
                </c:pt>
              </c:numCache>
            </c:numRef>
          </c:cat>
          <c:val>
            <c:numRef>
              <c:f>'BASE_ZMVT 2017'!$C$44:$G$44</c:f>
              <c:numCache>
                <c:formatCode>_-* #,##0_-;\-* #,##0_-;_-* "-"??_-;_-@_-</c:formatCode>
                <c:ptCount val="5"/>
                <c:pt idx="0">
                  <c:v>552.38803840430523</c:v>
                </c:pt>
                <c:pt idx="1">
                  <c:v>625.6117536730228</c:v>
                </c:pt>
                <c:pt idx="2">
                  <c:v>738.13370904154363</c:v>
                </c:pt>
                <c:pt idx="3">
                  <c:v>819.74349321085265</c:v>
                </c:pt>
                <c:pt idx="4">
                  <c:v>872.60880364515162</c:v>
                </c:pt>
              </c:numCache>
            </c:numRef>
          </c:val>
          <c:smooth val="0"/>
        </c:ser>
        <c:dLbls>
          <c:showLegendKey val="0"/>
          <c:showVal val="0"/>
          <c:showCatName val="0"/>
          <c:showSerName val="0"/>
          <c:showPercent val="0"/>
          <c:showBubbleSize val="0"/>
        </c:dLbls>
        <c:marker val="1"/>
        <c:smooth val="0"/>
        <c:axId val="84475392"/>
        <c:axId val="162824192"/>
      </c:lineChart>
      <c:catAx>
        <c:axId val="84475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2824192"/>
        <c:crosses val="autoZero"/>
        <c:auto val="1"/>
        <c:lblAlgn val="ctr"/>
        <c:lblOffset val="100"/>
        <c:noMultiLvlLbl val="0"/>
      </c:catAx>
      <c:valAx>
        <c:axId val="162824192"/>
        <c:scaling>
          <c:orientation val="minMax"/>
          <c:max val="90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8447539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solidFill>
                <a:srgbClr val="0070C0"/>
              </a:solidFill>
            </a:ln>
            <a:effectLst/>
          </c:spPr>
          <c:invertIfNegative val="0"/>
          <c:cat>
            <c:strRef>
              <c:f>'GRUPOS Q'!$Y$27:$Y$44</c:f>
              <c:strCache>
                <c:ptCount val="18"/>
                <c:pt idx="0">
                  <c:v>  0  -  4 años</c:v>
                </c:pt>
                <c:pt idx="1">
                  <c:v>  5  -  9 años</c:v>
                </c:pt>
                <c:pt idx="2">
                  <c:v> 10 - 14 años</c:v>
                </c:pt>
                <c:pt idx="3">
                  <c:v> 15 - 19 años</c:v>
                </c:pt>
                <c:pt idx="4">
                  <c:v> 20 - 24 años</c:v>
                </c:pt>
                <c:pt idx="5">
                  <c:v> 25 - 29 años</c:v>
                </c:pt>
                <c:pt idx="6">
                  <c:v> 30 - 34 años</c:v>
                </c:pt>
                <c:pt idx="7">
                  <c:v> 35 - 39 años</c:v>
                </c:pt>
                <c:pt idx="8">
                  <c:v> 40 - 44 años</c:v>
                </c:pt>
                <c:pt idx="9">
                  <c:v> 45 - 49 años</c:v>
                </c:pt>
                <c:pt idx="10">
                  <c:v> 50 - 54 años</c:v>
                </c:pt>
                <c:pt idx="11">
                  <c:v> 55 - 59 años</c:v>
                </c:pt>
                <c:pt idx="12">
                  <c:v> 60 - 64 años</c:v>
                </c:pt>
                <c:pt idx="13">
                  <c:v> 65 - 69 años</c:v>
                </c:pt>
                <c:pt idx="14">
                  <c:v> 70 - 74 años</c:v>
                </c:pt>
                <c:pt idx="15">
                  <c:v> 75 - 79 años</c:v>
                </c:pt>
                <c:pt idx="16">
                  <c:v> 80 - 84 años</c:v>
                </c:pt>
                <c:pt idx="17">
                  <c:v> 85 o más</c:v>
                </c:pt>
              </c:strCache>
            </c:strRef>
          </c:cat>
          <c:val>
            <c:numRef>
              <c:f>'GRUPOS Q'!$Z$27:$Z$44</c:f>
              <c:numCache>
                <c:formatCode>_(* #,##0.00_);_(* \(#,##0.00\);_(* "-"??_);_(@_)</c:formatCode>
                <c:ptCount val="18"/>
                <c:pt idx="0">
                  <c:v>-5.1245957008062444</c:v>
                </c:pt>
                <c:pt idx="1">
                  <c:v>-5.266482052821436</c:v>
                </c:pt>
                <c:pt idx="2">
                  <c:v>-4.876061525725758</c:v>
                </c:pt>
                <c:pt idx="3">
                  <c:v>-4.8798370823989607</c:v>
                </c:pt>
                <c:pt idx="4">
                  <c:v>-4.5597537777707347</c:v>
                </c:pt>
                <c:pt idx="5">
                  <c:v>-4.0308495608468249</c:v>
                </c:pt>
                <c:pt idx="6">
                  <c:v>-3.8399275838907716</c:v>
                </c:pt>
                <c:pt idx="7">
                  <c:v>-3.7532296158394387</c:v>
                </c:pt>
                <c:pt idx="8">
                  <c:v>-3.1212200734695363</c:v>
                </c:pt>
                <c:pt idx="9">
                  <c:v>-2.5290170175059976</c:v>
                </c:pt>
                <c:pt idx="10">
                  <c:v>-2.0720814364268505</c:v>
                </c:pt>
                <c:pt idx="11">
                  <c:v>-1.4869167638911354</c:v>
                </c:pt>
                <c:pt idx="12">
                  <c:v>-1.0965894604170172</c:v>
                </c:pt>
                <c:pt idx="13">
                  <c:v>-0.75366636850645041</c:v>
                </c:pt>
                <c:pt idx="14">
                  <c:v>-0.54661670502041826</c:v>
                </c:pt>
                <c:pt idx="15">
                  <c:v>-0.34338921001836975</c:v>
                </c:pt>
                <c:pt idx="16">
                  <c:v>-0.19488398087237732</c:v>
                </c:pt>
                <c:pt idx="17">
                  <c:v>-0.16211587789383602</c:v>
                </c:pt>
              </c:numCache>
            </c:numRef>
          </c:val>
        </c:ser>
        <c:ser>
          <c:idx val="1"/>
          <c:order val="1"/>
          <c:spPr>
            <a:solidFill>
              <a:schemeClr val="accent2"/>
            </a:solidFill>
            <a:ln>
              <a:solidFill>
                <a:schemeClr val="accent2">
                  <a:lumMod val="75000"/>
                </a:schemeClr>
              </a:solidFill>
            </a:ln>
            <a:effectLst/>
          </c:spPr>
          <c:invertIfNegative val="0"/>
          <c:cat>
            <c:strRef>
              <c:f>'GRUPOS Q'!$Y$27:$Y$44</c:f>
              <c:strCache>
                <c:ptCount val="18"/>
                <c:pt idx="0">
                  <c:v>  0  -  4 años</c:v>
                </c:pt>
                <c:pt idx="1">
                  <c:v>  5  -  9 años</c:v>
                </c:pt>
                <c:pt idx="2">
                  <c:v> 10 - 14 años</c:v>
                </c:pt>
                <c:pt idx="3">
                  <c:v> 15 - 19 años</c:v>
                </c:pt>
                <c:pt idx="4">
                  <c:v> 20 - 24 años</c:v>
                </c:pt>
                <c:pt idx="5">
                  <c:v> 25 - 29 años</c:v>
                </c:pt>
                <c:pt idx="6">
                  <c:v> 30 - 34 años</c:v>
                </c:pt>
                <c:pt idx="7">
                  <c:v> 35 - 39 años</c:v>
                </c:pt>
                <c:pt idx="8">
                  <c:v> 40 - 44 años</c:v>
                </c:pt>
                <c:pt idx="9">
                  <c:v> 45 - 49 años</c:v>
                </c:pt>
                <c:pt idx="10">
                  <c:v> 50 - 54 años</c:v>
                </c:pt>
                <c:pt idx="11">
                  <c:v> 55 - 59 años</c:v>
                </c:pt>
                <c:pt idx="12">
                  <c:v> 60 - 64 años</c:v>
                </c:pt>
                <c:pt idx="13">
                  <c:v> 65 - 69 años</c:v>
                </c:pt>
                <c:pt idx="14">
                  <c:v> 70 - 74 años</c:v>
                </c:pt>
                <c:pt idx="15">
                  <c:v> 75 - 79 años</c:v>
                </c:pt>
                <c:pt idx="16">
                  <c:v> 80 - 84 años</c:v>
                </c:pt>
                <c:pt idx="17">
                  <c:v> 85 o más</c:v>
                </c:pt>
              </c:strCache>
            </c:strRef>
          </c:cat>
          <c:val>
            <c:numRef>
              <c:f>'GRUPOS Q'!$AA$27:$AA$44</c:f>
              <c:numCache>
                <c:formatCode>_(* #,##0.00_);_(* \(#,##0.00\);_(* "-"??_);_(@_)</c:formatCode>
                <c:ptCount val="18"/>
                <c:pt idx="0">
                  <c:v>4.9929173353519349</c:v>
                </c:pt>
                <c:pt idx="1">
                  <c:v>5.1679446848319106</c:v>
                </c:pt>
                <c:pt idx="2">
                  <c:v>4.7639601207991689</c:v>
                </c:pt>
                <c:pt idx="3">
                  <c:v>4.9037955531400277</c:v>
                </c:pt>
                <c:pt idx="4">
                  <c:v>4.7523071681040978</c:v>
                </c:pt>
                <c:pt idx="5">
                  <c:v>4.4052356250340843</c:v>
                </c:pt>
                <c:pt idx="6">
                  <c:v>4.3262752175722801</c:v>
                </c:pt>
                <c:pt idx="7">
                  <c:v>4.1405737634236193</c:v>
                </c:pt>
                <c:pt idx="8">
                  <c:v>3.417391519167476</c:v>
                </c:pt>
                <c:pt idx="9">
                  <c:v>2.810132848321905</c:v>
                </c:pt>
                <c:pt idx="10">
                  <c:v>2.2592744685204802</c:v>
                </c:pt>
                <c:pt idx="11">
                  <c:v>1.5912806082281965</c:v>
                </c:pt>
                <c:pt idx="12">
                  <c:v>1.2243058219550018</c:v>
                </c:pt>
                <c:pt idx="13">
                  <c:v>0.87154763796979462</c:v>
                </c:pt>
                <c:pt idx="14">
                  <c:v>0.69442275700470646</c:v>
                </c:pt>
                <c:pt idx="15">
                  <c:v>0.45698219288992759</c:v>
                </c:pt>
                <c:pt idx="16">
                  <c:v>0.29920121339865824</c:v>
                </c:pt>
                <c:pt idx="17">
                  <c:v>0.28521767016457233</c:v>
                </c:pt>
              </c:numCache>
            </c:numRef>
          </c:val>
        </c:ser>
        <c:dLbls>
          <c:showLegendKey val="0"/>
          <c:showVal val="0"/>
          <c:showCatName val="0"/>
          <c:showSerName val="0"/>
          <c:showPercent val="0"/>
          <c:showBubbleSize val="0"/>
        </c:dLbls>
        <c:gapWidth val="0"/>
        <c:overlap val="100"/>
        <c:axId val="84590080"/>
        <c:axId val="162827072"/>
      </c:barChart>
      <c:catAx>
        <c:axId val="84590080"/>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2827072"/>
        <c:crosses val="autoZero"/>
        <c:auto val="1"/>
        <c:lblAlgn val="ctr"/>
        <c:lblOffset val="100"/>
        <c:noMultiLvlLbl val="0"/>
      </c:catAx>
      <c:valAx>
        <c:axId val="162827072"/>
        <c:scaling>
          <c:orientation val="minMax"/>
          <c:max val="6"/>
          <c:min val="-6"/>
        </c:scaling>
        <c:delete val="0"/>
        <c:axPos val="b"/>
        <c:majorGridlines>
          <c:spPr>
            <a:ln w="9525" cap="flat" cmpd="sng" algn="ctr">
              <a:solidFill>
                <a:schemeClr val="tx1">
                  <a:lumMod val="15000"/>
                  <a:lumOff val="85000"/>
                </a:schemeClr>
              </a:solidFill>
              <a:round/>
            </a:ln>
            <a:effectLst/>
          </c:spPr>
        </c:majorGridlines>
        <c:numFmt formatCode="0_ ;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84590080"/>
        <c:crosses val="autoZero"/>
        <c:crossBetween val="between"/>
        <c:majorUnit val="1"/>
      </c:valAx>
      <c:spPr>
        <a:noFill/>
        <a:ln>
          <a:noFill/>
        </a:ln>
        <a:effectLst>
          <a:softEdge rad="495300"/>
        </a:effectLst>
      </c:spPr>
    </c:plotArea>
    <c:plotVisOnly val="1"/>
    <c:dispBlanksAs val="gap"/>
    <c:showDLblsOverMax val="0"/>
  </c:chart>
  <c:spPr>
    <a:noFill/>
    <a:ln>
      <a:noFill/>
    </a:ln>
    <a:effectLst/>
  </c:spPr>
  <c:txPr>
    <a:bodyPr/>
    <a:lstStyle/>
    <a:p>
      <a:pPr>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solidFill>
                <a:srgbClr val="0070C0"/>
              </a:solidFill>
            </a:ln>
            <a:effectLst/>
          </c:spPr>
          <c:invertIfNegative val="0"/>
          <c:cat>
            <c:strRef>
              <c:f>'GRUPOS Q'!$Y$27:$Y$44</c:f>
              <c:strCache>
                <c:ptCount val="18"/>
                <c:pt idx="0">
                  <c:v>  0  -  4 años</c:v>
                </c:pt>
                <c:pt idx="1">
                  <c:v>  5  -  9 años</c:v>
                </c:pt>
                <c:pt idx="2">
                  <c:v> 10 - 14 años</c:v>
                </c:pt>
                <c:pt idx="3">
                  <c:v> 15 - 19 años</c:v>
                </c:pt>
                <c:pt idx="4">
                  <c:v> 20 - 24 años</c:v>
                </c:pt>
                <c:pt idx="5">
                  <c:v> 25 - 29 años</c:v>
                </c:pt>
                <c:pt idx="6">
                  <c:v> 30 - 34 años</c:v>
                </c:pt>
                <c:pt idx="7">
                  <c:v> 35 - 39 años</c:v>
                </c:pt>
                <c:pt idx="8">
                  <c:v> 40 - 44 años</c:v>
                </c:pt>
                <c:pt idx="9">
                  <c:v> 45 - 49 años</c:v>
                </c:pt>
                <c:pt idx="10">
                  <c:v> 50 - 54 años</c:v>
                </c:pt>
                <c:pt idx="11">
                  <c:v> 55 - 59 años</c:v>
                </c:pt>
                <c:pt idx="12">
                  <c:v> 60 - 64 años</c:v>
                </c:pt>
                <c:pt idx="13">
                  <c:v> 65 - 69 años</c:v>
                </c:pt>
                <c:pt idx="14">
                  <c:v> 70 - 74 años</c:v>
                </c:pt>
                <c:pt idx="15">
                  <c:v> 75 - 79 años</c:v>
                </c:pt>
                <c:pt idx="16">
                  <c:v> 80 - 84 años</c:v>
                </c:pt>
                <c:pt idx="17">
                  <c:v> 85 o más</c:v>
                </c:pt>
              </c:strCache>
            </c:strRef>
          </c:cat>
          <c:val>
            <c:numRef>
              <c:f>'GRUPOS Q'!$AB$27:$AB$44</c:f>
              <c:numCache>
                <c:formatCode>General</c:formatCode>
                <c:ptCount val="18"/>
                <c:pt idx="0">
                  <c:v>-4.6079376935904586</c:v>
                </c:pt>
                <c:pt idx="1">
                  <c:v>-4.8480868162051971</c:v>
                </c:pt>
                <c:pt idx="2">
                  <c:v>-4.732754536150094</c:v>
                </c:pt>
                <c:pt idx="3">
                  <c:v>-4.4462785949021111</c:v>
                </c:pt>
                <c:pt idx="4">
                  <c:v>-4.6026684921990526</c:v>
                </c:pt>
                <c:pt idx="5">
                  <c:v>-3.888965702135839</c:v>
                </c:pt>
                <c:pt idx="6">
                  <c:v>-3.7581208931844357</c:v>
                </c:pt>
                <c:pt idx="7">
                  <c:v>-3.5335686066882608</c:v>
                </c:pt>
                <c:pt idx="8">
                  <c:v>-3.3354887879825115</c:v>
                </c:pt>
                <c:pt idx="9">
                  <c:v>-2.7157042435197254</c:v>
                </c:pt>
                <c:pt idx="10">
                  <c:v>-2.3500638205672528</c:v>
                </c:pt>
                <c:pt idx="11">
                  <c:v>-1.823944600038107</c:v>
                </c:pt>
                <c:pt idx="12">
                  <c:v>-1.3357636295270872</c:v>
                </c:pt>
                <c:pt idx="13">
                  <c:v>-0.93083604100028838</c:v>
                </c:pt>
                <c:pt idx="14">
                  <c:v>-0.64221026558461158</c:v>
                </c:pt>
                <c:pt idx="15">
                  <c:v>-0.44708119965804993</c:v>
                </c:pt>
                <c:pt idx="16">
                  <c:v>-0.22973718066531887</c:v>
                </c:pt>
                <c:pt idx="17">
                  <c:v>-0.18391620536564887</c:v>
                </c:pt>
              </c:numCache>
            </c:numRef>
          </c:val>
        </c:ser>
        <c:ser>
          <c:idx val="1"/>
          <c:order val="1"/>
          <c:spPr>
            <a:solidFill>
              <a:schemeClr val="accent2"/>
            </a:solidFill>
            <a:ln>
              <a:solidFill>
                <a:schemeClr val="accent2">
                  <a:lumMod val="75000"/>
                </a:schemeClr>
              </a:solidFill>
            </a:ln>
            <a:effectLst/>
          </c:spPr>
          <c:invertIfNegative val="0"/>
          <c:cat>
            <c:strRef>
              <c:f>'GRUPOS Q'!$Y$27:$Y$44</c:f>
              <c:strCache>
                <c:ptCount val="18"/>
                <c:pt idx="0">
                  <c:v>  0  -  4 años</c:v>
                </c:pt>
                <c:pt idx="1">
                  <c:v>  5  -  9 años</c:v>
                </c:pt>
                <c:pt idx="2">
                  <c:v> 10 - 14 años</c:v>
                </c:pt>
                <c:pt idx="3">
                  <c:v> 15 - 19 años</c:v>
                </c:pt>
                <c:pt idx="4">
                  <c:v> 20 - 24 años</c:v>
                </c:pt>
                <c:pt idx="5">
                  <c:v> 25 - 29 años</c:v>
                </c:pt>
                <c:pt idx="6">
                  <c:v> 30 - 34 años</c:v>
                </c:pt>
                <c:pt idx="7">
                  <c:v> 35 - 39 años</c:v>
                </c:pt>
                <c:pt idx="8">
                  <c:v> 40 - 44 años</c:v>
                </c:pt>
                <c:pt idx="9">
                  <c:v> 45 - 49 años</c:v>
                </c:pt>
                <c:pt idx="10">
                  <c:v> 50 - 54 años</c:v>
                </c:pt>
                <c:pt idx="11">
                  <c:v> 55 - 59 años</c:v>
                </c:pt>
                <c:pt idx="12">
                  <c:v> 60 - 64 años</c:v>
                </c:pt>
                <c:pt idx="13">
                  <c:v> 65 - 69 años</c:v>
                </c:pt>
                <c:pt idx="14">
                  <c:v> 70 - 74 años</c:v>
                </c:pt>
                <c:pt idx="15">
                  <c:v> 75 - 79 años</c:v>
                </c:pt>
                <c:pt idx="16">
                  <c:v> 80 - 84 años</c:v>
                </c:pt>
                <c:pt idx="17">
                  <c:v> 85 o más</c:v>
                </c:pt>
              </c:strCache>
            </c:strRef>
          </c:cat>
          <c:val>
            <c:numRef>
              <c:f>'GRUPOS Q'!$AC$27:$AC$44</c:f>
              <c:numCache>
                <c:formatCode>General</c:formatCode>
                <c:ptCount val="18"/>
                <c:pt idx="0">
                  <c:v>4.4210707354456229</c:v>
                </c:pt>
                <c:pt idx="1">
                  <c:v>4.7553067181053139</c:v>
                </c:pt>
                <c:pt idx="2">
                  <c:v>4.7797136589503078</c:v>
                </c:pt>
                <c:pt idx="3">
                  <c:v>4.4482176610141488</c:v>
                </c:pt>
                <c:pt idx="4">
                  <c:v>4.7498267486582506</c:v>
                </c:pt>
                <c:pt idx="5">
                  <c:v>4.259453790368406</c:v>
                </c:pt>
                <c:pt idx="6">
                  <c:v>4.1325292672522087</c:v>
                </c:pt>
                <c:pt idx="7">
                  <c:v>4.0278196972021805</c:v>
                </c:pt>
                <c:pt idx="8">
                  <c:v>3.7847198218082552</c:v>
                </c:pt>
                <c:pt idx="9">
                  <c:v>3.0428584195093658</c:v>
                </c:pt>
                <c:pt idx="10">
                  <c:v>2.7240928121348444</c:v>
                </c:pt>
                <c:pt idx="11">
                  <c:v>1.9459793042630791</c:v>
                </c:pt>
                <c:pt idx="12">
                  <c:v>1.5140734046122797</c:v>
                </c:pt>
                <c:pt idx="13">
                  <c:v>1.0111808238164532</c:v>
                </c:pt>
                <c:pt idx="14">
                  <c:v>0.81200501122129132</c:v>
                </c:pt>
                <c:pt idx="15">
                  <c:v>0.50255535190677647</c:v>
                </c:pt>
                <c:pt idx="16">
                  <c:v>0.34506946072042205</c:v>
                </c:pt>
                <c:pt idx="17">
                  <c:v>0.33040000404674669</c:v>
                </c:pt>
              </c:numCache>
            </c:numRef>
          </c:val>
        </c:ser>
        <c:dLbls>
          <c:showLegendKey val="0"/>
          <c:showVal val="0"/>
          <c:showCatName val="0"/>
          <c:showSerName val="0"/>
          <c:showPercent val="0"/>
          <c:showBubbleSize val="0"/>
        </c:dLbls>
        <c:gapWidth val="0"/>
        <c:overlap val="100"/>
        <c:axId val="84643840"/>
        <c:axId val="162828800"/>
      </c:barChart>
      <c:catAx>
        <c:axId val="84643840"/>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2828800"/>
        <c:crosses val="autoZero"/>
        <c:auto val="1"/>
        <c:lblAlgn val="ctr"/>
        <c:lblOffset val="100"/>
        <c:noMultiLvlLbl val="0"/>
      </c:catAx>
      <c:valAx>
        <c:axId val="162828800"/>
        <c:scaling>
          <c:orientation val="minMax"/>
          <c:max val="6"/>
          <c:min val="-6"/>
        </c:scaling>
        <c:delete val="0"/>
        <c:axPos val="b"/>
        <c:majorGridlines>
          <c:spPr>
            <a:ln w="9525" cap="flat" cmpd="sng" algn="ctr">
              <a:solidFill>
                <a:schemeClr val="tx1">
                  <a:lumMod val="15000"/>
                  <a:lumOff val="85000"/>
                </a:schemeClr>
              </a:solidFill>
              <a:round/>
            </a:ln>
            <a:effectLst/>
          </c:spPr>
        </c:majorGridlines>
        <c:numFmt formatCode="0_ ;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84643840"/>
        <c:crosses val="autoZero"/>
        <c:crossBetween val="between"/>
        <c:majorUnit val="1"/>
      </c:valAx>
      <c:spPr>
        <a:noFill/>
        <a:ln>
          <a:noFill/>
        </a:ln>
        <a:effectLst>
          <a:softEdge rad="495300"/>
        </a:effectLst>
      </c:spPr>
    </c:plotArea>
    <c:plotVisOnly val="1"/>
    <c:dispBlanksAs val="gap"/>
    <c:showDLblsOverMax val="0"/>
  </c:chart>
  <c:spPr>
    <a:noFill/>
    <a:ln>
      <a:noFill/>
    </a:ln>
    <a:effectLst/>
  </c:spPr>
  <c:txPr>
    <a:bodyPr/>
    <a:lstStyle/>
    <a:p>
      <a:pPr>
        <a:defRPr/>
      </a:pPr>
      <a:endParaRPr lang="es-MX"/>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ndard"/>
        <c:varyColors val="0"/>
        <c:ser>
          <c:idx val="1"/>
          <c:order val="1"/>
          <c:tx>
            <c:strRef>
              <c:f>'GRUPOS Q'!$M$3:$P$3</c:f>
              <c:strCache>
                <c:ptCount val="1"/>
                <c:pt idx="0">
                  <c:v>2015</c:v>
                </c:pt>
              </c:strCache>
            </c:strRef>
          </c:tx>
          <c:spPr>
            <a:solidFill>
              <a:srgbClr val="BFBFBF"/>
            </a:solidFill>
            <a:ln w="25400">
              <a:noFill/>
            </a:ln>
          </c:spPr>
          <c:cat>
            <c:strRef>
              <c:f>'GRUPOS Q'!$Q$5:$Q$22</c:f>
              <c:strCache>
                <c:ptCount val="18"/>
                <c:pt idx="0">
                  <c:v>  0  -  4 </c:v>
                </c:pt>
                <c:pt idx="1">
                  <c:v>  5  -  9 </c:v>
                </c:pt>
                <c:pt idx="2">
                  <c:v> 10 - 14 </c:v>
                </c:pt>
                <c:pt idx="3">
                  <c:v> 15 - 19 </c:v>
                </c:pt>
                <c:pt idx="4">
                  <c:v> 20 - 24 </c:v>
                </c:pt>
                <c:pt idx="5">
                  <c:v> 25 - 29 </c:v>
                </c:pt>
                <c:pt idx="6">
                  <c:v> 30 - 34 </c:v>
                </c:pt>
                <c:pt idx="7">
                  <c:v> 35 - 39 </c:v>
                </c:pt>
                <c:pt idx="8">
                  <c:v> 40 - 44 </c:v>
                </c:pt>
                <c:pt idx="9">
                  <c:v> 45 - 49 </c:v>
                </c:pt>
                <c:pt idx="10">
                  <c:v> 50 - 54 </c:v>
                </c:pt>
                <c:pt idx="11">
                  <c:v> 55 - 59 </c:v>
                </c:pt>
                <c:pt idx="12">
                  <c:v> 60 - 64 </c:v>
                </c:pt>
                <c:pt idx="13">
                  <c:v> 65 - 69 </c:v>
                </c:pt>
                <c:pt idx="14">
                  <c:v> 70 - 74 </c:v>
                </c:pt>
                <c:pt idx="15">
                  <c:v> 75 - 79 </c:v>
                </c:pt>
                <c:pt idx="16">
                  <c:v> 80 - 84 </c:v>
                </c:pt>
                <c:pt idx="17">
                  <c:v> 85 o más</c:v>
                </c:pt>
              </c:strCache>
            </c:strRef>
          </c:cat>
          <c:val>
            <c:numRef>
              <c:f>'GRUPOS Q'!$P$27:$P$44</c:f>
              <c:numCache>
                <c:formatCode>#\ ###\ ###\ ##0</c:formatCode>
                <c:ptCount val="18"/>
                <c:pt idx="0">
                  <c:v>104.22673531655224</c:v>
                </c:pt>
                <c:pt idx="1">
                  <c:v>101.95108546303931</c:v>
                </c:pt>
                <c:pt idx="2">
                  <c:v>99.017532719511763</c:v>
                </c:pt>
                <c:pt idx="3">
                  <c:v>99.956408020924144</c:v>
                </c:pt>
                <c:pt idx="4">
                  <c:v>96.901818439993264</c:v>
                </c:pt>
                <c:pt idx="5">
                  <c:v>91.301981275854558</c:v>
                </c:pt>
                <c:pt idx="6">
                  <c:v>90.939970418727995</c:v>
                </c:pt>
                <c:pt idx="7">
                  <c:v>87.729066153153809</c:v>
                </c:pt>
                <c:pt idx="8">
                  <c:v>88.130401853336892</c:v>
                </c:pt>
                <c:pt idx="9">
                  <c:v>89.248458821084711</c:v>
                </c:pt>
                <c:pt idx="10">
                  <c:v>86.269594416848491</c:v>
                </c:pt>
                <c:pt idx="11">
                  <c:v>93.728879646477765</c:v>
                </c:pt>
                <c:pt idx="12">
                  <c:v>88.223175009744409</c:v>
                </c:pt>
                <c:pt idx="13">
                  <c:v>92.054360513590126</c:v>
                </c:pt>
                <c:pt idx="14">
                  <c:v>79.089446088355913</c:v>
                </c:pt>
                <c:pt idx="15">
                  <c:v>88.961583626908237</c:v>
                </c:pt>
                <c:pt idx="16">
                  <c:v>66.577082824334227</c:v>
                </c:pt>
                <c:pt idx="17">
                  <c:v>55.664710385302371</c:v>
                </c:pt>
              </c:numCache>
            </c:numRef>
          </c:val>
        </c:ser>
        <c:dLbls>
          <c:showLegendKey val="0"/>
          <c:showVal val="0"/>
          <c:showCatName val="0"/>
          <c:showSerName val="0"/>
          <c:showPercent val="0"/>
          <c:showBubbleSize val="0"/>
        </c:dLbls>
        <c:axId val="84700672"/>
        <c:axId val="219198528"/>
      </c:areaChart>
      <c:lineChart>
        <c:grouping val="standard"/>
        <c:varyColors val="0"/>
        <c:ser>
          <c:idx val="0"/>
          <c:order val="0"/>
          <c:tx>
            <c:strRef>
              <c:f>'GRUPOS Q'!$H$3:$K$3</c:f>
              <c:strCache>
                <c:ptCount val="1"/>
                <c:pt idx="0">
                  <c:v>2010</c:v>
                </c:pt>
              </c:strCache>
            </c:strRef>
          </c:tx>
          <c:spPr>
            <a:ln w="28575" cap="rnd">
              <a:solidFill>
                <a:srgbClr val="D60043"/>
              </a:solidFill>
              <a:round/>
            </a:ln>
            <a:effectLst/>
          </c:spPr>
          <c:marker>
            <c:symbol val="none"/>
          </c:marker>
          <c:cat>
            <c:strRef>
              <c:f>'GRUPOS Q'!$Q$5:$Q$22</c:f>
              <c:strCache>
                <c:ptCount val="18"/>
                <c:pt idx="0">
                  <c:v>  0  -  4 </c:v>
                </c:pt>
                <c:pt idx="1">
                  <c:v>  5  -  9 </c:v>
                </c:pt>
                <c:pt idx="2">
                  <c:v> 10 - 14 </c:v>
                </c:pt>
                <c:pt idx="3">
                  <c:v> 15 - 19 </c:v>
                </c:pt>
                <c:pt idx="4">
                  <c:v> 20 - 24 </c:v>
                </c:pt>
                <c:pt idx="5">
                  <c:v> 25 - 29 </c:v>
                </c:pt>
                <c:pt idx="6">
                  <c:v> 30 - 34 </c:v>
                </c:pt>
                <c:pt idx="7">
                  <c:v> 35 - 39 </c:v>
                </c:pt>
                <c:pt idx="8">
                  <c:v> 40 - 44 </c:v>
                </c:pt>
                <c:pt idx="9">
                  <c:v> 45 - 49 </c:v>
                </c:pt>
                <c:pt idx="10">
                  <c:v> 50 - 54 </c:v>
                </c:pt>
                <c:pt idx="11">
                  <c:v> 55 - 59 </c:v>
                </c:pt>
                <c:pt idx="12">
                  <c:v> 60 - 64 </c:v>
                </c:pt>
                <c:pt idx="13">
                  <c:v> 65 - 69 </c:v>
                </c:pt>
                <c:pt idx="14">
                  <c:v> 70 - 74 </c:v>
                </c:pt>
                <c:pt idx="15">
                  <c:v> 75 - 79 </c:v>
                </c:pt>
                <c:pt idx="16">
                  <c:v> 80 - 84 </c:v>
                </c:pt>
                <c:pt idx="17">
                  <c:v> 85 o más</c:v>
                </c:pt>
              </c:strCache>
            </c:strRef>
          </c:cat>
          <c:val>
            <c:numRef>
              <c:f>'GRUPOS Q'!$K$27:$K$44</c:f>
              <c:numCache>
                <c:formatCode>#\ ###\ ###\ ##0</c:formatCode>
                <c:ptCount val="18"/>
                <c:pt idx="0">
                  <c:v>102.63730313582344</c:v>
                </c:pt>
                <c:pt idx="1">
                  <c:v>101.90670322534095</c:v>
                </c:pt>
                <c:pt idx="2">
                  <c:v>102.35311383983171</c:v>
                </c:pt>
                <c:pt idx="3">
                  <c:v>99.511430065110972</c:v>
                </c:pt>
                <c:pt idx="4">
                  <c:v>95.94821244666764</c:v>
                </c:pt>
                <c:pt idx="5">
                  <c:v>91.501338496862729</c:v>
                </c:pt>
                <c:pt idx="6">
                  <c:v>88.758282605182345</c:v>
                </c:pt>
                <c:pt idx="7">
                  <c:v>90.645157658925385</c:v>
                </c:pt>
                <c:pt idx="8">
                  <c:v>91.333406077800205</c:v>
                </c:pt>
                <c:pt idx="9">
                  <c:v>89.996350849256899</c:v>
                </c:pt>
                <c:pt idx="10">
                  <c:v>91.714462554157208</c:v>
                </c:pt>
                <c:pt idx="11">
                  <c:v>93.441518497905619</c:v>
                </c:pt>
                <c:pt idx="12">
                  <c:v>89.568263153887145</c:v>
                </c:pt>
                <c:pt idx="13">
                  <c:v>86.474489250187176</c:v>
                </c:pt>
                <c:pt idx="14">
                  <c:v>78.715263793797831</c:v>
                </c:pt>
                <c:pt idx="15">
                  <c:v>75.142798857609137</c:v>
                </c:pt>
                <c:pt idx="16">
                  <c:v>65.134756192553354</c:v>
                </c:pt>
                <c:pt idx="17">
                  <c:v>56.839352835430624</c:v>
                </c:pt>
              </c:numCache>
            </c:numRef>
          </c:val>
          <c:smooth val="0"/>
        </c:ser>
        <c:dLbls>
          <c:showLegendKey val="0"/>
          <c:showVal val="0"/>
          <c:showCatName val="0"/>
          <c:showSerName val="0"/>
          <c:showPercent val="0"/>
          <c:showBubbleSize val="0"/>
        </c:dLbls>
        <c:marker val="1"/>
        <c:smooth val="0"/>
        <c:axId val="84700672"/>
        <c:axId val="219198528"/>
      </c:lineChart>
      <c:catAx>
        <c:axId val="84700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vert="horz"/>
          <a:lstStyle/>
          <a:p>
            <a:pPr>
              <a:defRPr sz="900" b="0" i="0" u="none" strike="noStrike" baseline="0">
                <a:solidFill>
                  <a:srgbClr val="333333"/>
                </a:solidFill>
                <a:latin typeface="Calibri"/>
                <a:ea typeface="Calibri"/>
                <a:cs typeface="Calibri"/>
              </a:defRPr>
            </a:pPr>
            <a:endParaRPr lang="es-MX"/>
          </a:p>
        </c:txPr>
        <c:crossAx val="219198528"/>
        <c:crosses val="autoZero"/>
        <c:auto val="1"/>
        <c:lblAlgn val="ctr"/>
        <c:lblOffset val="100"/>
        <c:noMultiLvlLbl val="0"/>
      </c:catAx>
      <c:valAx>
        <c:axId val="219198528"/>
        <c:scaling>
          <c:orientation val="minMax"/>
          <c:max val="105"/>
          <c:min val="60"/>
        </c:scaling>
        <c:delete val="0"/>
        <c:axPos val="l"/>
        <c:numFmt formatCode="#\ ###\ ###\ ##0" sourceLinked="1"/>
        <c:majorTickMark val="none"/>
        <c:minorTickMark val="none"/>
        <c:tickLblPos val="nextTo"/>
        <c:spPr>
          <a:ln w="6350">
            <a:noFill/>
          </a:ln>
        </c:spPr>
        <c:txPr>
          <a:bodyPr rot="0" vert="horz"/>
          <a:lstStyle/>
          <a:p>
            <a:pPr>
              <a:defRPr sz="900" b="0" i="0" u="none" strike="noStrike" baseline="0">
                <a:solidFill>
                  <a:srgbClr val="333333"/>
                </a:solidFill>
                <a:latin typeface="Calibri"/>
                <a:ea typeface="Calibri"/>
                <a:cs typeface="Calibri"/>
              </a:defRPr>
            </a:pPr>
            <a:endParaRPr lang="es-MX"/>
          </a:p>
        </c:txPr>
        <c:crossAx val="84700672"/>
        <c:crosses val="autoZero"/>
        <c:crossBetween val="between"/>
      </c:valAx>
      <c:spPr>
        <a:noFill/>
        <a:ln w="25400">
          <a:noFill/>
        </a:ln>
      </c:spPr>
    </c:plotArea>
    <c:legend>
      <c:legendPos val="t"/>
      <c:layout/>
      <c:overlay val="0"/>
      <c:spPr>
        <a:noFill/>
        <a:ln w="25400">
          <a:noFill/>
        </a:ln>
      </c:spPr>
      <c:txPr>
        <a:bodyPr/>
        <a:lstStyle/>
        <a:p>
          <a:pPr>
            <a:defRPr sz="825" b="0" i="0" u="none" strike="noStrike" baseline="0">
              <a:solidFill>
                <a:srgbClr val="333333"/>
              </a:solidFill>
              <a:latin typeface="Calibri"/>
              <a:ea typeface="Calibri"/>
              <a:cs typeface="Calibri"/>
            </a:defRPr>
          </a:pPr>
          <a:endParaRPr lang="es-MX"/>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s-MX"/>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anchor="ctr" anchorCtr="1"/>
                <a:lstStyle/>
                <a:p>
                  <a:pPr>
                    <a:defRPr sz="800" b="1" i="0" u="none" strike="noStrike" kern="1200" spc="0" baseline="0">
                      <a:solidFill>
                        <a:schemeClr val="accent1"/>
                      </a:solidFill>
                      <a:latin typeface="+mn-lt"/>
                      <a:ea typeface="+mn-ea"/>
                      <a:cs typeface="+mn-cs"/>
                    </a:defRPr>
                  </a:pPr>
                  <a:endParaRPr lang="es-MX"/>
                </a:p>
              </c:txPr>
              <c:dLblPos val="outEnd"/>
              <c:showLegendKey val="0"/>
              <c:showVal val="0"/>
              <c:showCatName val="1"/>
              <c:showSerName val="0"/>
              <c:showPercent val="0"/>
              <c:showBubbleSize val="0"/>
            </c:dLbl>
            <c:dLbl>
              <c:idx val="1"/>
              <c:spPr>
                <a:noFill/>
                <a:ln>
                  <a:noFill/>
                </a:ln>
                <a:effectLst/>
              </c:spPr>
              <c:txPr>
                <a:bodyPr rot="0" spcFirstLastPara="1" vertOverflow="ellipsis" vert="horz" wrap="square" anchor="ctr" anchorCtr="1"/>
                <a:lstStyle/>
                <a:p>
                  <a:pPr>
                    <a:defRPr sz="800" b="1" i="0" u="none" strike="noStrike" kern="1200" spc="0" baseline="0">
                      <a:solidFill>
                        <a:schemeClr val="accent2"/>
                      </a:solidFill>
                      <a:latin typeface="+mn-lt"/>
                      <a:ea typeface="+mn-ea"/>
                      <a:cs typeface="+mn-cs"/>
                    </a:defRPr>
                  </a:pPr>
                  <a:endParaRPr lang="es-MX"/>
                </a:p>
              </c:txPr>
              <c:dLblPos val="outEnd"/>
              <c:showLegendKey val="0"/>
              <c:showVal val="0"/>
              <c:showCatName val="1"/>
              <c:showSerName val="0"/>
              <c:showPercent val="0"/>
              <c:showBubbleSize val="0"/>
            </c:dLbl>
            <c:dLbl>
              <c:idx val="2"/>
              <c:spPr>
                <a:noFill/>
                <a:ln>
                  <a:noFill/>
                </a:ln>
                <a:effectLst/>
              </c:spPr>
              <c:txPr>
                <a:bodyPr rot="0" spcFirstLastPara="1" vertOverflow="ellipsis" vert="horz" wrap="square" anchor="ctr" anchorCtr="1"/>
                <a:lstStyle/>
                <a:p>
                  <a:pPr>
                    <a:defRPr sz="800" b="1" i="0" u="none" strike="noStrike" kern="1200" spc="0" baseline="0">
                      <a:solidFill>
                        <a:schemeClr val="accent3"/>
                      </a:solidFill>
                      <a:latin typeface="+mn-lt"/>
                      <a:ea typeface="+mn-ea"/>
                      <a:cs typeface="+mn-cs"/>
                    </a:defRPr>
                  </a:pPr>
                  <a:endParaRPr lang="es-MX"/>
                </a:p>
              </c:txPr>
              <c:dLblPos val="outEnd"/>
              <c:showLegendKey val="0"/>
              <c:showVal val="0"/>
              <c:showCatName val="1"/>
              <c:showSerName val="0"/>
              <c:showPercent val="0"/>
              <c:showBubbleSize val="0"/>
            </c:dLbl>
            <c:dLbl>
              <c:idx val="3"/>
              <c:spPr>
                <a:noFill/>
                <a:ln>
                  <a:noFill/>
                </a:ln>
                <a:effectLst/>
              </c:spPr>
              <c:txPr>
                <a:bodyPr rot="0" spcFirstLastPara="1" vertOverflow="ellipsis" vert="horz" wrap="square" anchor="ctr" anchorCtr="1"/>
                <a:lstStyle/>
                <a:p>
                  <a:pPr>
                    <a:defRPr sz="800" b="1" i="0" u="none" strike="noStrike" kern="1200" spc="0" baseline="0">
                      <a:solidFill>
                        <a:schemeClr val="accent4"/>
                      </a:solidFill>
                      <a:latin typeface="+mn-lt"/>
                      <a:ea typeface="+mn-ea"/>
                      <a:cs typeface="+mn-cs"/>
                    </a:defRPr>
                  </a:pPr>
                  <a:endParaRPr lang="es-MX"/>
                </a:p>
              </c:txPr>
              <c:dLblPos val="outEnd"/>
              <c:showLegendKey val="0"/>
              <c:showVal val="0"/>
              <c:showCatName val="1"/>
              <c:showSerName val="0"/>
              <c:showPercent val="0"/>
              <c:showBubbleSize val="0"/>
            </c:dLbl>
            <c:dLbl>
              <c:idx val="4"/>
              <c:spPr>
                <a:noFill/>
                <a:ln>
                  <a:noFill/>
                </a:ln>
                <a:effectLst/>
              </c:spPr>
              <c:txPr>
                <a:bodyPr rot="0" spcFirstLastPara="1" vertOverflow="ellipsis" vert="horz" wrap="square" anchor="ctr" anchorCtr="1"/>
                <a:lstStyle/>
                <a:p>
                  <a:pPr>
                    <a:defRPr sz="800" b="1" i="0" u="none" strike="noStrike" kern="1200" spc="0" baseline="0">
                      <a:solidFill>
                        <a:schemeClr val="accent5"/>
                      </a:solidFill>
                      <a:latin typeface="+mn-lt"/>
                      <a:ea typeface="+mn-ea"/>
                      <a:cs typeface="+mn-cs"/>
                    </a:defRPr>
                  </a:pPr>
                  <a:endParaRPr lang="es-MX"/>
                </a:p>
              </c:txPr>
              <c:dLblPos val="outEnd"/>
              <c:showLegendKey val="0"/>
              <c:showVal val="0"/>
              <c:showCatName val="1"/>
              <c:showSerName val="0"/>
              <c:showPercent val="0"/>
              <c:showBubbleSize val="0"/>
            </c:dLbl>
            <c:dLbl>
              <c:idx val="5"/>
              <c:spPr>
                <a:noFill/>
                <a:ln>
                  <a:noFill/>
                </a:ln>
                <a:effectLst/>
              </c:spPr>
              <c:txPr>
                <a:bodyPr rot="0" spcFirstLastPara="1" vertOverflow="ellipsis" vert="horz" wrap="square" anchor="ctr" anchorCtr="1"/>
                <a:lstStyle/>
                <a:p>
                  <a:pPr>
                    <a:defRPr sz="800" b="1" i="0" u="none" strike="noStrike" kern="1200" spc="0" baseline="0">
                      <a:solidFill>
                        <a:schemeClr val="accent6"/>
                      </a:solidFill>
                      <a:latin typeface="+mn-lt"/>
                      <a:ea typeface="+mn-ea"/>
                      <a:cs typeface="+mn-cs"/>
                    </a:defRPr>
                  </a:pPr>
                  <a:endParaRPr lang="es-MX"/>
                </a:p>
              </c:txPr>
              <c:dLblPos val="outEnd"/>
              <c:showLegendKey val="0"/>
              <c:showVal val="0"/>
              <c:showCatName val="1"/>
              <c:showSerName val="0"/>
              <c:showPercent val="0"/>
              <c:showBubbleSize val="0"/>
            </c:dLbl>
            <c:spPr>
              <a:noFill/>
              <a:ln>
                <a:noFill/>
              </a:ln>
              <a:effectLst/>
            </c:sp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Hoja4!$H$10:$H$15</c:f>
              <c:strCache>
                <c:ptCount val="6"/>
                <c:pt idx="0">
                  <c:v>Distrito Federal 62.1</c:v>
                </c:pt>
                <c:pt idx="1">
                  <c:v>Hidalgo 4.9</c:v>
                </c:pt>
                <c:pt idx="2">
                  <c:v>Oaxaca 5</c:v>
                </c:pt>
                <c:pt idx="3">
                  <c:v>Puebla 5.8</c:v>
                </c:pt>
                <c:pt idx="4">
                  <c:v>Veracruz de Ignacio de la Llave 4.9</c:v>
                </c:pt>
                <c:pt idx="5">
                  <c:v>Otras entidades 17.4</c:v>
                </c:pt>
              </c:strCache>
            </c:strRef>
          </c:cat>
          <c:val>
            <c:numRef>
              <c:f>Hoja4!$I$10:$I$15</c:f>
              <c:numCache>
                <c:formatCode>_(* #,##0.00_);_(* \(#,##0.00\);_(* "-"??_);_(@_)</c:formatCode>
                <c:ptCount val="6"/>
                <c:pt idx="0">
                  <c:v>62.069060294597136</c:v>
                </c:pt>
                <c:pt idx="1">
                  <c:v>4.8703828289696469</c:v>
                </c:pt>
                <c:pt idx="2">
                  <c:v>4.9671746681313582</c:v>
                </c:pt>
                <c:pt idx="3">
                  <c:v>5.8073307063486856</c:v>
                </c:pt>
                <c:pt idx="4">
                  <c:v>4.9154194178297823</c:v>
                </c:pt>
                <c:pt idx="5">
                  <c:v>17.370632084123386</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sz="800"/>
      </a:pPr>
      <a:endParaRPr lang="es-MX"/>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anchor="ctr" anchorCtr="1"/>
                <a:lstStyle/>
                <a:p>
                  <a:pPr>
                    <a:defRPr sz="800" b="1" i="0" u="none" strike="noStrike" kern="1200" spc="0" baseline="0">
                      <a:solidFill>
                        <a:schemeClr val="accent1"/>
                      </a:solidFill>
                      <a:latin typeface="+mn-lt"/>
                      <a:ea typeface="+mn-ea"/>
                      <a:cs typeface="+mn-cs"/>
                    </a:defRPr>
                  </a:pPr>
                  <a:endParaRPr lang="es-MX"/>
                </a:p>
              </c:txPr>
              <c:dLblPos val="outEnd"/>
              <c:showLegendKey val="0"/>
              <c:showVal val="0"/>
              <c:showCatName val="1"/>
              <c:showSerName val="0"/>
              <c:showPercent val="0"/>
              <c:showBubbleSize val="0"/>
            </c:dLbl>
            <c:dLbl>
              <c:idx val="1"/>
              <c:spPr>
                <a:noFill/>
                <a:ln>
                  <a:noFill/>
                </a:ln>
                <a:effectLst/>
              </c:spPr>
              <c:txPr>
                <a:bodyPr rot="0" spcFirstLastPara="1" vertOverflow="ellipsis" vert="horz" wrap="square" anchor="ctr" anchorCtr="1"/>
                <a:lstStyle/>
                <a:p>
                  <a:pPr>
                    <a:defRPr sz="800" b="1" i="0" u="none" strike="noStrike" kern="1200" spc="0" baseline="0">
                      <a:solidFill>
                        <a:schemeClr val="accent2"/>
                      </a:solidFill>
                      <a:latin typeface="+mn-lt"/>
                      <a:ea typeface="+mn-ea"/>
                      <a:cs typeface="+mn-cs"/>
                    </a:defRPr>
                  </a:pPr>
                  <a:endParaRPr lang="es-MX"/>
                </a:p>
              </c:txPr>
              <c:dLblPos val="outEnd"/>
              <c:showLegendKey val="0"/>
              <c:showVal val="0"/>
              <c:showCatName val="1"/>
              <c:showSerName val="0"/>
              <c:showPercent val="0"/>
              <c:showBubbleSize val="0"/>
            </c:dLbl>
            <c:dLbl>
              <c:idx val="2"/>
              <c:spPr>
                <a:noFill/>
                <a:ln>
                  <a:noFill/>
                </a:ln>
                <a:effectLst/>
              </c:spPr>
              <c:txPr>
                <a:bodyPr rot="0" spcFirstLastPara="1" vertOverflow="ellipsis" vert="horz" wrap="square" anchor="ctr" anchorCtr="1"/>
                <a:lstStyle/>
                <a:p>
                  <a:pPr>
                    <a:defRPr sz="800" b="1" i="0" u="none" strike="noStrike" kern="1200" spc="0" baseline="0">
                      <a:solidFill>
                        <a:schemeClr val="accent3"/>
                      </a:solidFill>
                      <a:latin typeface="+mn-lt"/>
                      <a:ea typeface="+mn-ea"/>
                      <a:cs typeface="+mn-cs"/>
                    </a:defRPr>
                  </a:pPr>
                  <a:endParaRPr lang="es-MX"/>
                </a:p>
              </c:txPr>
              <c:dLblPos val="outEnd"/>
              <c:showLegendKey val="0"/>
              <c:showVal val="0"/>
              <c:showCatName val="1"/>
              <c:showSerName val="0"/>
              <c:showPercent val="0"/>
              <c:showBubbleSize val="0"/>
            </c:dLbl>
            <c:dLbl>
              <c:idx val="3"/>
              <c:spPr>
                <a:noFill/>
                <a:ln>
                  <a:noFill/>
                </a:ln>
                <a:effectLst/>
              </c:spPr>
              <c:txPr>
                <a:bodyPr rot="0" spcFirstLastPara="1" vertOverflow="ellipsis" vert="horz" wrap="square" anchor="ctr" anchorCtr="1"/>
                <a:lstStyle/>
                <a:p>
                  <a:pPr>
                    <a:defRPr sz="800" b="1" i="0" u="none" strike="noStrike" kern="1200" spc="0" baseline="0">
                      <a:solidFill>
                        <a:schemeClr val="accent4"/>
                      </a:solidFill>
                      <a:latin typeface="+mn-lt"/>
                      <a:ea typeface="+mn-ea"/>
                      <a:cs typeface="+mn-cs"/>
                    </a:defRPr>
                  </a:pPr>
                  <a:endParaRPr lang="es-MX"/>
                </a:p>
              </c:txPr>
              <c:dLblPos val="outEnd"/>
              <c:showLegendKey val="0"/>
              <c:showVal val="0"/>
              <c:showCatName val="1"/>
              <c:showSerName val="0"/>
              <c:showPercent val="0"/>
              <c:showBubbleSize val="0"/>
            </c:dLbl>
            <c:dLbl>
              <c:idx val="4"/>
              <c:spPr>
                <a:noFill/>
                <a:ln>
                  <a:noFill/>
                </a:ln>
                <a:effectLst/>
              </c:spPr>
              <c:txPr>
                <a:bodyPr rot="0" spcFirstLastPara="1" vertOverflow="ellipsis" vert="horz" wrap="square" anchor="ctr" anchorCtr="1"/>
                <a:lstStyle/>
                <a:p>
                  <a:pPr>
                    <a:defRPr sz="800" b="1" i="0" u="none" strike="noStrike" kern="1200" spc="0" baseline="0">
                      <a:solidFill>
                        <a:schemeClr val="accent5"/>
                      </a:solidFill>
                      <a:latin typeface="+mn-lt"/>
                      <a:ea typeface="+mn-ea"/>
                      <a:cs typeface="+mn-cs"/>
                    </a:defRPr>
                  </a:pPr>
                  <a:endParaRPr lang="es-MX"/>
                </a:p>
              </c:txPr>
              <c:dLblPos val="outEnd"/>
              <c:showLegendKey val="0"/>
              <c:showVal val="0"/>
              <c:showCatName val="1"/>
              <c:showSerName val="0"/>
              <c:showPercent val="0"/>
              <c:showBubbleSize val="0"/>
            </c:dLbl>
            <c:dLbl>
              <c:idx val="5"/>
              <c:spPr>
                <a:noFill/>
                <a:ln>
                  <a:noFill/>
                </a:ln>
                <a:effectLst/>
              </c:spPr>
              <c:txPr>
                <a:bodyPr rot="0" spcFirstLastPara="1" vertOverflow="ellipsis" vert="horz" wrap="square" anchor="ctr" anchorCtr="1"/>
                <a:lstStyle/>
                <a:p>
                  <a:pPr>
                    <a:defRPr sz="800" b="1" i="0" u="none" strike="noStrike" kern="1200" spc="0" baseline="0">
                      <a:solidFill>
                        <a:schemeClr val="accent6"/>
                      </a:solidFill>
                      <a:latin typeface="+mn-lt"/>
                      <a:ea typeface="+mn-ea"/>
                      <a:cs typeface="+mn-cs"/>
                    </a:defRPr>
                  </a:pPr>
                  <a:endParaRPr lang="es-MX"/>
                </a:p>
              </c:txPr>
              <c:dLblPos val="outEnd"/>
              <c:showLegendKey val="0"/>
              <c:showVal val="0"/>
              <c:showCatName val="1"/>
              <c:showSerName val="0"/>
              <c:showPercent val="0"/>
              <c:showBubbleSize val="0"/>
            </c:dLbl>
            <c:spPr>
              <a:noFill/>
              <a:ln>
                <a:noFill/>
              </a:ln>
              <a:effectLst/>
            </c:sp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Hoja4!$E$10:$E$15</c:f>
              <c:strCache>
                <c:ptCount val="6"/>
                <c:pt idx="0">
                  <c:v>Distrito Federal 54.2</c:v>
                </c:pt>
                <c:pt idx="1">
                  <c:v>Guerrero 4</c:v>
                </c:pt>
                <c:pt idx="2">
                  <c:v>Michoacán de Ocampo 9.6</c:v>
                </c:pt>
                <c:pt idx="3">
                  <c:v>Puebla 3.9</c:v>
                </c:pt>
                <c:pt idx="4">
                  <c:v>Veracruz de Ignacio de la Llave 5.1</c:v>
                </c:pt>
                <c:pt idx="5">
                  <c:v>Otras entidades 23.2</c:v>
                </c:pt>
              </c:strCache>
            </c:strRef>
          </c:cat>
          <c:val>
            <c:numRef>
              <c:f>Hoja4!$F$10:$F$15</c:f>
              <c:numCache>
                <c:formatCode>_(* #,##0.00_);_(* \(#,##0.00\);_(* "-"??_);_(@_)</c:formatCode>
                <c:ptCount val="6"/>
                <c:pt idx="0">
                  <c:v>54.222981867079255</c:v>
                </c:pt>
                <c:pt idx="1">
                  <c:v>4.0425437122062053</c:v>
                </c:pt>
                <c:pt idx="2">
                  <c:v>9.5545141940631595</c:v>
                </c:pt>
                <c:pt idx="3">
                  <c:v>3.9064556762076799</c:v>
                </c:pt>
                <c:pt idx="4">
                  <c:v>5.0846702497782497</c:v>
                </c:pt>
                <c:pt idx="5">
                  <c:v>23.188834300665448</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sz="800"/>
      </a:pPr>
      <a:endParaRPr lang="es-MX"/>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28" tIns="45714" rIns="91428" bIns="45714" rtlCol="0"/>
          <a:lstStyle>
            <a:lvl1pPr algn="l" eaLnBrk="1" hangingPunct="1">
              <a:defRPr sz="1200">
                <a:latin typeface="Calibri" panose="020F0502020204030204" pitchFamily="34" charset="0"/>
                <a:ea typeface="MS PGothic" panose="020B0600070205080204" pitchFamily="34" charset="-128"/>
                <a:cs typeface="+mn-cs"/>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wrap="square" lIns="91428" tIns="45714" rIns="91428" bIns="45714" numCol="1" anchor="t" anchorCtr="0" compatLnSpc="1">
            <a:prstTxWarp prst="textNoShape">
              <a:avLst/>
            </a:prstTxWarp>
          </a:bodyPr>
          <a:lstStyle>
            <a:lvl1pPr algn="r" eaLnBrk="1" hangingPunct="1">
              <a:defRPr sz="1200"/>
            </a:lvl1pPr>
          </a:lstStyle>
          <a:p>
            <a:pPr>
              <a:defRPr/>
            </a:pPr>
            <a:fld id="{55D20213-522B-48F2-B0D2-BF442ADEFEA3}" type="datetimeFigureOut">
              <a:rPr lang="es-MX" altLang="es-MX"/>
              <a:pPr>
                <a:defRPr/>
              </a:pPr>
              <a:t>16/03/2017</a:t>
            </a:fld>
            <a:endParaRPr lang="es-MX" alt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28" tIns="45714" rIns="91428" bIns="45714" rtlCol="0" anchor="ctr"/>
          <a:lstStyle/>
          <a:p>
            <a:pPr lvl="0"/>
            <a:endParaRPr lang="es-MX" noProof="0" dirty="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wrap="square" lIns="91428" tIns="45714" rIns="91428" bIns="45714" numCol="1" anchor="t" anchorCtr="0" compatLnSpc="1">
            <a:prstTxWarp prst="textNoShape">
              <a:avLst/>
            </a:prstTxWarp>
          </a:bodyPr>
          <a:lstStyle/>
          <a:p>
            <a:pPr lvl="0"/>
            <a:r>
              <a:rPr lang="es-ES" altLang="es-MX" noProof="0" smtClean="0"/>
              <a:t>Haga clic para modificar el estilo de texto del patrón</a:t>
            </a:r>
          </a:p>
          <a:p>
            <a:pPr lvl="1"/>
            <a:r>
              <a:rPr lang="es-ES" altLang="es-MX" noProof="0" smtClean="0"/>
              <a:t>Segundo nivel</a:t>
            </a:r>
          </a:p>
          <a:p>
            <a:pPr lvl="2"/>
            <a:r>
              <a:rPr lang="es-ES" altLang="es-MX" noProof="0" smtClean="0"/>
              <a:t>Tercer nivel</a:t>
            </a:r>
          </a:p>
          <a:p>
            <a:pPr lvl="3"/>
            <a:r>
              <a:rPr lang="es-ES" altLang="es-MX" noProof="0" smtClean="0"/>
              <a:t>Cuarto nivel</a:t>
            </a:r>
          </a:p>
          <a:p>
            <a:pPr lvl="4"/>
            <a:r>
              <a:rPr lang="es-ES" altLang="es-MX" noProof="0" smtClean="0"/>
              <a:t>Quinto nivel</a:t>
            </a:r>
            <a:endParaRPr lang="es-MX" altLang="es-MX"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28" tIns="45714" rIns="91428" bIns="45714" rtlCol="0" anchor="b"/>
          <a:lstStyle>
            <a:lvl1pPr algn="l" eaLnBrk="1" hangingPunct="1">
              <a:defRPr sz="1200">
                <a:latin typeface="Calibri" panose="020F0502020204030204" pitchFamily="34" charset="0"/>
                <a:ea typeface="MS PGothic" panose="020B0600070205080204" pitchFamily="34" charset="-128"/>
                <a:cs typeface="+mn-cs"/>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28" tIns="45714" rIns="91428" bIns="45714" numCol="1" anchor="b" anchorCtr="0" compatLnSpc="1">
            <a:prstTxWarp prst="textNoShape">
              <a:avLst/>
            </a:prstTxWarp>
          </a:bodyPr>
          <a:lstStyle>
            <a:lvl1pPr algn="r" eaLnBrk="1" hangingPunct="1">
              <a:defRPr sz="1200"/>
            </a:lvl1pPr>
          </a:lstStyle>
          <a:p>
            <a:pPr>
              <a:defRPr/>
            </a:pPr>
            <a:fld id="{A5E0A137-35CB-4B84-8B23-7F534786C501}" type="slidenum">
              <a:rPr lang="es-MX" altLang="es-MX"/>
              <a:pPr>
                <a:defRPr/>
              </a:pPr>
              <a:t>‹Nº›</a:t>
            </a:fld>
            <a:endParaRPr lang="es-MX" altLang="es-MX"/>
          </a:p>
        </p:txBody>
      </p:sp>
    </p:spTree>
    <p:extLst>
      <p:ext uri="{BB962C8B-B14F-4D97-AF65-F5344CB8AC3E}">
        <p14:creationId xmlns:p14="http://schemas.microsoft.com/office/powerpoint/2010/main" val="35080255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MX" smtClean="0"/>
          </a:p>
        </p:txBody>
      </p:sp>
      <p:sp>
        <p:nvSpPr>
          <p:cNvPr id="614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7B5E1AAE-527A-4C3A-A99D-0AF07CC96967}" type="slidenum">
              <a:rPr lang="es-MX" altLang="es-MX"/>
              <a:pPr/>
              <a:t>1</a:t>
            </a:fld>
            <a:endParaRPr lang="es-MX" altLang="es-MX"/>
          </a:p>
        </p:txBody>
      </p:sp>
    </p:spTree>
    <p:extLst>
      <p:ext uri="{BB962C8B-B14F-4D97-AF65-F5344CB8AC3E}">
        <p14:creationId xmlns:p14="http://schemas.microsoft.com/office/powerpoint/2010/main" val="3302551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MX" altLang="es-MX" dirty="0" smtClean="0"/>
          </a:p>
        </p:txBody>
      </p:sp>
      <p:sp>
        <p:nvSpPr>
          <p:cNvPr id="1024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3C1FE7FE-3F40-42F7-87E8-928C3C65B89E}" type="slidenum">
              <a:rPr lang="es-MX" altLang="es-MX"/>
              <a:pPr/>
              <a:t>2</a:t>
            </a:fld>
            <a:endParaRPr lang="es-MX" altLang="es-MX"/>
          </a:p>
        </p:txBody>
      </p:sp>
    </p:spTree>
    <p:extLst>
      <p:ext uri="{BB962C8B-B14F-4D97-AF65-F5344CB8AC3E}">
        <p14:creationId xmlns:p14="http://schemas.microsoft.com/office/powerpoint/2010/main" val="6235368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6" descr="PP portada.png"/>
          <p:cNvPicPr>
            <a:picLocks noChangeAspect="1"/>
          </p:cNvPicPr>
          <p:nvPr userDrawn="1"/>
        </p:nvPicPr>
        <p:blipFill>
          <a:blip r:embed="rId2">
            <a:extLst>
              <a:ext uri="{28A0092B-C50C-407E-A947-70E740481C1C}">
                <a14:useLocalDpi xmlns:a14="http://schemas.microsoft.com/office/drawing/2010/main" val="0"/>
              </a:ext>
            </a:extLst>
          </a:blip>
          <a:srcRect r="41484"/>
          <a:stretch>
            <a:fillRect/>
          </a:stretch>
        </p:blipFill>
        <p:spPr bwMode="auto">
          <a:xfrm>
            <a:off x="-25400" y="0"/>
            <a:ext cx="5203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descr="Grande IGECEM.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24738" y="303213"/>
            <a:ext cx="1309687"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6334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8543EE-F1AD-4F54-A7CF-154421AF570A}" type="datetimeFigureOut">
              <a:rPr lang="en-US" altLang="es-MX"/>
              <a:pPr>
                <a:defRPr/>
              </a:pPr>
              <a:t>3/16/2017</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63BE5B-F1B9-4A5C-9F37-E7F0852F3DC1}" type="slidenum">
              <a:rPr lang="en-US" altLang="es-MX"/>
              <a:pPr>
                <a:defRPr/>
              </a:pPr>
              <a:t>‹Nº›</a:t>
            </a:fld>
            <a:endParaRPr lang="en-US" altLang="es-MX"/>
          </a:p>
        </p:txBody>
      </p:sp>
    </p:spTree>
    <p:extLst>
      <p:ext uri="{BB962C8B-B14F-4D97-AF65-F5344CB8AC3E}">
        <p14:creationId xmlns:p14="http://schemas.microsoft.com/office/powerpoint/2010/main" val="2652895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71B699-C4F8-4683-BA92-B94411D0C21F}" type="datetimeFigureOut">
              <a:rPr lang="en-US" altLang="es-MX"/>
              <a:pPr>
                <a:defRPr/>
              </a:pPr>
              <a:t>3/16/2017</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C98414-CA84-4982-8751-FC2C55B1ABFE}" type="slidenum">
              <a:rPr lang="en-US" altLang="es-MX"/>
              <a:pPr>
                <a:defRPr/>
              </a:pPr>
              <a:t>‹Nº›</a:t>
            </a:fld>
            <a:endParaRPr lang="en-US" altLang="es-MX"/>
          </a:p>
        </p:txBody>
      </p:sp>
    </p:spTree>
    <p:extLst>
      <p:ext uri="{BB962C8B-B14F-4D97-AF65-F5344CB8AC3E}">
        <p14:creationId xmlns:p14="http://schemas.microsoft.com/office/powerpoint/2010/main" val="229547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2" name="Picture 7" descr="Grande IGECEM.png"/>
          <p:cNvPicPr>
            <a:picLocks noChangeAspect="1"/>
          </p:cNvPicPr>
          <p:nvPr userDrawn="1"/>
        </p:nvPicPr>
        <p:blipFill>
          <a:blip r:embed="rId2">
            <a:extLst>
              <a:ext uri="{28A0092B-C50C-407E-A947-70E740481C1C}">
                <a14:useLocalDpi xmlns:a14="http://schemas.microsoft.com/office/drawing/2010/main" val="0"/>
              </a:ext>
            </a:extLst>
          </a:blip>
          <a:srcRect l="74419"/>
          <a:stretch>
            <a:fillRect/>
          </a:stretch>
        </p:blipFill>
        <p:spPr bwMode="auto">
          <a:xfrm>
            <a:off x="8586788" y="5929313"/>
            <a:ext cx="358775"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4031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588E8CE-187D-4CF0-8012-A736DB83D7BC}" type="datetimeFigureOut">
              <a:rPr lang="en-US" altLang="es-MX"/>
              <a:pPr>
                <a:defRPr/>
              </a:pPr>
              <a:t>3/16/2017</a:t>
            </a:fld>
            <a:endParaRPr lang="en-US" altLang="es-MX"/>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50036D-1BEF-425A-9DF5-FD208DF540CE}" type="slidenum">
              <a:rPr lang="en-US" altLang="es-MX"/>
              <a:pPr>
                <a:defRPr/>
              </a:pPr>
              <a:t>‹Nº›</a:t>
            </a:fld>
            <a:endParaRPr lang="en-US" altLang="es-MX"/>
          </a:p>
        </p:txBody>
      </p:sp>
    </p:spTree>
    <p:extLst>
      <p:ext uri="{BB962C8B-B14F-4D97-AF65-F5344CB8AC3E}">
        <p14:creationId xmlns:p14="http://schemas.microsoft.com/office/powerpoint/2010/main" val="2283354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8D8BE11-5703-4FB7-B30C-3D32F7B25294}" type="datetimeFigureOut">
              <a:rPr lang="en-US" altLang="es-MX"/>
              <a:pPr>
                <a:defRPr/>
              </a:pPr>
              <a:t>3/16/2017</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D6D693-5993-4CFA-A31A-ADABF9F2B257}" type="slidenum">
              <a:rPr lang="en-US" altLang="es-MX"/>
              <a:pPr>
                <a:defRPr/>
              </a:pPr>
              <a:t>‹Nº›</a:t>
            </a:fld>
            <a:endParaRPr lang="en-US" altLang="es-MX"/>
          </a:p>
        </p:txBody>
      </p:sp>
    </p:spTree>
    <p:extLst>
      <p:ext uri="{BB962C8B-B14F-4D97-AF65-F5344CB8AC3E}">
        <p14:creationId xmlns:p14="http://schemas.microsoft.com/office/powerpoint/2010/main" val="403105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F376B7A-7709-4562-9DD3-1953DE2DB947}" type="datetimeFigureOut">
              <a:rPr lang="en-US" altLang="es-MX"/>
              <a:pPr>
                <a:defRPr/>
              </a:pPr>
              <a:t>3/16/2017</a:t>
            </a:fld>
            <a:endParaRPr lang="en-US" altLang="es-MX"/>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584DDC1-5BB9-4153-A4AF-080227833037}" type="slidenum">
              <a:rPr lang="en-US" altLang="es-MX"/>
              <a:pPr>
                <a:defRPr/>
              </a:pPr>
              <a:t>‹Nº›</a:t>
            </a:fld>
            <a:endParaRPr lang="en-US" altLang="es-MX"/>
          </a:p>
        </p:txBody>
      </p:sp>
    </p:spTree>
    <p:extLst>
      <p:ext uri="{BB962C8B-B14F-4D97-AF65-F5344CB8AC3E}">
        <p14:creationId xmlns:p14="http://schemas.microsoft.com/office/powerpoint/2010/main" val="392951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7D2BAFA-7750-4114-B729-F139DE5AC6CB}" type="datetimeFigureOut">
              <a:rPr lang="en-US" altLang="es-MX"/>
              <a:pPr>
                <a:defRPr/>
              </a:pPr>
              <a:t>3/16/2017</a:t>
            </a:fld>
            <a:endParaRPr lang="en-US" altLang="es-MX"/>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190F315-713A-48E5-891C-9A2025F9B6D6}" type="slidenum">
              <a:rPr lang="en-US" altLang="es-MX"/>
              <a:pPr>
                <a:defRPr/>
              </a:pPr>
              <a:t>‹Nº›</a:t>
            </a:fld>
            <a:endParaRPr lang="en-US" altLang="es-MX"/>
          </a:p>
        </p:txBody>
      </p:sp>
    </p:spTree>
    <p:extLst>
      <p:ext uri="{BB962C8B-B14F-4D97-AF65-F5344CB8AC3E}">
        <p14:creationId xmlns:p14="http://schemas.microsoft.com/office/powerpoint/2010/main" val="2583752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FF53A2C-C9DA-4860-A2DE-C44C6F859B42}" type="datetimeFigureOut">
              <a:rPr lang="en-US" altLang="es-MX"/>
              <a:pPr>
                <a:defRPr/>
              </a:pPr>
              <a:t>3/16/2017</a:t>
            </a:fld>
            <a:endParaRPr lang="en-US" altLang="es-MX"/>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755CEB1-00A1-429A-A19B-6FDC1C0AD476}" type="slidenum">
              <a:rPr lang="en-US" altLang="es-MX"/>
              <a:pPr>
                <a:defRPr/>
              </a:pPr>
              <a:t>‹Nº›</a:t>
            </a:fld>
            <a:endParaRPr lang="en-US" altLang="es-MX"/>
          </a:p>
        </p:txBody>
      </p:sp>
    </p:spTree>
    <p:extLst>
      <p:ext uri="{BB962C8B-B14F-4D97-AF65-F5344CB8AC3E}">
        <p14:creationId xmlns:p14="http://schemas.microsoft.com/office/powerpoint/2010/main" val="2176226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342EBE4-F949-43F5-94D0-6DE58691B63A}" type="datetimeFigureOut">
              <a:rPr lang="en-US" altLang="es-MX"/>
              <a:pPr>
                <a:defRPr/>
              </a:pPr>
              <a:t>3/16/2017</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97C329A-BE0A-44CF-A74C-8DDACF4858F2}" type="slidenum">
              <a:rPr lang="en-US" altLang="es-MX"/>
              <a:pPr>
                <a:defRPr/>
              </a:pPr>
              <a:t>‹Nº›</a:t>
            </a:fld>
            <a:endParaRPr lang="en-US" altLang="es-MX"/>
          </a:p>
        </p:txBody>
      </p:sp>
    </p:spTree>
    <p:extLst>
      <p:ext uri="{BB962C8B-B14F-4D97-AF65-F5344CB8AC3E}">
        <p14:creationId xmlns:p14="http://schemas.microsoft.com/office/powerpoint/2010/main" val="34295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037C75-1907-43BC-8611-7B5A8DF1F513}" type="datetimeFigureOut">
              <a:rPr lang="en-US" altLang="es-MX"/>
              <a:pPr>
                <a:defRPr/>
              </a:pPr>
              <a:t>3/16/2017</a:t>
            </a:fld>
            <a:endParaRPr lang="en-US" altLang="es-MX"/>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573188A-1E77-4DD6-ADE4-F061FFB8C5B2}" type="slidenum">
              <a:rPr lang="en-US" altLang="es-MX"/>
              <a:pPr>
                <a:defRPr/>
              </a:pPr>
              <a:t>‹Nº›</a:t>
            </a:fld>
            <a:endParaRPr lang="en-US" altLang="es-MX"/>
          </a:p>
        </p:txBody>
      </p:sp>
    </p:spTree>
    <p:extLst>
      <p:ext uri="{BB962C8B-B14F-4D97-AF65-F5344CB8AC3E}">
        <p14:creationId xmlns:p14="http://schemas.microsoft.com/office/powerpoint/2010/main" val="1601363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s-MX" smtClean="0"/>
              <a:t>Click to edit Master title style</a:t>
            </a:r>
            <a:endParaRPr lang="en-US" altLang="es-MX"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MX" smtClean="0"/>
              <a:t>Click to edit Master text styles</a:t>
            </a:r>
          </a:p>
          <a:p>
            <a:pPr lvl="1"/>
            <a:r>
              <a:rPr lang="es-ES_tradnl" altLang="es-MX" smtClean="0"/>
              <a:t>Second level</a:t>
            </a:r>
          </a:p>
          <a:p>
            <a:pPr lvl="2"/>
            <a:r>
              <a:rPr lang="es-ES_tradnl" altLang="es-MX" smtClean="0"/>
              <a:t>Third level</a:t>
            </a:r>
          </a:p>
          <a:p>
            <a:pPr lvl="3"/>
            <a:r>
              <a:rPr lang="es-ES_tradnl" altLang="es-MX" smtClean="0"/>
              <a:t>Fourth level</a:t>
            </a:r>
          </a:p>
          <a:p>
            <a:pPr lvl="4"/>
            <a:r>
              <a:rPr lang="es-ES_tradnl" altLang="es-MX" smtClean="0"/>
              <a:t>Fifth level</a:t>
            </a:r>
            <a:endParaRPr lang="en-US" altLang="es-MX"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939005C4-5047-4A10-ACD8-93B72D20AFE4}" type="datetimeFigureOut">
              <a:rPr lang="en-US" altLang="es-MX"/>
              <a:pPr>
                <a:defRPr/>
              </a:pPr>
              <a:t>3/16/2017</a:t>
            </a:fld>
            <a:endParaRPr lang="en-US" altLang="es-MX"/>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4B2A7A32-46F5-481A-90A0-9372BD0F50C0}" type="slidenum">
              <a:rPr lang="en-US" altLang="es-MX"/>
              <a:pPr>
                <a:defRPr/>
              </a:pPr>
              <a:t>‹Nº›</a:t>
            </a:fld>
            <a:endParaRPr lang="en-US" altLang="es-MX"/>
          </a:p>
        </p:txBody>
      </p:sp>
    </p:spTree>
  </p:cSld>
  <p:clrMap bg1="lt1" tx1="dk1" bg2="lt2" tx2="dk2" accent1="accent1" accent2="accent2" accent3="accent3" accent4="accent4" accent5="accent5" accent6="accent6" hlink="hlink" folHlink="folHlink"/>
  <p:sldLayoutIdLst>
    <p:sldLayoutId id="2147485189" r:id="rId1"/>
    <p:sldLayoutId id="2147485190" r:id="rId2"/>
    <p:sldLayoutId id="2147485180" r:id="rId3"/>
    <p:sldLayoutId id="2147485181" r:id="rId4"/>
    <p:sldLayoutId id="2147485182" r:id="rId5"/>
    <p:sldLayoutId id="2147485183" r:id="rId6"/>
    <p:sldLayoutId id="2147485184" r:id="rId7"/>
    <p:sldLayoutId id="2147485185" r:id="rId8"/>
    <p:sldLayoutId id="2147485186" r:id="rId9"/>
    <p:sldLayoutId id="2147485187" r:id="rId10"/>
    <p:sldLayoutId id="2147485188"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mlaramlara@yahoo.com.mx" TargetMode="External"/><Relationship Id="rId2" Type="http://schemas.openxmlformats.org/officeDocument/2006/relationships/hyperlink" Target="mailto:abv365@yahoo.com.m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639236" y="1774558"/>
            <a:ext cx="4222376" cy="1615827"/>
          </a:xfrm>
          <a:prstGeom prst="rect">
            <a:avLst/>
          </a:prstGeom>
          <a:noFill/>
        </p:spPr>
        <p:txBody>
          <a:bodyPr>
            <a:spAutoFit/>
          </a:bodyPr>
          <a:lstStyle/>
          <a:p>
            <a:pPr algn="ctr">
              <a:lnSpc>
                <a:spcPct val="150000"/>
              </a:lnSpc>
              <a:defRPr/>
            </a:pPr>
            <a:r>
              <a:rPr lang="es-ES" sz="2200" dirty="0" smtClean="0">
                <a:ln w="10541" cmpd="sng">
                  <a:solidFill>
                    <a:srgbClr val="7D7D7D">
                      <a:tint val="100000"/>
                      <a:shade val="100000"/>
                      <a:satMod val="110000"/>
                    </a:srgbClr>
                  </a:solidFill>
                  <a:prstDash val="solid"/>
                </a:ln>
                <a:solidFill>
                  <a:schemeClr val="tx1">
                    <a:lumMod val="65000"/>
                    <a:lumOff val="35000"/>
                  </a:schemeClr>
                </a:solidFill>
                <a:latin typeface="+mn-lt"/>
              </a:rPr>
              <a:t>DATOS E INDICADORES DE LA ZONA METROPOLITANA DEL VALLE DE TOLUCA</a:t>
            </a:r>
          </a:p>
        </p:txBody>
      </p:sp>
    </p:spTree>
    <p:extLst>
      <p:ext uri="{BB962C8B-B14F-4D97-AF65-F5344CB8AC3E}">
        <p14:creationId xmlns:p14="http://schemas.microsoft.com/office/powerpoint/2010/main" val="3772465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14309" y="80706"/>
            <a:ext cx="882187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Índice de masculinidad de la </a:t>
            </a:r>
            <a:r>
              <a:rPr lang="es-MX" altLang="es-MX" sz="1600" dirty="0" smtClean="0">
                <a:solidFill>
                  <a:srgbClr val="C00000"/>
                </a:solidFill>
              </a:rPr>
              <a:t>Zona </a:t>
            </a:r>
            <a:r>
              <a:rPr lang="es-MX" altLang="es-MX" sz="1600" dirty="0">
                <a:solidFill>
                  <a:srgbClr val="C00000"/>
                </a:solidFill>
              </a:rPr>
              <a:t>Metropolitana del Valle </a:t>
            </a:r>
            <a:r>
              <a:rPr lang="es-MX" altLang="es-MX" sz="1600" dirty="0" smtClean="0">
                <a:solidFill>
                  <a:srgbClr val="C00000"/>
                </a:solidFill>
              </a:rPr>
              <a:t>de Toluca,</a:t>
            </a:r>
            <a:r>
              <a:rPr lang="es-ES" altLang="es-MX" sz="1600" dirty="0" smtClean="0">
                <a:solidFill>
                  <a:srgbClr val="C00000"/>
                </a:solidFill>
              </a:rPr>
              <a:t> 2010</a:t>
            </a:r>
            <a:r>
              <a:rPr lang="es-MX" altLang="es-MX" sz="1600" dirty="0" smtClean="0">
                <a:solidFill>
                  <a:srgbClr val="C00000"/>
                </a:solidFill>
              </a:rPr>
              <a:t> </a:t>
            </a:r>
            <a:r>
              <a:rPr lang="es-ES" altLang="es-MX" sz="1600" dirty="0">
                <a:solidFill>
                  <a:srgbClr val="C00000"/>
                </a:solidFill>
              </a:rPr>
              <a:t>-</a:t>
            </a:r>
            <a:r>
              <a:rPr lang="es-MX" altLang="es-MX" sz="1600" dirty="0">
                <a:solidFill>
                  <a:srgbClr val="C00000"/>
                </a:solidFill>
              </a:rPr>
              <a:t> </a:t>
            </a:r>
            <a:r>
              <a:rPr lang="es-ES" altLang="es-MX" sz="1600" dirty="0" smtClean="0">
                <a:solidFill>
                  <a:srgbClr val="C00000"/>
                </a:solidFill>
              </a:rPr>
              <a:t>2015</a:t>
            </a:r>
            <a:endParaRPr lang="es-ES" altLang="es-MX" sz="1600" dirty="0">
              <a:solidFill>
                <a:srgbClr val="C00000"/>
              </a:solidFill>
            </a:endParaRPr>
          </a:p>
        </p:txBody>
      </p:sp>
      <p:cxnSp>
        <p:nvCxnSpPr>
          <p:cNvPr id="6" name="Conector recto 5"/>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7" name="Text Box 12"/>
          <p:cNvSpPr txBox="1">
            <a:spLocks noChangeArrowheads="1"/>
          </p:cNvSpPr>
          <p:nvPr/>
        </p:nvSpPr>
        <p:spPr bwMode="auto">
          <a:xfrm>
            <a:off x="86009" y="6277347"/>
            <a:ext cx="43230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a:t>
            </a:r>
            <a:r>
              <a:rPr lang="es-MX" altLang="es-MX" sz="900" dirty="0" smtClean="0">
                <a:latin typeface="+mn-lt"/>
              </a:rPr>
              <a:t>IGECEM con Información del INEGI. Censo de </a:t>
            </a:r>
            <a:r>
              <a:rPr lang="es-MX" altLang="es-MX" sz="900" dirty="0">
                <a:latin typeface="+mn-lt"/>
              </a:rPr>
              <a:t>Población y Vivienda </a:t>
            </a:r>
            <a:r>
              <a:rPr lang="es-MX" altLang="es-MX" sz="900" dirty="0" smtClean="0">
                <a:latin typeface="+mn-lt"/>
              </a:rPr>
              <a:t>2010. Encuesta Intercensal 2015.</a:t>
            </a:r>
            <a:endParaRPr lang="es-ES" altLang="es-MX" sz="900" dirty="0">
              <a:latin typeface="+mn-lt"/>
            </a:endParaRPr>
          </a:p>
        </p:txBody>
      </p:sp>
      <p:sp>
        <p:nvSpPr>
          <p:cNvPr id="8" name="Text Box 3"/>
          <p:cNvSpPr txBox="1">
            <a:spLocks noChangeArrowheads="1"/>
          </p:cNvSpPr>
          <p:nvPr/>
        </p:nvSpPr>
        <p:spPr bwMode="auto">
          <a:xfrm rot="16200000">
            <a:off x="-1164687" y="3031491"/>
            <a:ext cx="284244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1400" b="1" dirty="0">
                <a:latin typeface="Arial" panose="020B0604020202020204" pitchFamily="34" charset="0"/>
              </a:rPr>
              <a:t>Hombres por cada 100 mujeres</a:t>
            </a:r>
            <a:endParaRPr lang="es-ES" altLang="es-MX" sz="1400" b="1" dirty="0">
              <a:latin typeface="Arial" panose="020B0604020202020204" pitchFamily="34" charset="0"/>
            </a:endParaRPr>
          </a:p>
        </p:txBody>
      </p:sp>
      <p:sp>
        <p:nvSpPr>
          <p:cNvPr id="10" name="Text Box 28"/>
          <p:cNvSpPr txBox="1">
            <a:spLocks noChangeArrowheads="1"/>
          </p:cNvSpPr>
          <p:nvPr/>
        </p:nvSpPr>
        <p:spPr bwMode="auto">
          <a:xfrm>
            <a:off x="577547" y="5362343"/>
            <a:ext cx="839787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MX" sz="1100" b="1" dirty="0" smtClean="0">
                <a:latin typeface="Arial" panose="020B0604020202020204" pitchFamily="34" charset="0"/>
              </a:rPr>
              <a:t>El promedio de hombres por cada 100 mujeres en la ZMVT para 2010 y 2015 de 88 y 89, respectivamente. Mientras el  Estado de México en los mismo años es de 90 y 89, respectivamente.</a:t>
            </a:r>
            <a:endParaRPr lang="es-ES" altLang="es-MX" sz="1100" b="1" dirty="0">
              <a:latin typeface="Arial" panose="020B0604020202020204" pitchFamily="34" charset="0"/>
            </a:endParaRPr>
          </a:p>
        </p:txBody>
      </p:sp>
      <p:graphicFrame>
        <p:nvGraphicFramePr>
          <p:cNvPr id="11" name="Gráfico 10"/>
          <p:cNvGraphicFramePr>
            <a:graphicFrameLocks/>
          </p:cNvGraphicFramePr>
          <p:nvPr>
            <p:extLst>
              <p:ext uri="{D42A27DB-BD31-4B8C-83A1-F6EECF244321}">
                <p14:modId xmlns:p14="http://schemas.microsoft.com/office/powerpoint/2010/main" val="3035716653"/>
              </p:ext>
            </p:extLst>
          </p:nvPr>
        </p:nvGraphicFramePr>
        <p:xfrm>
          <a:off x="577547" y="1050733"/>
          <a:ext cx="7858530" cy="4311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7744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0-#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8" grpId="0" autoUpdateAnimBg="0"/>
      <p:bldP spid="1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533400" y="734092"/>
            <a:ext cx="8458200" cy="1431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pPr>
            <a:r>
              <a:rPr lang="es-MX" altLang="es-MX" dirty="0"/>
              <a:t>			</a:t>
            </a:r>
            <a:r>
              <a:rPr lang="es-MX" altLang="es-MX" sz="1800" b="1" dirty="0">
                <a:latin typeface="Arial" panose="020B0604020202020204" pitchFamily="34" charset="0"/>
              </a:rPr>
              <a:t>Estado		</a:t>
            </a:r>
            <a:r>
              <a:rPr lang="es-MX" altLang="es-MX" sz="1800" b="1" dirty="0" smtClean="0">
                <a:latin typeface="Arial" panose="020B0604020202020204" pitchFamily="34" charset="0"/>
              </a:rPr>
              <a:t>				 Zona </a:t>
            </a:r>
            <a:r>
              <a:rPr lang="es-MX" altLang="es-MX" sz="1800" b="1" dirty="0">
                <a:latin typeface="Arial" panose="020B0604020202020204" pitchFamily="34" charset="0"/>
              </a:rPr>
              <a:t>Metropolitana </a:t>
            </a:r>
          </a:p>
          <a:p>
            <a:pPr>
              <a:lnSpc>
                <a:spcPct val="75000"/>
              </a:lnSpc>
            </a:pPr>
            <a:r>
              <a:rPr lang="es-MX" altLang="es-MX" sz="1800" b="1" dirty="0">
                <a:latin typeface="Arial" panose="020B0604020202020204" pitchFamily="34" charset="0"/>
              </a:rPr>
              <a:t>					        </a:t>
            </a:r>
            <a:r>
              <a:rPr lang="es-MX" altLang="es-MX" sz="1800" b="1" dirty="0" smtClean="0">
                <a:latin typeface="Arial" panose="020B0604020202020204" pitchFamily="34" charset="0"/>
              </a:rPr>
              <a:t>				 del Valle Toluca</a:t>
            </a:r>
            <a:endParaRPr lang="es-MX" altLang="es-MX" sz="1800" b="1" dirty="0">
              <a:latin typeface="Arial" panose="020B0604020202020204" pitchFamily="34" charset="0"/>
            </a:endParaRPr>
          </a:p>
          <a:p>
            <a:pPr>
              <a:lnSpc>
                <a:spcPct val="75000"/>
              </a:lnSpc>
              <a:spcBef>
                <a:spcPct val="50000"/>
              </a:spcBef>
            </a:pPr>
            <a:r>
              <a:rPr lang="es-MX" altLang="es-MX" sz="1600" dirty="0" smtClean="0">
                <a:latin typeface="Arial" panose="020B0604020202020204" pitchFamily="34" charset="0"/>
              </a:rPr>
              <a:t>Nacidos </a:t>
            </a:r>
            <a:r>
              <a:rPr lang="es-MX" altLang="es-MX" sz="1600" dirty="0">
                <a:latin typeface="Arial" panose="020B0604020202020204" pitchFamily="34" charset="0"/>
              </a:rPr>
              <a:t>en el	     </a:t>
            </a:r>
            <a:r>
              <a:rPr lang="es-MX" altLang="es-MX" sz="1600" dirty="0" smtClean="0">
                <a:latin typeface="Arial" panose="020B0604020202020204" pitchFamily="34" charset="0"/>
              </a:rPr>
              <a:t>      =    9’341,942          61.6</a:t>
            </a:r>
            <a:r>
              <a:rPr lang="es-MX" altLang="es-MX" sz="1600" dirty="0">
                <a:latin typeface="Arial" panose="020B0604020202020204" pitchFamily="34" charset="0"/>
              </a:rPr>
              <a:t>	     </a:t>
            </a:r>
            <a:r>
              <a:rPr lang="es-MX" altLang="es-MX" sz="1600" dirty="0" smtClean="0">
                <a:latin typeface="Arial" panose="020B0604020202020204" pitchFamily="34" charset="0"/>
              </a:rPr>
              <a:t>1’888,574           86.9</a:t>
            </a:r>
            <a:endParaRPr lang="es-MX" altLang="es-MX" sz="1600" dirty="0">
              <a:latin typeface="Arial" panose="020B0604020202020204" pitchFamily="34" charset="0"/>
            </a:endParaRPr>
          </a:p>
          <a:p>
            <a:pPr>
              <a:lnSpc>
                <a:spcPct val="75000"/>
              </a:lnSpc>
              <a:spcBef>
                <a:spcPct val="50000"/>
              </a:spcBef>
            </a:pPr>
            <a:r>
              <a:rPr lang="es-MX" altLang="es-MX" sz="1600" dirty="0">
                <a:latin typeface="Arial" panose="020B0604020202020204" pitchFamily="34" charset="0"/>
              </a:rPr>
              <a:t>Nacidos en </a:t>
            </a:r>
            <a:r>
              <a:rPr lang="es-MX" altLang="es-MX" sz="1600" dirty="0" smtClean="0">
                <a:latin typeface="Arial" panose="020B0604020202020204" pitchFamily="34" charset="0"/>
              </a:rPr>
              <a:t>otro           =   5’566,585          36.7</a:t>
            </a:r>
            <a:r>
              <a:rPr lang="es-MX" altLang="es-MX" sz="1600" dirty="0">
                <a:latin typeface="Arial" panose="020B0604020202020204" pitchFamily="34" charset="0"/>
              </a:rPr>
              <a:t>	      </a:t>
            </a:r>
            <a:r>
              <a:rPr lang="es-MX" altLang="es-MX" sz="1600" dirty="0" smtClean="0">
                <a:latin typeface="Arial" panose="020B0604020202020204" pitchFamily="34" charset="0"/>
              </a:rPr>
              <a:t>  246,899           11.4</a:t>
            </a:r>
            <a:endParaRPr lang="es-MX" altLang="es-MX" sz="1600" dirty="0">
              <a:latin typeface="Arial" panose="020B0604020202020204" pitchFamily="34" charset="0"/>
            </a:endParaRPr>
          </a:p>
          <a:p>
            <a:pPr>
              <a:lnSpc>
                <a:spcPct val="75000"/>
              </a:lnSpc>
              <a:spcBef>
                <a:spcPct val="50000"/>
              </a:spcBef>
            </a:pPr>
            <a:r>
              <a:rPr lang="es-MX" altLang="es-MX" sz="1600" dirty="0">
                <a:latin typeface="Arial" panose="020B0604020202020204" pitchFamily="34" charset="0"/>
              </a:rPr>
              <a:t>Nacidos en otro país    =  </a:t>
            </a:r>
            <a:r>
              <a:rPr lang="es-MX" altLang="es-MX" sz="1600" dirty="0" smtClean="0">
                <a:latin typeface="Arial" panose="020B0604020202020204" pitchFamily="34" charset="0"/>
              </a:rPr>
              <a:t>     50,642            0.3</a:t>
            </a:r>
            <a:r>
              <a:rPr lang="es-MX" altLang="es-MX" sz="1600" dirty="0">
                <a:latin typeface="Arial" panose="020B0604020202020204" pitchFamily="34" charset="0"/>
              </a:rPr>
              <a:t>	          </a:t>
            </a:r>
            <a:r>
              <a:rPr lang="es-MX" altLang="es-MX" sz="1600" dirty="0" smtClean="0">
                <a:latin typeface="Arial" panose="020B0604020202020204" pitchFamily="34" charset="0"/>
              </a:rPr>
              <a:t>  5,856             0.2</a:t>
            </a:r>
          </a:p>
        </p:txBody>
      </p:sp>
      <p:sp>
        <p:nvSpPr>
          <p:cNvPr id="9" name="Text Box 5"/>
          <p:cNvSpPr txBox="1">
            <a:spLocks noChangeArrowheads="1"/>
          </p:cNvSpPr>
          <p:nvPr/>
        </p:nvSpPr>
        <p:spPr bwMode="auto">
          <a:xfrm>
            <a:off x="14309" y="80706"/>
            <a:ext cx="882187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Inmigración histórica de la </a:t>
            </a:r>
            <a:r>
              <a:rPr lang="es-MX" altLang="es-MX" sz="1600" dirty="0" smtClean="0">
                <a:solidFill>
                  <a:srgbClr val="C00000"/>
                </a:solidFill>
              </a:rPr>
              <a:t>Zona </a:t>
            </a:r>
            <a:r>
              <a:rPr lang="es-MX" altLang="es-MX" sz="1600" dirty="0">
                <a:solidFill>
                  <a:srgbClr val="C00000"/>
                </a:solidFill>
              </a:rPr>
              <a:t>Metropolitana del Valle </a:t>
            </a:r>
            <a:r>
              <a:rPr lang="es-MX" altLang="es-MX" sz="1600" dirty="0" smtClean="0">
                <a:solidFill>
                  <a:srgbClr val="C00000"/>
                </a:solidFill>
              </a:rPr>
              <a:t>de Toluca,</a:t>
            </a:r>
            <a:r>
              <a:rPr lang="es-ES" altLang="es-MX" sz="1600" dirty="0" smtClean="0">
                <a:solidFill>
                  <a:srgbClr val="C00000"/>
                </a:solidFill>
              </a:rPr>
              <a:t> 2010</a:t>
            </a:r>
            <a:endParaRPr lang="es-ES" altLang="es-MX" sz="1600" dirty="0">
              <a:solidFill>
                <a:srgbClr val="C00000"/>
              </a:solidFill>
            </a:endParaRPr>
          </a:p>
        </p:txBody>
      </p:sp>
      <p:cxnSp>
        <p:nvCxnSpPr>
          <p:cNvPr id="10" name="Conector recto 9"/>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grpSp>
        <p:nvGrpSpPr>
          <p:cNvPr id="11" name="Group 6"/>
          <p:cNvGrpSpPr>
            <a:grpSpLocks/>
          </p:cNvGrpSpPr>
          <p:nvPr/>
        </p:nvGrpSpPr>
        <p:grpSpPr bwMode="auto">
          <a:xfrm>
            <a:off x="3913359" y="1252334"/>
            <a:ext cx="381000" cy="838200"/>
            <a:chOff x="2736" y="1296"/>
            <a:chExt cx="240" cy="528"/>
          </a:xfrm>
        </p:grpSpPr>
        <p:sp>
          <p:nvSpPr>
            <p:cNvPr id="12" name="AutoShape 7"/>
            <p:cNvSpPr>
              <a:spLocks noChangeArrowheads="1"/>
            </p:cNvSpPr>
            <p:nvPr/>
          </p:nvSpPr>
          <p:spPr bwMode="auto">
            <a:xfrm>
              <a:off x="2736" y="1296"/>
              <a:ext cx="240" cy="144"/>
            </a:xfrm>
            <a:prstGeom prst="rightArrow">
              <a:avLst>
                <a:gd name="adj1" fmla="val 33333"/>
                <a:gd name="adj2" fmla="val 58333"/>
              </a:avLst>
            </a:prstGeom>
            <a:solidFill>
              <a:srgbClr val="CC0099"/>
            </a:solidFill>
            <a:ln w="9525">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3" name="AutoShape 8"/>
            <p:cNvSpPr>
              <a:spLocks noChangeArrowheads="1"/>
            </p:cNvSpPr>
            <p:nvPr/>
          </p:nvSpPr>
          <p:spPr bwMode="auto">
            <a:xfrm>
              <a:off x="2736" y="1488"/>
              <a:ext cx="240" cy="144"/>
            </a:xfrm>
            <a:prstGeom prst="rightArrow">
              <a:avLst>
                <a:gd name="adj1" fmla="val 33333"/>
                <a:gd name="adj2" fmla="val 58333"/>
              </a:avLst>
            </a:prstGeom>
            <a:solidFill>
              <a:srgbClr val="CC0099"/>
            </a:solidFill>
            <a:ln w="9525">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4" name="AutoShape 9"/>
            <p:cNvSpPr>
              <a:spLocks noChangeArrowheads="1"/>
            </p:cNvSpPr>
            <p:nvPr/>
          </p:nvSpPr>
          <p:spPr bwMode="auto">
            <a:xfrm>
              <a:off x="2736" y="1680"/>
              <a:ext cx="240" cy="144"/>
            </a:xfrm>
            <a:prstGeom prst="rightArrow">
              <a:avLst>
                <a:gd name="adj1" fmla="val 33333"/>
                <a:gd name="adj2" fmla="val 58333"/>
              </a:avLst>
            </a:prstGeom>
            <a:solidFill>
              <a:srgbClr val="CC0099"/>
            </a:solidFill>
            <a:ln w="9525">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grpSp>
      <p:grpSp>
        <p:nvGrpSpPr>
          <p:cNvPr id="15" name="Group 10"/>
          <p:cNvGrpSpPr>
            <a:grpSpLocks/>
          </p:cNvGrpSpPr>
          <p:nvPr/>
        </p:nvGrpSpPr>
        <p:grpSpPr bwMode="auto">
          <a:xfrm>
            <a:off x="6504159" y="1252334"/>
            <a:ext cx="381000" cy="838200"/>
            <a:chOff x="4272" y="1296"/>
            <a:chExt cx="240" cy="528"/>
          </a:xfrm>
        </p:grpSpPr>
        <p:sp>
          <p:nvSpPr>
            <p:cNvPr id="16" name="AutoShape 11"/>
            <p:cNvSpPr>
              <a:spLocks noChangeArrowheads="1"/>
            </p:cNvSpPr>
            <p:nvPr/>
          </p:nvSpPr>
          <p:spPr bwMode="auto">
            <a:xfrm>
              <a:off x="4272" y="1296"/>
              <a:ext cx="240" cy="144"/>
            </a:xfrm>
            <a:prstGeom prst="rightArrow">
              <a:avLst>
                <a:gd name="adj1" fmla="val 33333"/>
                <a:gd name="adj2" fmla="val 58333"/>
              </a:avLst>
            </a:prstGeom>
            <a:solidFill>
              <a:srgbClr val="CC0099"/>
            </a:solidFill>
            <a:ln w="9525">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7" name="AutoShape 12"/>
            <p:cNvSpPr>
              <a:spLocks noChangeArrowheads="1"/>
            </p:cNvSpPr>
            <p:nvPr/>
          </p:nvSpPr>
          <p:spPr bwMode="auto">
            <a:xfrm>
              <a:off x="4272" y="1488"/>
              <a:ext cx="240" cy="144"/>
            </a:xfrm>
            <a:prstGeom prst="rightArrow">
              <a:avLst>
                <a:gd name="adj1" fmla="val 33333"/>
                <a:gd name="adj2" fmla="val 58333"/>
              </a:avLst>
            </a:prstGeom>
            <a:solidFill>
              <a:srgbClr val="CC0099"/>
            </a:solidFill>
            <a:ln w="9525">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18" name="AutoShape 13"/>
            <p:cNvSpPr>
              <a:spLocks noChangeArrowheads="1"/>
            </p:cNvSpPr>
            <p:nvPr/>
          </p:nvSpPr>
          <p:spPr bwMode="auto">
            <a:xfrm>
              <a:off x="4272" y="1680"/>
              <a:ext cx="240" cy="144"/>
            </a:xfrm>
            <a:prstGeom prst="rightArrow">
              <a:avLst>
                <a:gd name="adj1" fmla="val 33333"/>
                <a:gd name="adj2" fmla="val 58333"/>
              </a:avLst>
            </a:prstGeom>
            <a:solidFill>
              <a:srgbClr val="CC0099"/>
            </a:solidFill>
            <a:ln w="9525">
              <a:solidFill>
                <a:srgbClr val="CC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grpSp>
      <p:sp>
        <p:nvSpPr>
          <p:cNvPr id="19" name="Text Box 14"/>
          <p:cNvSpPr txBox="1">
            <a:spLocks noChangeArrowheads="1"/>
          </p:cNvSpPr>
          <p:nvPr/>
        </p:nvSpPr>
        <p:spPr bwMode="auto">
          <a:xfrm>
            <a:off x="259519" y="5689224"/>
            <a:ext cx="8458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MX" sz="1200" b="1" dirty="0">
                <a:latin typeface="Arial" panose="020B0604020202020204" pitchFamily="34" charset="0"/>
              </a:rPr>
              <a:t>El </a:t>
            </a:r>
            <a:r>
              <a:rPr lang="es-MX" altLang="es-MX" sz="1200" b="1" dirty="0" smtClean="0">
                <a:latin typeface="Arial" panose="020B0604020202020204" pitchFamily="34" charset="0"/>
              </a:rPr>
              <a:t>11.4% </a:t>
            </a:r>
            <a:r>
              <a:rPr lang="es-MX" altLang="es-MX" sz="1200" b="1" dirty="0">
                <a:latin typeface="Arial" panose="020B0604020202020204" pitchFamily="34" charset="0"/>
              </a:rPr>
              <a:t>de la población de la Zona Metropolitana </a:t>
            </a:r>
            <a:r>
              <a:rPr lang="es-MX" altLang="es-MX" sz="1200" b="1" dirty="0" smtClean="0">
                <a:latin typeface="Arial" panose="020B0604020202020204" pitchFamily="34" charset="0"/>
              </a:rPr>
              <a:t>del Valle de Toluca no </a:t>
            </a:r>
            <a:r>
              <a:rPr lang="es-MX" altLang="es-MX" sz="1200" b="1" dirty="0">
                <a:latin typeface="Arial" panose="020B0604020202020204" pitchFamily="34" charset="0"/>
              </a:rPr>
              <a:t>es </a:t>
            </a:r>
            <a:r>
              <a:rPr lang="es-MX" altLang="es-MX" sz="1200" b="1" dirty="0" smtClean="0">
                <a:latin typeface="Arial" panose="020B0604020202020204" pitchFamily="34" charset="0"/>
              </a:rPr>
              <a:t>oriunda de la entidad.</a:t>
            </a:r>
            <a:endParaRPr lang="es-ES" altLang="es-MX" sz="1200" b="1" dirty="0">
              <a:latin typeface="Arial" panose="020B0604020202020204" pitchFamily="34" charset="0"/>
            </a:endParaRPr>
          </a:p>
        </p:txBody>
      </p:sp>
      <p:sp>
        <p:nvSpPr>
          <p:cNvPr id="20" name="Text Box 12"/>
          <p:cNvSpPr txBox="1">
            <a:spLocks noChangeArrowheads="1"/>
          </p:cNvSpPr>
          <p:nvPr/>
        </p:nvSpPr>
        <p:spPr bwMode="auto">
          <a:xfrm>
            <a:off x="82552" y="6278166"/>
            <a:ext cx="4323029"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a:t>
            </a:r>
            <a:r>
              <a:rPr lang="es-MX" altLang="es-MX" sz="900" dirty="0" smtClean="0">
                <a:latin typeface="+mn-lt"/>
              </a:rPr>
              <a:t>IGECEM con Información del INEGI. Censo de </a:t>
            </a:r>
            <a:r>
              <a:rPr lang="es-MX" altLang="es-MX" sz="900" dirty="0">
                <a:latin typeface="+mn-lt"/>
              </a:rPr>
              <a:t>Población y Vivienda </a:t>
            </a:r>
            <a:r>
              <a:rPr lang="es-MX" altLang="es-MX" sz="900" dirty="0" smtClean="0">
                <a:latin typeface="+mn-lt"/>
              </a:rPr>
              <a:t>2010.</a:t>
            </a:r>
            <a:endParaRPr lang="es-ES" altLang="es-MX" sz="900" dirty="0">
              <a:latin typeface="+mn-lt"/>
            </a:endParaRPr>
          </a:p>
        </p:txBody>
      </p:sp>
      <p:graphicFrame>
        <p:nvGraphicFramePr>
          <p:cNvPr id="21" name="Gráfico 20"/>
          <p:cNvGraphicFramePr>
            <a:graphicFrameLocks/>
          </p:cNvGraphicFramePr>
          <p:nvPr>
            <p:extLst>
              <p:ext uri="{D42A27DB-BD31-4B8C-83A1-F6EECF244321}">
                <p14:modId xmlns:p14="http://schemas.microsoft.com/office/powerpoint/2010/main" val="1918584370"/>
              </p:ext>
            </p:extLst>
          </p:nvPr>
        </p:nvGraphicFramePr>
        <p:xfrm>
          <a:off x="533400" y="2379409"/>
          <a:ext cx="3672349" cy="2376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Gráfico 23"/>
          <p:cNvGraphicFramePr>
            <a:graphicFrameLocks/>
          </p:cNvGraphicFramePr>
          <p:nvPr>
            <p:extLst>
              <p:ext uri="{D42A27DB-BD31-4B8C-83A1-F6EECF244321}">
                <p14:modId xmlns:p14="http://schemas.microsoft.com/office/powerpoint/2010/main" val="3158125527"/>
              </p:ext>
            </p:extLst>
          </p:nvPr>
        </p:nvGraphicFramePr>
        <p:xfrm>
          <a:off x="4482000" y="2379409"/>
          <a:ext cx="4392000" cy="237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5698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additive="base">
                                        <p:cTn id="22" dur="500" fill="hold"/>
                                        <p:tgtEl>
                                          <p:spTgt spid="15"/>
                                        </p:tgtEl>
                                        <p:attrNameLst>
                                          <p:attrName>ppt_x</p:attrName>
                                        </p:attrNameLst>
                                      </p:cBhvr>
                                      <p:tavLst>
                                        <p:tav tm="0">
                                          <p:val>
                                            <p:strVal val="0-#ppt_w/2"/>
                                          </p:val>
                                        </p:tav>
                                        <p:tav tm="100000">
                                          <p:val>
                                            <p:strVal val="#ppt_x"/>
                                          </p:val>
                                        </p:tav>
                                      </p:tavLst>
                                    </p:anim>
                                    <p:anim calcmode="lin" valueType="num">
                                      <p:cBhvr additive="base">
                                        <p:cTn id="23"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3798" y="80706"/>
            <a:ext cx="9301708"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Cambios en los indicadores de marginación de la </a:t>
            </a:r>
            <a:r>
              <a:rPr lang="es-MX" altLang="es-MX" sz="1600" dirty="0" smtClean="0">
                <a:solidFill>
                  <a:srgbClr val="C00000"/>
                </a:solidFill>
              </a:rPr>
              <a:t>Zona </a:t>
            </a:r>
            <a:r>
              <a:rPr lang="es-MX" altLang="es-MX" sz="1600" dirty="0">
                <a:solidFill>
                  <a:srgbClr val="C00000"/>
                </a:solidFill>
              </a:rPr>
              <a:t>Metropolitana del Valle </a:t>
            </a:r>
            <a:r>
              <a:rPr lang="es-MX" altLang="es-MX" sz="1600" dirty="0" smtClean="0">
                <a:solidFill>
                  <a:srgbClr val="C00000"/>
                </a:solidFill>
              </a:rPr>
              <a:t>de Toluca,</a:t>
            </a:r>
            <a:r>
              <a:rPr lang="es-ES" altLang="es-MX" sz="1600" dirty="0" smtClean="0">
                <a:solidFill>
                  <a:srgbClr val="C00000"/>
                </a:solidFill>
              </a:rPr>
              <a:t> 2010-2015</a:t>
            </a:r>
            <a:endParaRPr lang="es-ES" altLang="es-MX" sz="1600" dirty="0">
              <a:solidFill>
                <a:srgbClr val="C00000"/>
              </a:solidFill>
            </a:endParaRPr>
          </a:p>
        </p:txBody>
      </p:sp>
      <p:cxnSp>
        <p:nvCxnSpPr>
          <p:cNvPr id="5" name="Conector recto 4"/>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graphicFrame>
        <p:nvGraphicFramePr>
          <p:cNvPr id="8" name="Tabla 7"/>
          <p:cNvGraphicFramePr>
            <a:graphicFrameLocks noGrp="1"/>
          </p:cNvGraphicFramePr>
          <p:nvPr>
            <p:extLst>
              <p:ext uri="{D42A27DB-BD31-4B8C-83A1-F6EECF244321}">
                <p14:modId xmlns:p14="http://schemas.microsoft.com/office/powerpoint/2010/main" val="2694685502"/>
              </p:ext>
            </p:extLst>
          </p:nvPr>
        </p:nvGraphicFramePr>
        <p:xfrm>
          <a:off x="825909" y="1061883"/>
          <a:ext cx="7511845" cy="4591668"/>
        </p:xfrm>
        <a:graphic>
          <a:graphicData uri="http://schemas.openxmlformats.org/drawingml/2006/table">
            <a:tbl>
              <a:tblPr>
                <a:tableStyleId>{5C22544A-7EE6-4342-B048-85BDC9FD1C3A}</a:tableStyleId>
              </a:tblPr>
              <a:tblGrid>
                <a:gridCol w="5003377"/>
                <a:gridCol w="813557"/>
                <a:gridCol w="813557"/>
                <a:gridCol w="881354"/>
              </a:tblGrid>
              <a:tr h="418932">
                <a:tc rowSpan="2">
                  <a:txBody>
                    <a:bodyPr/>
                    <a:lstStyle/>
                    <a:p>
                      <a:pPr algn="ctr" fontAlgn="ctr"/>
                      <a:r>
                        <a:rPr lang="es-MX" sz="1600" b="1" u="none" strike="noStrike" dirty="0">
                          <a:effectLst/>
                        </a:rPr>
                        <a:t>Indicadores</a:t>
                      </a:r>
                      <a:endParaRPr lang="es-MX" sz="1600" b="1" i="0" u="none" strike="noStrike" dirty="0">
                        <a:solidFill>
                          <a:srgbClr val="000000"/>
                        </a:solidFill>
                        <a:effectLst/>
                        <a:latin typeface="Gotham Medium" panose="02000603030000020004" pitchFamily="2" charset="0"/>
                      </a:endParaRPr>
                    </a:p>
                  </a:txBody>
                  <a:tcPr marL="9525" marR="9525" marT="9525" marB="0" anchor="ctr"/>
                </a:tc>
                <a:tc gridSpan="2">
                  <a:txBody>
                    <a:bodyPr/>
                    <a:lstStyle/>
                    <a:p>
                      <a:pPr algn="ctr" fontAlgn="ctr"/>
                      <a:r>
                        <a:rPr lang="es-MX" sz="1600" b="1" u="none" strike="noStrike" dirty="0">
                          <a:effectLst/>
                        </a:rPr>
                        <a:t>Marginación</a:t>
                      </a:r>
                      <a:endParaRPr lang="es-MX" sz="1600" b="1" i="0" u="none" strike="noStrike" dirty="0">
                        <a:solidFill>
                          <a:srgbClr val="000000"/>
                        </a:solidFill>
                        <a:effectLst/>
                        <a:latin typeface="Gotham Medium" panose="02000603030000020004" pitchFamily="2" charset="0"/>
                      </a:endParaRPr>
                    </a:p>
                  </a:txBody>
                  <a:tcPr marL="9525" marR="9525" marT="9525" marB="0" anchor="ctr"/>
                </a:tc>
                <a:tc hMerge="1">
                  <a:txBody>
                    <a:bodyPr/>
                    <a:lstStyle/>
                    <a:p>
                      <a:endParaRPr lang="es-MX"/>
                    </a:p>
                  </a:txBody>
                  <a:tcPr/>
                </a:tc>
                <a:tc rowSpan="2">
                  <a:txBody>
                    <a:bodyPr/>
                    <a:lstStyle/>
                    <a:p>
                      <a:pPr algn="ctr" fontAlgn="ctr"/>
                      <a:r>
                        <a:rPr lang="es-MX" sz="1600" b="1" u="none" strike="noStrike" dirty="0">
                          <a:effectLst/>
                        </a:rPr>
                        <a:t>Variación</a:t>
                      </a:r>
                      <a:endParaRPr lang="es-MX" sz="1600" b="1" i="0" u="none" strike="noStrike" dirty="0">
                        <a:solidFill>
                          <a:srgbClr val="000000"/>
                        </a:solidFill>
                        <a:effectLst/>
                        <a:latin typeface="Gotham Medium" panose="02000603030000020004" pitchFamily="2" charset="0"/>
                      </a:endParaRPr>
                    </a:p>
                  </a:txBody>
                  <a:tcPr marL="9525" marR="9525" marT="9525" marB="0" anchor="ctr"/>
                </a:tc>
              </a:tr>
              <a:tr h="418932">
                <a:tc vMerge="1">
                  <a:txBody>
                    <a:bodyPr/>
                    <a:lstStyle/>
                    <a:p>
                      <a:endParaRPr lang="es-MX"/>
                    </a:p>
                  </a:txBody>
                  <a:tcPr/>
                </a:tc>
                <a:tc>
                  <a:txBody>
                    <a:bodyPr/>
                    <a:lstStyle/>
                    <a:p>
                      <a:pPr algn="ctr" fontAlgn="ctr"/>
                      <a:r>
                        <a:rPr lang="es-MX" sz="1600" b="1" u="none" strike="noStrike">
                          <a:effectLst/>
                        </a:rPr>
                        <a:t>2010</a:t>
                      </a:r>
                      <a:endParaRPr lang="es-MX" sz="1600" b="1" i="0" u="none" strike="noStrike">
                        <a:solidFill>
                          <a:srgbClr val="000000"/>
                        </a:solidFill>
                        <a:effectLst/>
                        <a:latin typeface="Gotham Medium" panose="02000603030000020004" pitchFamily="2" charset="0"/>
                      </a:endParaRPr>
                    </a:p>
                  </a:txBody>
                  <a:tcPr marL="9525" marR="9525" marT="9525" marB="0" anchor="ctr"/>
                </a:tc>
                <a:tc>
                  <a:txBody>
                    <a:bodyPr/>
                    <a:lstStyle/>
                    <a:p>
                      <a:pPr algn="ctr" fontAlgn="ctr"/>
                      <a:r>
                        <a:rPr lang="es-MX" sz="1600" b="1" u="none" strike="noStrike" dirty="0">
                          <a:effectLst/>
                        </a:rPr>
                        <a:t>2015</a:t>
                      </a:r>
                      <a:endParaRPr lang="es-MX" sz="1600" b="1" i="0" u="none" strike="noStrike" dirty="0">
                        <a:solidFill>
                          <a:srgbClr val="000000"/>
                        </a:solidFill>
                        <a:effectLst/>
                        <a:latin typeface="Gotham Medium" panose="02000603030000020004" pitchFamily="2" charset="0"/>
                      </a:endParaRPr>
                    </a:p>
                  </a:txBody>
                  <a:tcPr marL="9525" marR="9525" marT="9525" marB="0" anchor="ctr"/>
                </a:tc>
                <a:tc vMerge="1">
                  <a:txBody>
                    <a:bodyPr/>
                    <a:lstStyle/>
                    <a:p>
                      <a:endParaRPr lang="es-MX"/>
                    </a:p>
                  </a:txBody>
                  <a:tcPr/>
                </a:tc>
              </a:tr>
              <a:tr h="414785">
                <a:tc>
                  <a:txBody>
                    <a:bodyPr/>
                    <a:lstStyle/>
                    <a:p>
                      <a:pPr algn="l" fontAlgn="ctr"/>
                      <a:r>
                        <a:rPr lang="es-MX" sz="1100" u="none" strike="noStrike">
                          <a:effectLst/>
                        </a:rPr>
                        <a:t>Porcentaje de población analfabeta mayor de 15 años</a:t>
                      </a:r>
                      <a:endParaRPr lang="es-MX" sz="1100" b="0" i="0" u="none" strike="noStrike">
                        <a:solidFill>
                          <a:srgbClr val="000000"/>
                        </a:solidFill>
                        <a:effectLst/>
                        <a:latin typeface="Gotham Book" panose="02000603040000020004" pitchFamily="2" charset="0"/>
                      </a:endParaRPr>
                    </a:p>
                  </a:txBody>
                  <a:tcPr marL="9525" marR="9525" marT="9525" marB="0" anchor="ctr"/>
                </a:tc>
                <a:tc>
                  <a:txBody>
                    <a:bodyPr/>
                    <a:lstStyle/>
                    <a:p>
                      <a:pPr algn="ctr" fontAlgn="b"/>
                      <a:r>
                        <a:rPr lang="es-MX" sz="1100" u="none" strike="noStrike" dirty="0">
                          <a:effectLst/>
                        </a:rPr>
                        <a:t>            5.2 </a:t>
                      </a:r>
                      <a:endParaRPr lang="es-MX" sz="1100" b="0" i="0" u="none" strike="noStrike" dirty="0">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a:effectLst/>
                        </a:rPr>
                        <a:t>            3.9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a:effectLst/>
                        </a:rPr>
                        <a:t>-             1.3 </a:t>
                      </a:r>
                      <a:endParaRPr lang="es-MX" sz="1100" b="0" i="0" u="none" strike="noStrike">
                        <a:solidFill>
                          <a:srgbClr val="000000"/>
                        </a:solidFill>
                        <a:effectLst/>
                        <a:latin typeface="Gotham Book" panose="02000603040000020004" pitchFamily="2" charset="0"/>
                      </a:endParaRPr>
                    </a:p>
                  </a:txBody>
                  <a:tcPr marL="9525" marR="9525" marT="9525" marB="0" anchor="b"/>
                </a:tc>
              </a:tr>
              <a:tr h="414785">
                <a:tc>
                  <a:txBody>
                    <a:bodyPr/>
                    <a:lstStyle/>
                    <a:p>
                      <a:pPr algn="l" fontAlgn="ctr"/>
                      <a:r>
                        <a:rPr lang="es-MX" sz="1100" u="none" strike="noStrike">
                          <a:effectLst/>
                        </a:rPr>
                        <a:t>Porcentaje de población mayor de 15 años sin primaria completa</a:t>
                      </a:r>
                      <a:endParaRPr lang="es-MX" sz="1100" b="0" i="0" u="none" strike="noStrike">
                        <a:solidFill>
                          <a:srgbClr val="000000"/>
                        </a:solidFill>
                        <a:effectLst/>
                        <a:latin typeface="Gotham Book" panose="02000603040000020004" pitchFamily="2" charset="0"/>
                      </a:endParaRPr>
                    </a:p>
                  </a:txBody>
                  <a:tcPr marL="9525" marR="9525" marT="9525" marB="0" anchor="ctr"/>
                </a:tc>
                <a:tc>
                  <a:txBody>
                    <a:bodyPr/>
                    <a:lstStyle/>
                    <a:p>
                      <a:pPr algn="ctr" fontAlgn="b"/>
                      <a:r>
                        <a:rPr lang="es-MX" sz="1100" u="none" strike="noStrike">
                          <a:effectLst/>
                        </a:rPr>
                        <a:t>           16.0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dirty="0">
                          <a:effectLst/>
                        </a:rPr>
                        <a:t>           13.0 </a:t>
                      </a:r>
                      <a:endParaRPr lang="es-MX" sz="1100" b="0" i="0" u="none" strike="noStrike" dirty="0">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a:effectLst/>
                        </a:rPr>
                        <a:t>-            2.9 </a:t>
                      </a:r>
                      <a:endParaRPr lang="es-MX" sz="1100" b="0" i="0" u="none" strike="noStrike">
                        <a:solidFill>
                          <a:srgbClr val="000000"/>
                        </a:solidFill>
                        <a:effectLst/>
                        <a:latin typeface="Gotham Book" panose="02000603040000020004" pitchFamily="2" charset="0"/>
                      </a:endParaRPr>
                    </a:p>
                  </a:txBody>
                  <a:tcPr marL="9525" marR="9525" marT="9525" marB="0" anchor="b"/>
                </a:tc>
              </a:tr>
              <a:tr h="414785">
                <a:tc>
                  <a:txBody>
                    <a:bodyPr/>
                    <a:lstStyle/>
                    <a:p>
                      <a:pPr algn="l" fontAlgn="ctr"/>
                      <a:r>
                        <a:rPr lang="es-MX" sz="1100" u="none" strike="noStrike">
                          <a:effectLst/>
                        </a:rPr>
                        <a:t>Porcentaje de ocupantes en viviendas sin drenaje ni excusado</a:t>
                      </a:r>
                      <a:endParaRPr lang="es-MX" sz="1100" b="0" i="0" u="none" strike="noStrike">
                        <a:solidFill>
                          <a:srgbClr val="000000"/>
                        </a:solidFill>
                        <a:effectLst/>
                        <a:latin typeface="Gotham Book" panose="02000603040000020004" pitchFamily="2" charset="0"/>
                      </a:endParaRPr>
                    </a:p>
                  </a:txBody>
                  <a:tcPr marL="9525" marR="9525" marT="9525" marB="0" anchor="ctr"/>
                </a:tc>
                <a:tc>
                  <a:txBody>
                    <a:bodyPr/>
                    <a:lstStyle/>
                    <a:p>
                      <a:pPr algn="ctr" fontAlgn="b"/>
                      <a:r>
                        <a:rPr lang="es-MX" sz="1100" u="none" strike="noStrike">
                          <a:effectLst/>
                        </a:rPr>
                        <a:t>            3.0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dirty="0">
                          <a:effectLst/>
                        </a:rPr>
                        <a:t>             1.2 </a:t>
                      </a:r>
                      <a:endParaRPr lang="es-MX" sz="1100" b="0" i="0" u="none" strike="noStrike" dirty="0">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a:effectLst/>
                        </a:rPr>
                        <a:t>-             1.8 </a:t>
                      </a:r>
                      <a:endParaRPr lang="es-MX" sz="1100" b="0" i="0" u="none" strike="noStrike">
                        <a:solidFill>
                          <a:srgbClr val="000000"/>
                        </a:solidFill>
                        <a:effectLst/>
                        <a:latin typeface="Gotham Book" panose="02000603040000020004" pitchFamily="2" charset="0"/>
                      </a:endParaRPr>
                    </a:p>
                  </a:txBody>
                  <a:tcPr marL="9525" marR="9525" marT="9525" marB="0" anchor="b"/>
                </a:tc>
              </a:tr>
              <a:tr h="414785">
                <a:tc>
                  <a:txBody>
                    <a:bodyPr/>
                    <a:lstStyle/>
                    <a:p>
                      <a:pPr algn="l" fontAlgn="ctr"/>
                      <a:r>
                        <a:rPr lang="es-MX" sz="1100" u="none" strike="noStrike">
                          <a:effectLst/>
                        </a:rPr>
                        <a:t>Porcentaje de ocupantes en viviendas sin energía eléctrica</a:t>
                      </a:r>
                      <a:endParaRPr lang="es-MX" sz="1100" b="0" i="0" u="none" strike="noStrike">
                        <a:solidFill>
                          <a:srgbClr val="000000"/>
                        </a:solidFill>
                        <a:effectLst/>
                        <a:latin typeface="Gotham Book" panose="02000603040000020004" pitchFamily="2" charset="0"/>
                      </a:endParaRPr>
                    </a:p>
                  </a:txBody>
                  <a:tcPr marL="9525" marR="9525" marT="9525" marB="0" anchor="ctr"/>
                </a:tc>
                <a:tc>
                  <a:txBody>
                    <a:bodyPr/>
                    <a:lstStyle/>
                    <a:p>
                      <a:pPr algn="ctr" fontAlgn="b"/>
                      <a:r>
                        <a:rPr lang="es-MX" sz="1100" u="none" strike="noStrike">
                          <a:effectLst/>
                        </a:rPr>
                        <a:t>            0.9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dirty="0">
                          <a:effectLst/>
                        </a:rPr>
                        <a:t>            0.4 </a:t>
                      </a:r>
                      <a:endParaRPr lang="es-MX" sz="1100" b="0" i="0" u="none" strike="noStrike" dirty="0">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dirty="0">
                          <a:effectLst/>
                        </a:rPr>
                        <a:t>-            0.5 </a:t>
                      </a:r>
                      <a:endParaRPr lang="es-MX" sz="1100" b="0" i="0" u="none" strike="noStrike" dirty="0">
                        <a:solidFill>
                          <a:srgbClr val="000000"/>
                        </a:solidFill>
                        <a:effectLst/>
                        <a:latin typeface="Gotham Book" panose="02000603040000020004" pitchFamily="2" charset="0"/>
                      </a:endParaRPr>
                    </a:p>
                  </a:txBody>
                  <a:tcPr marL="9525" marR="9525" marT="9525" marB="0" anchor="b"/>
                </a:tc>
              </a:tr>
              <a:tr h="414785">
                <a:tc>
                  <a:txBody>
                    <a:bodyPr/>
                    <a:lstStyle/>
                    <a:p>
                      <a:pPr algn="l" fontAlgn="ctr"/>
                      <a:r>
                        <a:rPr lang="es-MX" sz="1100" u="none" strike="noStrike">
                          <a:effectLst/>
                        </a:rPr>
                        <a:t>Porcentaje de ocupantes en viviendas sin agua entubada</a:t>
                      </a:r>
                      <a:endParaRPr lang="es-MX" sz="1100" b="0" i="0" u="none" strike="noStrike">
                        <a:solidFill>
                          <a:srgbClr val="000000"/>
                        </a:solidFill>
                        <a:effectLst/>
                        <a:latin typeface="Gotham Book" panose="02000603040000020004" pitchFamily="2" charset="0"/>
                      </a:endParaRPr>
                    </a:p>
                  </a:txBody>
                  <a:tcPr marL="9525" marR="9525" marT="9525" marB="0" anchor="ctr"/>
                </a:tc>
                <a:tc>
                  <a:txBody>
                    <a:bodyPr/>
                    <a:lstStyle/>
                    <a:p>
                      <a:pPr algn="ctr" fontAlgn="b"/>
                      <a:r>
                        <a:rPr lang="es-MX" sz="1100" u="none" strike="noStrike">
                          <a:effectLst/>
                        </a:rPr>
                        <a:t>            4.4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a:effectLst/>
                        </a:rPr>
                        <a:t>            2.7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dirty="0">
                          <a:effectLst/>
                        </a:rPr>
                        <a:t>-             1.6 </a:t>
                      </a:r>
                      <a:endParaRPr lang="es-MX" sz="1100" b="0" i="0" u="none" strike="noStrike" dirty="0">
                        <a:solidFill>
                          <a:srgbClr val="000000"/>
                        </a:solidFill>
                        <a:effectLst/>
                        <a:latin typeface="Gotham Book" panose="02000603040000020004" pitchFamily="2" charset="0"/>
                      </a:endParaRPr>
                    </a:p>
                  </a:txBody>
                  <a:tcPr marL="9525" marR="9525" marT="9525" marB="0" anchor="b"/>
                </a:tc>
              </a:tr>
              <a:tr h="414785">
                <a:tc>
                  <a:txBody>
                    <a:bodyPr/>
                    <a:lstStyle/>
                    <a:p>
                      <a:pPr algn="l" fontAlgn="ctr"/>
                      <a:r>
                        <a:rPr lang="es-MX" sz="1100" u="none" strike="noStrike">
                          <a:effectLst/>
                        </a:rPr>
                        <a:t>Porcentaje de viviendas con hacinamiento</a:t>
                      </a:r>
                      <a:endParaRPr lang="es-MX" sz="1100" b="0" i="0" u="none" strike="noStrike">
                        <a:solidFill>
                          <a:srgbClr val="000000"/>
                        </a:solidFill>
                        <a:effectLst/>
                        <a:latin typeface="Gotham Book" panose="02000603040000020004" pitchFamily="2" charset="0"/>
                      </a:endParaRPr>
                    </a:p>
                  </a:txBody>
                  <a:tcPr marL="9525" marR="9525" marT="9525" marB="0" anchor="ctr"/>
                </a:tc>
                <a:tc>
                  <a:txBody>
                    <a:bodyPr/>
                    <a:lstStyle/>
                    <a:p>
                      <a:pPr algn="ctr" fontAlgn="b"/>
                      <a:r>
                        <a:rPr lang="es-MX" sz="1100" u="none" strike="noStrike">
                          <a:effectLst/>
                        </a:rPr>
                        <a:t>           43.1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a:effectLst/>
                        </a:rPr>
                        <a:t>          30.5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dirty="0">
                          <a:effectLst/>
                        </a:rPr>
                        <a:t>-           12.7 </a:t>
                      </a:r>
                      <a:endParaRPr lang="es-MX" sz="1100" b="0" i="0" u="none" strike="noStrike" dirty="0">
                        <a:solidFill>
                          <a:srgbClr val="000000"/>
                        </a:solidFill>
                        <a:effectLst/>
                        <a:latin typeface="Gotham Book" panose="02000603040000020004" pitchFamily="2" charset="0"/>
                      </a:endParaRPr>
                    </a:p>
                  </a:txBody>
                  <a:tcPr marL="9525" marR="9525" marT="9525" marB="0" anchor="b"/>
                </a:tc>
              </a:tr>
              <a:tr h="414785">
                <a:tc>
                  <a:txBody>
                    <a:bodyPr/>
                    <a:lstStyle/>
                    <a:p>
                      <a:pPr algn="l" fontAlgn="ctr"/>
                      <a:r>
                        <a:rPr lang="es-MX" sz="1100" u="none" strike="noStrike">
                          <a:effectLst/>
                        </a:rPr>
                        <a:t>Porcentaje de ocupantes con piso de tierra</a:t>
                      </a:r>
                      <a:endParaRPr lang="es-MX" sz="1100" b="0" i="0" u="none" strike="noStrike">
                        <a:solidFill>
                          <a:srgbClr val="000000"/>
                        </a:solidFill>
                        <a:effectLst/>
                        <a:latin typeface="Gotham Book" panose="02000603040000020004" pitchFamily="2" charset="0"/>
                      </a:endParaRPr>
                    </a:p>
                  </a:txBody>
                  <a:tcPr marL="9525" marR="9525" marT="9525" marB="0" anchor="ctr"/>
                </a:tc>
                <a:tc>
                  <a:txBody>
                    <a:bodyPr/>
                    <a:lstStyle/>
                    <a:p>
                      <a:pPr algn="ctr" fontAlgn="b"/>
                      <a:r>
                        <a:rPr lang="es-MX" sz="1100" u="none" strike="noStrike">
                          <a:effectLst/>
                        </a:rPr>
                        <a:t>            6.5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a:effectLst/>
                        </a:rPr>
                        <a:t>             3.1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dirty="0">
                          <a:effectLst/>
                        </a:rPr>
                        <a:t>-            3.4 </a:t>
                      </a:r>
                      <a:endParaRPr lang="es-MX" sz="1100" b="0" i="0" u="none" strike="noStrike" dirty="0">
                        <a:solidFill>
                          <a:srgbClr val="000000"/>
                        </a:solidFill>
                        <a:effectLst/>
                        <a:latin typeface="Gotham Book" panose="02000603040000020004" pitchFamily="2" charset="0"/>
                      </a:endParaRPr>
                    </a:p>
                  </a:txBody>
                  <a:tcPr marL="9525" marR="9525" marT="9525" marB="0" anchor="b"/>
                </a:tc>
              </a:tr>
              <a:tr h="414785">
                <a:tc>
                  <a:txBody>
                    <a:bodyPr/>
                    <a:lstStyle/>
                    <a:p>
                      <a:pPr algn="l" fontAlgn="ctr"/>
                      <a:r>
                        <a:rPr lang="es-MX" sz="1100" u="none" strike="noStrike">
                          <a:effectLst/>
                        </a:rPr>
                        <a:t>Porcentaje de población en localidades menores  de 5,000 habitantes</a:t>
                      </a:r>
                      <a:endParaRPr lang="es-MX" sz="1100" b="0" i="0" u="none" strike="noStrike">
                        <a:solidFill>
                          <a:srgbClr val="000000"/>
                        </a:solidFill>
                        <a:effectLst/>
                        <a:latin typeface="Gotham Book" panose="02000603040000020004" pitchFamily="2" charset="0"/>
                      </a:endParaRPr>
                    </a:p>
                  </a:txBody>
                  <a:tcPr marL="9525" marR="9525" marT="9525" marB="0" anchor="ctr"/>
                </a:tc>
                <a:tc>
                  <a:txBody>
                    <a:bodyPr/>
                    <a:lstStyle/>
                    <a:p>
                      <a:pPr algn="ctr" fontAlgn="b"/>
                      <a:r>
                        <a:rPr lang="es-MX" sz="1100" u="none" strike="noStrike">
                          <a:effectLst/>
                        </a:rPr>
                        <a:t>          37.9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a:effectLst/>
                        </a:rPr>
                        <a:t>          37.9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dirty="0">
                          <a:effectLst/>
                        </a:rPr>
                        <a:t>-            0.0 </a:t>
                      </a:r>
                      <a:endParaRPr lang="es-MX" sz="1100" b="0" i="0" u="none" strike="noStrike" dirty="0">
                        <a:solidFill>
                          <a:srgbClr val="000000"/>
                        </a:solidFill>
                        <a:effectLst/>
                        <a:latin typeface="Gotham Book" panose="02000603040000020004" pitchFamily="2" charset="0"/>
                      </a:endParaRPr>
                    </a:p>
                  </a:txBody>
                  <a:tcPr marL="9525" marR="9525" marT="9525" marB="0" anchor="b"/>
                </a:tc>
              </a:tr>
              <a:tr h="435524">
                <a:tc>
                  <a:txBody>
                    <a:bodyPr/>
                    <a:lstStyle/>
                    <a:p>
                      <a:pPr algn="l" fontAlgn="ctr"/>
                      <a:r>
                        <a:rPr lang="es-MX" sz="1100" u="none" strike="noStrike" dirty="0">
                          <a:effectLst/>
                        </a:rPr>
                        <a:t>Porcentaje de población ocupada con ingreso menor a 2 salarios mínimos</a:t>
                      </a:r>
                      <a:endParaRPr lang="es-MX" sz="1100" b="0" i="0" u="none" strike="noStrike" dirty="0">
                        <a:solidFill>
                          <a:srgbClr val="000000"/>
                        </a:solidFill>
                        <a:effectLst/>
                        <a:latin typeface="Gotham Book" panose="02000603040000020004" pitchFamily="2" charset="0"/>
                      </a:endParaRPr>
                    </a:p>
                  </a:txBody>
                  <a:tcPr marL="9525" marR="9525" marT="9525" marB="0" anchor="ctr"/>
                </a:tc>
                <a:tc>
                  <a:txBody>
                    <a:bodyPr/>
                    <a:lstStyle/>
                    <a:p>
                      <a:pPr algn="ctr" fontAlgn="b"/>
                      <a:r>
                        <a:rPr lang="es-MX" sz="1100" u="none" strike="noStrike">
                          <a:effectLst/>
                        </a:rPr>
                        <a:t>          38.6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a:effectLst/>
                        </a:rPr>
                        <a:t>          38.9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ctr" fontAlgn="b"/>
                      <a:r>
                        <a:rPr lang="es-MX" sz="1100" u="none" strike="noStrike" dirty="0">
                          <a:effectLst/>
                        </a:rPr>
                        <a:t>             0.3 </a:t>
                      </a:r>
                      <a:endParaRPr lang="es-MX" sz="1100" b="0" i="0" u="none" strike="noStrike" dirty="0">
                        <a:solidFill>
                          <a:srgbClr val="000000"/>
                        </a:solidFill>
                        <a:effectLst/>
                        <a:latin typeface="Gotham Book" panose="02000603040000020004" pitchFamily="2" charset="0"/>
                      </a:endParaRPr>
                    </a:p>
                  </a:txBody>
                  <a:tcPr marL="9525" marR="9525" marT="9525" marB="0" anchor="b"/>
                </a:tc>
              </a:tr>
            </a:tbl>
          </a:graphicData>
        </a:graphic>
      </p:graphicFrame>
      <p:sp>
        <p:nvSpPr>
          <p:cNvPr id="7" name="Text Box 12"/>
          <p:cNvSpPr txBox="1">
            <a:spLocks noChangeArrowheads="1"/>
          </p:cNvSpPr>
          <p:nvPr/>
        </p:nvSpPr>
        <p:spPr bwMode="auto">
          <a:xfrm>
            <a:off x="82552" y="6278166"/>
            <a:ext cx="43230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IGECEM con información del CONAPO. Índice de Marginación por Entidad Federativa y Municipio 2010 y 2015.</a:t>
            </a:r>
            <a:endParaRPr lang="es-ES" altLang="es-MX" sz="900" dirty="0">
              <a:latin typeface="+mn-lt"/>
            </a:endParaRPr>
          </a:p>
        </p:txBody>
      </p:sp>
    </p:spTree>
    <p:extLst>
      <p:ext uri="{BB962C8B-B14F-4D97-AF65-F5344CB8AC3E}">
        <p14:creationId xmlns:p14="http://schemas.microsoft.com/office/powerpoint/2010/main" val="69632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7"/>
          <p:cNvSpPr txBox="1">
            <a:spLocks noChangeArrowheads="1"/>
          </p:cNvSpPr>
          <p:nvPr/>
        </p:nvSpPr>
        <p:spPr bwMode="auto">
          <a:xfrm>
            <a:off x="1654733" y="5832500"/>
            <a:ext cx="5025586" cy="230832"/>
          </a:xfrm>
          <a:prstGeom prst="rect">
            <a:avLst/>
          </a:prstGeom>
          <a:noFill/>
          <a:ln w="9525">
            <a:noFill/>
            <a:miter lim="800000"/>
            <a:headEnd/>
            <a:tailEnd/>
          </a:ln>
          <a:effectLst/>
        </p:spPr>
        <p:txBody>
          <a:bodyPr wrap="square">
            <a:spAutoFit/>
          </a:bodyPr>
          <a:lstStyle/>
          <a:p>
            <a:pPr>
              <a:spcBef>
                <a:spcPct val="50000"/>
              </a:spcBef>
            </a:pPr>
            <a:r>
              <a:rPr lang="es-MX" sz="900" b="1" dirty="0"/>
              <a:t>Fuente</a:t>
            </a:r>
            <a:r>
              <a:rPr lang="es-MX" sz="900" dirty="0" smtClean="0"/>
              <a:t>:</a:t>
            </a:r>
            <a:endParaRPr lang="es-ES" sz="900" dirty="0"/>
          </a:p>
        </p:txBody>
      </p:sp>
      <p:sp>
        <p:nvSpPr>
          <p:cNvPr id="6" name="Text Box 23"/>
          <p:cNvSpPr txBox="1">
            <a:spLocks noChangeArrowheads="1"/>
          </p:cNvSpPr>
          <p:nvPr/>
        </p:nvSpPr>
        <p:spPr bwMode="auto">
          <a:xfrm>
            <a:off x="6312617" y="1363819"/>
            <a:ext cx="1184994" cy="1169551"/>
          </a:xfrm>
          <a:prstGeom prst="rect">
            <a:avLst/>
          </a:prstGeom>
          <a:noFill/>
          <a:ln w="25400">
            <a:noFill/>
            <a:miter lim="800000"/>
            <a:headEnd/>
            <a:tailEnd/>
          </a:ln>
          <a:effectLst/>
        </p:spPr>
        <p:txBody>
          <a:bodyPr wrap="square">
            <a:spAutoFit/>
          </a:bodyPr>
          <a:lstStyle/>
          <a:p>
            <a:pPr algn="ctr"/>
            <a:r>
              <a:rPr lang="es-MX" sz="1400" b="1" dirty="0" smtClean="0"/>
              <a:t>Población no</a:t>
            </a:r>
          </a:p>
          <a:p>
            <a:pPr algn="ctr"/>
            <a:r>
              <a:rPr lang="es-MX" sz="1400" b="1" dirty="0" smtClean="0"/>
              <a:t> pobre y no</a:t>
            </a:r>
          </a:p>
          <a:p>
            <a:pPr algn="ctr"/>
            <a:r>
              <a:rPr lang="es-MX" sz="1400" b="1" dirty="0" smtClean="0"/>
              <a:t>Vulnerable</a:t>
            </a:r>
            <a:endParaRPr lang="es-MX" sz="1400" b="1" dirty="0"/>
          </a:p>
          <a:p>
            <a:pPr algn="ctr"/>
            <a:r>
              <a:rPr lang="es-MX" sz="1400" b="1" dirty="0" smtClean="0"/>
              <a:t>399,712</a:t>
            </a:r>
          </a:p>
          <a:p>
            <a:pPr algn="ctr"/>
            <a:r>
              <a:rPr lang="es-MX" sz="1400" b="1" dirty="0" smtClean="0"/>
              <a:t>11.8%</a:t>
            </a:r>
            <a:endParaRPr lang="es-ES" sz="1400" b="1" dirty="0"/>
          </a:p>
        </p:txBody>
      </p:sp>
      <p:sp>
        <p:nvSpPr>
          <p:cNvPr id="7" name="Rectangle 6"/>
          <p:cNvSpPr>
            <a:spLocks noChangeArrowheads="1"/>
          </p:cNvSpPr>
          <p:nvPr/>
        </p:nvSpPr>
        <p:spPr bwMode="auto">
          <a:xfrm>
            <a:off x="2015052" y="2653901"/>
            <a:ext cx="3462337" cy="1482725"/>
          </a:xfrm>
          <a:prstGeom prst="rect">
            <a:avLst/>
          </a:prstGeom>
          <a:solidFill>
            <a:schemeClr val="accent3">
              <a:lumMod val="60000"/>
              <a:lumOff val="40000"/>
            </a:schemeClr>
          </a:solidFill>
          <a:ln w="25400">
            <a:solidFill>
              <a:srgbClr val="CC6600"/>
            </a:solidFill>
            <a:miter lim="800000"/>
            <a:headEnd/>
            <a:tailEnd/>
          </a:ln>
          <a:effectLst/>
        </p:spPr>
        <p:txBody>
          <a:bodyPr wrap="none" anchor="ctr"/>
          <a:lstStyle/>
          <a:p>
            <a:endParaRPr lang="es-ES"/>
          </a:p>
        </p:txBody>
      </p:sp>
      <p:sp>
        <p:nvSpPr>
          <p:cNvPr id="8" name="Line 7"/>
          <p:cNvSpPr>
            <a:spLocks noChangeShapeType="1"/>
          </p:cNvSpPr>
          <p:nvPr/>
        </p:nvSpPr>
        <p:spPr bwMode="auto">
          <a:xfrm>
            <a:off x="2010289" y="2625326"/>
            <a:ext cx="4037013" cy="0"/>
          </a:xfrm>
          <a:prstGeom prst="line">
            <a:avLst/>
          </a:prstGeom>
          <a:noFill/>
          <a:ln w="25400">
            <a:solidFill>
              <a:schemeClr val="tx1"/>
            </a:solidFill>
            <a:round/>
            <a:headEnd/>
            <a:tailEnd/>
          </a:ln>
          <a:effectLst/>
        </p:spPr>
        <p:txBody>
          <a:bodyPr/>
          <a:lstStyle/>
          <a:p>
            <a:endParaRPr lang="es-ES"/>
          </a:p>
        </p:txBody>
      </p:sp>
      <p:sp>
        <p:nvSpPr>
          <p:cNvPr id="9" name="Rectangle 8"/>
          <p:cNvSpPr>
            <a:spLocks noChangeArrowheads="1"/>
          </p:cNvSpPr>
          <p:nvPr/>
        </p:nvSpPr>
        <p:spPr bwMode="auto">
          <a:xfrm>
            <a:off x="2003939" y="3277788"/>
            <a:ext cx="1952625" cy="900113"/>
          </a:xfrm>
          <a:prstGeom prst="rect">
            <a:avLst/>
          </a:prstGeom>
          <a:solidFill>
            <a:srgbClr val="800000"/>
          </a:solidFill>
          <a:ln w="25400">
            <a:solidFill>
              <a:srgbClr val="800000"/>
            </a:solidFill>
            <a:miter lim="800000"/>
            <a:headEnd/>
            <a:tailEnd/>
          </a:ln>
          <a:effectLst/>
        </p:spPr>
        <p:txBody>
          <a:bodyPr wrap="none" anchor="ctr"/>
          <a:lstStyle/>
          <a:p>
            <a:endParaRPr lang="es-ES"/>
          </a:p>
        </p:txBody>
      </p:sp>
      <p:sp>
        <p:nvSpPr>
          <p:cNvPr id="10" name="Line 9"/>
          <p:cNvSpPr>
            <a:spLocks noChangeShapeType="1"/>
          </p:cNvSpPr>
          <p:nvPr/>
        </p:nvSpPr>
        <p:spPr bwMode="auto">
          <a:xfrm flipV="1">
            <a:off x="3969264" y="3263501"/>
            <a:ext cx="22225" cy="909637"/>
          </a:xfrm>
          <a:prstGeom prst="line">
            <a:avLst/>
          </a:prstGeom>
          <a:noFill/>
          <a:ln w="25400">
            <a:solidFill>
              <a:schemeClr val="tx1"/>
            </a:solidFill>
            <a:prstDash val="dash"/>
            <a:round/>
            <a:headEnd/>
            <a:tailEnd/>
          </a:ln>
          <a:effectLst/>
        </p:spPr>
        <p:txBody>
          <a:bodyPr/>
          <a:lstStyle/>
          <a:p>
            <a:endParaRPr lang="es-ES"/>
          </a:p>
        </p:txBody>
      </p:sp>
      <p:sp>
        <p:nvSpPr>
          <p:cNvPr id="11" name="Line 10"/>
          <p:cNvSpPr>
            <a:spLocks noChangeShapeType="1"/>
          </p:cNvSpPr>
          <p:nvPr/>
        </p:nvSpPr>
        <p:spPr bwMode="auto">
          <a:xfrm flipV="1">
            <a:off x="2038864" y="3263501"/>
            <a:ext cx="1935163" cy="0"/>
          </a:xfrm>
          <a:prstGeom prst="line">
            <a:avLst/>
          </a:prstGeom>
          <a:noFill/>
          <a:ln w="25400">
            <a:solidFill>
              <a:schemeClr val="tx1"/>
            </a:solidFill>
            <a:prstDash val="dash"/>
            <a:round/>
            <a:headEnd/>
            <a:tailEnd/>
          </a:ln>
          <a:effectLst/>
        </p:spPr>
        <p:txBody>
          <a:bodyPr/>
          <a:lstStyle/>
          <a:p>
            <a:endParaRPr lang="es-ES"/>
          </a:p>
        </p:txBody>
      </p:sp>
      <p:sp>
        <p:nvSpPr>
          <p:cNvPr id="12" name="Line 11"/>
          <p:cNvSpPr>
            <a:spLocks noChangeShapeType="1"/>
          </p:cNvSpPr>
          <p:nvPr/>
        </p:nvSpPr>
        <p:spPr bwMode="auto">
          <a:xfrm rot="10800000" flipV="1">
            <a:off x="1675327" y="4176313"/>
            <a:ext cx="4351337" cy="0"/>
          </a:xfrm>
          <a:prstGeom prst="line">
            <a:avLst/>
          </a:prstGeom>
          <a:noFill/>
          <a:ln w="38100">
            <a:solidFill>
              <a:schemeClr val="tx1"/>
            </a:solidFill>
            <a:round/>
            <a:headEnd/>
            <a:tailEnd type="arrow" w="med" len="med"/>
          </a:ln>
          <a:effectLst/>
        </p:spPr>
        <p:txBody>
          <a:bodyPr/>
          <a:lstStyle/>
          <a:p>
            <a:endParaRPr lang="es-ES"/>
          </a:p>
        </p:txBody>
      </p:sp>
      <p:sp>
        <p:nvSpPr>
          <p:cNvPr id="13" name="Text Box 12"/>
          <p:cNvSpPr txBox="1">
            <a:spLocks noChangeArrowheads="1"/>
          </p:cNvSpPr>
          <p:nvPr/>
        </p:nvSpPr>
        <p:spPr bwMode="auto">
          <a:xfrm>
            <a:off x="4059473" y="3375158"/>
            <a:ext cx="2039937" cy="523220"/>
          </a:xfrm>
          <a:prstGeom prst="rect">
            <a:avLst/>
          </a:prstGeom>
          <a:noFill/>
          <a:ln w="25400">
            <a:noFill/>
            <a:miter lim="800000"/>
            <a:headEnd/>
            <a:tailEnd/>
          </a:ln>
          <a:effectLst/>
        </p:spPr>
        <p:txBody>
          <a:bodyPr>
            <a:spAutoFit/>
          </a:bodyPr>
          <a:lstStyle/>
          <a:p>
            <a:r>
              <a:rPr lang="es-MX" sz="1400" b="1" dirty="0" smtClean="0"/>
              <a:t>845,026</a:t>
            </a:r>
          </a:p>
          <a:p>
            <a:r>
              <a:rPr lang="es-MX" sz="1400" b="1" dirty="0" smtClean="0"/>
              <a:t>  41.8%</a:t>
            </a:r>
          </a:p>
        </p:txBody>
      </p:sp>
      <p:sp>
        <p:nvSpPr>
          <p:cNvPr id="15" name="Rectangle 16"/>
          <p:cNvSpPr>
            <a:spLocks noChangeArrowheads="1"/>
          </p:cNvSpPr>
          <p:nvPr/>
        </p:nvSpPr>
        <p:spPr bwMode="auto">
          <a:xfrm>
            <a:off x="5509139" y="1325163"/>
            <a:ext cx="558800" cy="1287463"/>
          </a:xfrm>
          <a:prstGeom prst="rect">
            <a:avLst/>
          </a:prstGeom>
          <a:solidFill>
            <a:srgbClr val="92D050"/>
          </a:solidFill>
          <a:ln w="25400">
            <a:noFill/>
            <a:miter lim="800000"/>
            <a:headEnd/>
            <a:tailEnd/>
          </a:ln>
          <a:effectLst/>
        </p:spPr>
        <p:txBody>
          <a:bodyPr wrap="none" anchor="ctr"/>
          <a:lstStyle/>
          <a:p>
            <a:endParaRPr lang="es-ES"/>
          </a:p>
        </p:txBody>
      </p:sp>
      <p:sp>
        <p:nvSpPr>
          <p:cNvPr id="16" name="Rectangle 17"/>
          <p:cNvSpPr>
            <a:spLocks noChangeArrowheads="1"/>
          </p:cNvSpPr>
          <p:nvPr/>
        </p:nvSpPr>
        <p:spPr bwMode="auto">
          <a:xfrm>
            <a:off x="1981714" y="1314051"/>
            <a:ext cx="4084638" cy="2852737"/>
          </a:xfrm>
          <a:prstGeom prst="rect">
            <a:avLst/>
          </a:prstGeom>
          <a:noFill/>
          <a:ln w="25400">
            <a:solidFill>
              <a:schemeClr val="tx1"/>
            </a:solidFill>
            <a:miter lim="800000"/>
            <a:headEnd/>
            <a:tailEnd/>
          </a:ln>
          <a:effectLst/>
        </p:spPr>
        <p:txBody>
          <a:bodyPr wrap="none" anchor="ctr"/>
          <a:lstStyle/>
          <a:p>
            <a:endParaRPr lang="es-ES"/>
          </a:p>
        </p:txBody>
      </p:sp>
      <p:sp>
        <p:nvSpPr>
          <p:cNvPr id="17" name="Line 18"/>
          <p:cNvSpPr>
            <a:spLocks noChangeShapeType="1"/>
          </p:cNvSpPr>
          <p:nvPr/>
        </p:nvSpPr>
        <p:spPr bwMode="auto">
          <a:xfrm flipV="1">
            <a:off x="5498027" y="1325163"/>
            <a:ext cx="3175" cy="2852738"/>
          </a:xfrm>
          <a:prstGeom prst="line">
            <a:avLst/>
          </a:prstGeom>
          <a:noFill/>
          <a:ln w="25400">
            <a:solidFill>
              <a:schemeClr val="tx1"/>
            </a:solidFill>
            <a:round/>
            <a:headEnd/>
            <a:tailEnd/>
          </a:ln>
          <a:effectLst/>
        </p:spPr>
        <p:txBody>
          <a:bodyPr/>
          <a:lstStyle/>
          <a:p>
            <a:endParaRPr lang="es-ES"/>
          </a:p>
        </p:txBody>
      </p:sp>
      <p:sp>
        <p:nvSpPr>
          <p:cNvPr id="18" name="Text Box 19"/>
          <p:cNvSpPr txBox="1">
            <a:spLocks noChangeArrowheads="1"/>
          </p:cNvSpPr>
          <p:nvPr/>
        </p:nvSpPr>
        <p:spPr bwMode="auto">
          <a:xfrm>
            <a:off x="215076" y="3104751"/>
            <a:ext cx="1704728" cy="307777"/>
          </a:xfrm>
          <a:prstGeom prst="rect">
            <a:avLst/>
          </a:prstGeom>
          <a:noFill/>
          <a:ln w="25400">
            <a:noFill/>
            <a:miter lim="800000"/>
            <a:headEnd/>
            <a:tailEnd/>
          </a:ln>
          <a:effectLst/>
        </p:spPr>
        <p:txBody>
          <a:bodyPr wrap="square">
            <a:spAutoFit/>
          </a:bodyPr>
          <a:lstStyle/>
          <a:p>
            <a:pPr algn="r">
              <a:spcBef>
                <a:spcPct val="50000"/>
              </a:spcBef>
            </a:pPr>
            <a:r>
              <a:rPr lang="es-MX" sz="1400" dirty="0" smtClean="0"/>
              <a:t> </a:t>
            </a:r>
            <a:endParaRPr lang="es-ES" sz="1400" dirty="0"/>
          </a:p>
        </p:txBody>
      </p:sp>
      <p:sp>
        <p:nvSpPr>
          <p:cNvPr id="19" name="Text Box 20"/>
          <p:cNvSpPr txBox="1">
            <a:spLocks noChangeArrowheads="1"/>
          </p:cNvSpPr>
          <p:nvPr/>
        </p:nvSpPr>
        <p:spPr bwMode="auto">
          <a:xfrm>
            <a:off x="2192852" y="4757338"/>
            <a:ext cx="3729037" cy="461665"/>
          </a:xfrm>
          <a:prstGeom prst="rect">
            <a:avLst/>
          </a:prstGeom>
          <a:noFill/>
          <a:ln w="9525">
            <a:noFill/>
            <a:miter lim="800000"/>
            <a:headEnd/>
            <a:tailEnd/>
          </a:ln>
          <a:effectLst/>
        </p:spPr>
        <p:txBody>
          <a:bodyPr>
            <a:spAutoFit/>
          </a:bodyPr>
          <a:lstStyle/>
          <a:p>
            <a:pPr algn="ctr"/>
            <a:r>
              <a:rPr lang="es-MX" sz="1200" b="1" dirty="0">
                <a:solidFill>
                  <a:srgbClr val="C00000"/>
                </a:solidFill>
                <a:latin typeface="Tahoma" pitchFamily="34" charset="0"/>
                <a:cs typeface="Tahoma" pitchFamily="34" charset="0"/>
              </a:rPr>
              <a:t>Carencias</a:t>
            </a:r>
          </a:p>
          <a:p>
            <a:pPr algn="ctr"/>
            <a:r>
              <a:rPr lang="es-MX" sz="1200" b="1" dirty="0">
                <a:solidFill>
                  <a:srgbClr val="C00000"/>
                </a:solidFill>
                <a:latin typeface="Tahoma" pitchFamily="34" charset="0"/>
                <a:cs typeface="Tahoma" pitchFamily="34" charset="0"/>
              </a:rPr>
              <a:t>DERECHOS SOCIALES</a:t>
            </a:r>
            <a:endParaRPr lang="es-ES" sz="1200" b="1" dirty="0">
              <a:solidFill>
                <a:srgbClr val="C00000"/>
              </a:solidFill>
              <a:latin typeface="Tahoma" pitchFamily="34" charset="0"/>
              <a:cs typeface="Tahoma" pitchFamily="34" charset="0"/>
            </a:endParaRPr>
          </a:p>
        </p:txBody>
      </p:sp>
      <p:sp>
        <p:nvSpPr>
          <p:cNvPr id="20" name="Line 21"/>
          <p:cNvSpPr>
            <a:spLocks noChangeShapeType="1"/>
          </p:cNvSpPr>
          <p:nvPr/>
        </p:nvSpPr>
        <p:spPr bwMode="auto">
          <a:xfrm>
            <a:off x="5898077" y="1925238"/>
            <a:ext cx="355600" cy="0"/>
          </a:xfrm>
          <a:prstGeom prst="line">
            <a:avLst/>
          </a:prstGeom>
          <a:noFill/>
          <a:ln w="25400">
            <a:solidFill>
              <a:schemeClr val="tx1"/>
            </a:solidFill>
            <a:round/>
            <a:headEnd type="triangle" w="med" len="med"/>
            <a:tailEnd/>
          </a:ln>
          <a:effectLst/>
        </p:spPr>
        <p:txBody>
          <a:bodyPr/>
          <a:lstStyle/>
          <a:p>
            <a:endParaRPr lang="es-ES"/>
          </a:p>
        </p:txBody>
      </p:sp>
      <p:sp>
        <p:nvSpPr>
          <p:cNvPr id="21" name="Line 22"/>
          <p:cNvSpPr>
            <a:spLocks noChangeShapeType="1"/>
          </p:cNvSpPr>
          <p:nvPr/>
        </p:nvSpPr>
        <p:spPr bwMode="auto">
          <a:xfrm>
            <a:off x="5910777" y="3376213"/>
            <a:ext cx="355600" cy="0"/>
          </a:xfrm>
          <a:prstGeom prst="line">
            <a:avLst/>
          </a:prstGeom>
          <a:noFill/>
          <a:ln w="25400">
            <a:solidFill>
              <a:schemeClr val="tx1"/>
            </a:solidFill>
            <a:round/>
            <a:headEnd type="triangle" w="med" len="med"/>
            <a:tailEnd/>
          </a:ln>
          <a:effectLst/>
        </p:spPr>
        <p:txBody>
          <a:bodyPr/>
          <a:lstStyle/>
          <a:p>
            <a:endParaRPr lang="es-ES"/>
          </a:p>
        </p:txBody>
      </p:sp>
      <p:sp>
        <p:nvSpPr>
          <p:cNvPr id="22" name="Text Box 24"/>
          <p:cNvSpPr txBox="1">
            <a:spLocks noChangeArrowheads="1"/>
          </p:cNvSpPr>
          <p:nvPr/>
        </p:nvSpPr>
        <p:spPr bwMode="auto">
          <a:xfrm>
            <a:off x="6129256" y="3018485"/>
            <a:ext cx="1395238" cy="954107"/>
          </a:xfrm>
          <a:prstGeom prst="rect">
            <a:avLst/>
          </a:prstGeom>
          <a:noFill/>
          <a:ln w="25400">
            <a:noFill/>
            <a:miter lim="800000"/>
            <a:headEnd/>
            <a:tailEnd/>
          </a:ln>
          <a:effectLst/>
        </p:spPr>
        <p:txBody>
          <a:bodyPr wrap="square">
            <a:spAutoFit/>
          </a:bodyPr>
          <a:lstStyle/>
          <a:p>
            <a:pPr algn="ctr">
              <a:spcBef>
                <a:spcPct val="50000"/>
              </a:spcBef>
            </a:pPr>
            <a:r>
              <a:rPr lang="es-MX" sz="1400" b="1" dirty="0"/>
              <a:t>Vulnerables por ingreso</a:t>
            </a:r>
          </a:p>
          <a:p>
            <a:pPr algn="ctr"/>
            <a:r>
              <a:rPr lang="es-MX" sz="1400" b="1" dirty="0" smtClean="0"/>
              <a:t>110,771</a:t>
            </a:r>
          </a:p>
          <a:p>
            <a:pPr algn="ctr"/>
            <a:r>
              <a:rPr lang="es-MX" sz="1400" b="1" dirty="0" smtClean="0"/>
              <a:t>4.5%</a:t>
            </a:r>
          </a:p>
        </p:txBody>
      </p:sp>
      <p:sp>
        <p:nvSpPr>
          <p:cNvPr id="23" name="Text Box 26"/>
          <p:cNvSpPr txBox="1">
            <a:spLocks noChangeArrowheads="1"/>
          </p:cNvSpPr>
          <p:nvPr/>
        </p:nvSpPr>
        <p:spPr bwMode="auto">
          <a:xfrm>
            <a:off x="2136000" y="1602738"/>
            <a:ext cx="3167558" cy="738664"/>
          </a:xfrm>
          <a:prstGeom prst="rect">
            <a:avLst/>
          </a:prstGeom>
          <a:noFill/>
          <a:ln w="25400">
            <a:noFill/>
            <a:miter lim="800000"/>
            <a:headEnd/>
            <a:tailEnd/>
          </a:ln>
          <a:effectLst/>
        </p:spPr>
        <p:txBody>
          <a:bodyPr wrap="square">
            <a:spAutoFit/>
          </a:bodyPr>
          <a:lstStyle/>
          <a:p>
            <a:pPr algn="ctr"/>
            <a:r>
              <a:rPr lang="es-MX" sz="1400" b="1" dirty="0"/>
              <a:t>Vulnerables por carencia </a:t>
            </a:r>
            <a:r>
              <a:rPr lang="es-MX" sz="1400" b="1" dirty="0" smtClean="0"/>
              <a:t>social</a:t>
            </a:r>
          </a:p>
          <a:p>
            <a:pPr algn="ctr"/>
            <a:r>
              <a:rPr lang="es-MX" sz="1400" b="1" dirty="0" smtClean="0"/>
              <a:t>713,849</a:t>
            </a:r>
          </a:p>
          <a:p>
            <a:pPr algn="ctr"/>
            <a:r>
              <a:rPr lang="es-MX" sz="1400" b="1" dirty="0" smtClean="0"/>
              <a:t>30.9%</a:t>
            </a:r>
          </a:p>
        </p:txBody>
      </p:sp>
      <p:sp>
        <p:nvSpPr>
          <p:cNvPr id="24" name="Text Box 32"/>
          <p:cNvSpPr txBox="1">
            <a:spLocks noChangeArrowheads="1"/>
          </p:cNvSpPr>
          <p:nvPr/>
        </p:nvSpPr>
        <p:spPr bwMode="auto">
          <a:xfrm>
            <a:off x="2015276" y="3266676"/>
            <a:ext cx="1944216" cy="892552"/>
          </a:xfrm>
          <a:prstGeom prst="rect">
            <a:avLst/>
          </a:prstGeom>
          <a:solidFill>
            <a:schemeClr val="accent4">
              <a:lumMod val="60000"/>
              <a:lumOff val="40000"/>
            </a:schemeClr>
          </a:solidFill>
          <a:ln w="25400">
            <a:noFill/>
            <a:miter lim="800000"/>
            <a:headEnd/>
            <a:tailEnd/>
          </a:ln>
          <a:effectLst/>
        </p:spPr>
        <p:txBody>
          <a:bodyPr wrap="square">
            <a:spAutoFit/>
          </a:bodyPr>
          <a:lstStyle/>
          <a:p>
            <a:pPr algn="ctr"/>
            <a:r>
              <a:rPr lang="es-MX" sz="1300" b="1" dirty="0" smtClean="0"/>
              <a:t>Pobres extremos</a:t>
            </a:r>
          </a:p>
          <a:p>
            <a:pPr algn="ctr"/>
            <a:r>
              <a:rPr lang="es-MX" sz="1300" b="1" dirty="0" smtClean="0"/>
              <a:t>212,410 </a:t>
            </a:r>
          </a:p>
          <a:p>
            <a:pPr algn="ctr"/>
            <a:r>
              <a:rPr lang="es-MX" sz="1300" b="1" dirty="0" smtClean="0"/>
              <a:t>11.0%</a:t>
            </a:r>
            <a:endParaRPr lang="es-MX" sz="1300" b="1" dirty="0"/>
          </a:p>
          <a:p>
            <a:pPr algn="ctr"/>
            <a:endParaRPr lang="es-ES" sz="1300" b="1" dirty="0"/>
          </a:p>
        </p:txBody>
      </p:sp>
      <p:sp>
        <p:nvSpPr>
          <p:cNvPr id="25" name="Text Box 35"/>
          <p:cNvSpPr txBox="1">
            <a:spLocks noChangeArrowheads="1"/>
          </p:cNvSpPr>
          <p:nvPr/>
        </p:nvSpPr>
        <p:spPr bwMode="auto">
          <a:xfrm rot="16200000">
            <a:off x="-48528" y="2446663"/>
            <a:ext cx="1914525" cy="523220"/>
          </a:xfrm>
          <a:prstGeom prst="rect">
            <a:avLst/>
          </a:prstGeom>
          <a:noFill/>
          <a:ln w="9525">
            <a:noFill/>
            <a:miter lim="800000"/>
            <a:headEnd/>
            <a:tailEnd/>
          </a:ln>
          <a:effectLst/>
        </p:spPr>
        <p:txBody>
          <a:bodyPr>
            <a:spAutoFit/>
          </a:bodyPr>
          <a:lstStyle/>
          <a:p>
            <a:pPr algn="ctr"/>
            <a:r>
              <a:rPr lang="es-MX" sz="1400" b="1" dirty="0">
                <a:solidFill>
                  <a:srgbClr val="C00000"/>
                </a:solidFill>
                <a:latin typeface="Tahoma" pitchFamily="34" charset="0"/>
                <a:cs typeface="Tahoma" pitchFamily="34" charset="0"/>
              </a:rPr>
              <a:t>BIENESTAR</a:t>
            </a:r>
          </a:p>
          <a:p>
            <a:pPr algn="ctr"/>
            <a:r>
              <a:rPr lang="es-MX" sz="1400" b="1" dirty="0" smtClean="0">
                <a:solidFill>
                  <a:srgbClr val="C00000"/>
                </a:solidFill>
                <a:latin typeface="Tahoma" pitchFamily="34" charset="0"/>
                <a:cs typeface="Tahoma" pitchFamily="34" charset="0"/>
              </a:rPr>
              <a:t>Ingreso </a:t>
            </a:r>
            <a:endParaRPr lang="es-ES" sz="1400" b="1" dirty="0">
              <a:solidFill>
                <a:srgbClr val="C00000"/>
              </a:solidFill>
              <a:latin typeface="Tahoma" pitchFamily="34" charset="0"/>
              <a:cs typeface="Tahoma" pitchFamily="34" charset="0"/>
            </a:endParaRPr>
          </a:p>
        </p:txBody>
      </p:sp>
      <p:sp>
        <p:nvSpPr>
          <p:cNvPr id="26" name="Text Box 37"/>
          <p:cNvSpPr txBox="1">
            <a:spLocks noChangeArrowheads="1"/>
          </p:cNvSpPr>
          <p:nvPr/>
        </p:nvSpPr>
        <p:spPr bwMode="auto">
          <a:xfrm>
            <a:off x="2172214" y="4239813"/>
            <a:ext cx="4005263" cy="304800"/>
          </a:xfrm>
          <a:prstGeom prst="rect">
            <a:avLst/>
          </a:prstGeom>
          <a:noFill/>
          <a:ln w="9525">
            <a:noFill/>
            <a:miter lim="800000"/>
            <a:headEnd/>
            <a:tailEnd/>
          </a:ln>
          <a:effectLst/>
        </p:spPr>
        <p:txBody>
          <a:bodyPr>
            <a:spAutoFit/>
          </a:bodyPr>
          <a:lstStyle/>
          <a:p>
            <a:pPr>
              <a:spcBef>
                <a:spcPct val="50000"/>
              </a:spcBef>
            </a:pPr>
            <a:r>
              <a:rPr lang="es-MX" sz="1400" b="1" dirty="0"/>
              <a:t>6         5         4          3          2           1         0</a:t>
            </a:r>
            <a:endParaRPr lang="es-ES" sz="1400" b="1" dirty="0"/>
          </a:p>
        </p:txBody>
      </p:sp>
      <p:sp>
        <p:nvSpPr>
          <p:cNvPr id="27" name="Line 38"/>
          <p:cNvSpPr>
            <a:spLocks noChangeShapeType="1"/>
          </p:cNvSpPr>
          <p:nvPr/>
        </p:nvSpPr>
        <p:spPr bwMode="auto">
          <a:xfrm flipV="1">
            <a:off x="1986477" y="999726"/>
            <a:ext cx="0" cy="3187700"/>
          </a:xfrm>
          <a:prstGeom prst="line">
            <a:avLst/>
          </a:prstGeom>
          <a:noFill/>
          <a:ln w="38100">
            <a:solidFill>
              <a:schemeClr val="tx1"/>
            </a:solidFill>
            <a:round/>
            <a:headEnd/>
            <a:tailEnd type="arrow" w="med" len="med"/>
          </a:ln>
          <a:effectLst/>
        </p:spPr>
        <p:txBody>
          <a:bodyPr/>
          <a:lstStyle/>
          <a:p>
            <a:endParaRPr lang="es-ES"/>
          </a:p>
        </p:txBody>
      </p:sp>
      <p:sp>
        <p:nvSpPr>
          <p:cNvPr id="28" name="AutoShape 21"/>
          <p:cNvSpPr>
            <a:spLocks noChangeArrowheads="1"/>
          </p:cNvSpPr>
          <p:nvPr/>
        </p:nvSpPr>
        <p:spPr bwMode="auto">
          <a:xfrm>
            <a:off x="7185540" y="4127274"/>
            <a:ext cx="1526480" cy="1511300"/>
          </a:xfrm>
          <a:prstGeom prst="roundRect">
            <a:avLst>
              <a:gd name="adj" fmla="val 16667"/>
            </a:avLst>
          </a:prstGeom>
          <a:solidFill>
            <a:schemeClr val="tx1">
              <a:lumMod val="65000"/>
              <a:lumOff val="35000"/>
            </a:schemeClr>
          </a:solidFill>
          <a:ln w="9525">
            <a:solidFill>
              <a:srgbClr val="003300"/>
            </a:solidFill>
            <a:round/>
            <a:headEnd/>
            <a:tailEnd/>
          </a:ln>
          <a:effectLst/>
        </p:spPr>
        <p:txBody>
          <a:bodyPr wrap="none" anchor="ctr"/>
          <a:lstStyle/>
          <a:p>
            <a:pPr marL="174625" indent="-174625">
              <a:spcBef>
                <a:spcPct val="25000"/>
              </a:spcBef>
              <a:buFontTx/>
              <a:buChar char="•"/>
            </a:pPr>
            <a:r>
              <a:rPr lang="es-MX" sz="1200" b="1" dirty="0">
                <a:solidFill>
                  <a:schemeClr val="bg1"/>
                </a:solidFill>
              </a:rPr>
              <a:t>Educación</a:t>
            </a:r>
          </a:p>
          <a:p>
            <a:pPr marL="174625" indent="-174625">
              <a:spcBef>
                <a:spcPct val="25000"/>
              </a:spcBef>
              <a:buFontTx/>
              <a:buChar char="•"/>
            </a:pPr>
            <a:r>
              <a:rPr lang="es-MX" sz="1200" b="1" dirty="0">
                <a:solidFill>
                  <a:schemeClr val="bg1"/>
                </a:solidFill>
              </a:rPr>
              <a:t>Salud</a:t>
            </a:r>
          </a:p>
          <a:p>
            <a:pPr marL="174625" indent="-174625">
              <a:spcBef>
                <a:spcPct val="25000"/>
              </a:spcBef>
              <a:buFontTx/>
              <a:buChar char="•"/>
            </a:pPr>
            <a:r>
              <a:rPr lang="es-MX" sz="1200" b="1" dirty="0">
                <a:solidFill>
                  <a:schemeClr val="bg1"/>
                </a:solidFill>
              </a:rPr>
              <a:t>Seguridad social</a:t>
            </a:r>
          </a:p>
          <a:p>
            <a:pPr marL="174625" indent="-174625">
              <a:spcBef>
                <a:spcPct val="25000"/>
              </a:spcBef>
              <a:buFontTx/>
              <a:buChar char="•"/>
            </a:pPr>
            <a:r>
              <a:rPr lang="es-MX" sz="1200" b="1" dirty="0">
                <a:solidFill>
                  <a:schemeClr val="bg1"/>
                </a:solidFill>
              </a:rPr>
              <a:t>Vivienda</a:t>
            </a:r>
          </a:p>
          <a:p>
            <a:pPr marL="174625" indent="-174625">
              <a:spcBef>
                <a:spcPct val="25000"/>
              </a:spcBef>
              <a:buFontTx/>
              <a:buChar char="•"/>
            </a:pPr>
            <a:r>
              <a:rPr lang="es-MX" sz="1200" b="1" dirty="0">
                <a:solidFill>
                  <a:schemeClr val="bg1"/>
                </a:solidFill>
              </a:rPr>
              <a:t>Servicios básicos</a:t>
            </a:r>
          </a:p>
          <a:p>
            <a:pPr marL="174625" indent="-174625">
              <a:spcBef>
                <a:spcPct val="25000"/>
              </a:spcBef>
              <a:buFontTx/>
              <a:buChar char="•"/>
            </a:pPr>
            <a:r>
              <a:rPr lang="es-MX" sz="1200" b="1" dirty="0">
                <a:solidFill>
                  <a:schemeClr val="bg1"/>
                </a:solidFill>
              </a:rPr>
              <a:t>Alimentación</a:t>
            </a:r>
            <a:endParaRPr lang="es-ES" sz="1200" b="1" dirty="0">
              <a:solidFill>
                <a:schemeClr val="bg1"/>
              </a:solidFill>
            </a:endParaRPr>
          </a:p>
        </p:txBody>
      </p:sp>
      <p:sp>
        <p:nvSpPr>
          <p:cNvPr id="30" name="Text Box 35"/>
          <p:cNvSpPr txBox="1">
            <a:spLocks noChangeArrowheads="1"/>
          </p:cNvSpPr>
          <p:nvPr/>
        </p:nvSpPr>
        <p:spPr bwMode="auto">
          <a:xfrm>
            <a:off x="1439211" y="3138212"/>
            <a:ext cx="579186" cy="276999"/>
          </a:xfrm>
          <a:prstGeom prst="rect">
            <a:avLst/>
          </a:prstGeom>
          <a:noFill/>
          <a:ln w="9525">
            <a:noFill/>
            <a:miter lim="800000"/>
            <a:headEnd/>
            <a:tailEnd/>
          </a:ln>
          <a:effectLst/>
        </p:spPr>
        <p:txBody>
          <a:bodyPr wrap="square">
            <a:spAutoFit/>
          </a:bodyPr>
          <a:lstStyle/>
          <a:p>
            <a:pPr algn="ctr"/>
            <a:r>
              <a:rPr lang="es-MX" sz="1200" b="1" dirty="0" smtClean="0">
                <a:solidFill>
                  <a:srgbClr val="FF0000"/>
                </a:solidFill>
                <a:latin typeface="Tahoma" pitchFamily="34" charset="0"/>
                <a:cs typeface="Tahoma" pitchFamily="34" charset="0"/>
              </a:rPr>
              <a:t>LBM</a:t>
            </a:r>
            <a:endParaRPr lang="es-ES" sz="1200" b="1" dirty="0">
              <a:solidFill>
                <a:srgbClr val="FF0000"/>
              </a:solidFill>
              <a:latin typeface="Tahoma" pitchFamily="34" charset="0"/>
              <a:cs typeface="Tahoma" pitchFamily="34" charset="0"/>
            </a:endParaRPr>
          </a:p>
        </p:txBody>
      </p:sp>
      <p:sp>
        <p:nvSpPr>
          <p:cNvPr id="31" name="Text Box 35"/>
          <p:cNvSpPr txBox="1">
            <a:spLocks noChangeArrowheads="1"/>
          </p:cNvSpPr>
          <p:nvPr/>
        </p:nvSpPr>
        <p:spPr bwMode="auto">
          <a:xfrm>
            <a:off x="1429686" y="2504998"/>
            <a:ext cx="579186" cy="276999"/>
          </a:xfrm>
          <a:prstGeom prst="rect">
            <a:avLst/>
          </a:prstGeom>
          <a:noFill/>
          <a:ln w="9525">
            <a:noFill/>
            <a:miter lim="800000"/>
            <a:headEnd/>
            <a:tailEnd/>
          </a:ln>
          <a:effectLst/>
        </p:spPr>
        <p:txBody>
          <a:bodyPr wrap="square">
            <a:spAutoFit/>
          </a:bodyPr>
          <a:lstStyle/>
          <a:p>
            <a:pPr algn="ctr"/>
            <a:r>
              <a:rPr lang="es-MX" sz="1200" b="1" dirty="0" smtClean="0">
                <a:solidFill>
                  <a:srgbClr val="FF0000"/>
                </a:solidFill>
                <a:latin typeface="Tahoma" pitchFamily="34" charset="0"/>
                <a:cs typeface="Tahoma" pitchFamily="34" charset="0"/>
              </a:rPr>
              <a:t>LBE</a:t>
            </a:r>
            <a:endParaRPr lang="es-ES" sz="1200" b="1" dirty="0">
              <a:solidFill>
                <a:srgbClr val="FF0000"/>
              </a:solidFill>
              <a:latin typeface="Tahoma" pitchFamily="34" charset="0"/>
              <a:cs typeface="Tahoma" pitchFamily="34" charset="0"/>
            </a:endParaRPr>
          </a:p>
        </p:txBody>
      </p:sp>
      <p:cxnSp>
        <p:nvCxnSpPr>
          <p:cNvPr id="32" name="31 Conector recto de flecha"/>
          <p:cNvCxnSpPr/>
          <p:nvPr/>
        </p:nvCxnSpPr>
        <p:spPr>
          <a:xfrm flipH="1" flipV="1">
            <a:off x="4928752" y="4021732"/>
            <a:ext cx="1171505" cy="658749"/>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33" name="Text Box 24"/>
          <p:cNvSpPr txBox="1">
            <a:spLocks noChangeArrowheads="1"/>
          </p:cNvSpPr>
          <p:nvPr/>
        </p:nvSpPr>
        <p:spPr bwMode="auto">
          <a:xfrm>
            <a:off x="5543667" y="4631330"/>
            <a:ext cx="1395238" cy="738664"/>
          </a:xfrm>
          <a:prstGeom prst="rect">
            <a:avLst/>
          </a:prstGeom>
          <a:noFill/>
          <a:ln w="25400">
            <a:noFill/>
            <a:miter lim="800000"/>
            <a:headEnd/>
            <a:tailEnd/>
          </a:ln>
          <a:effectLst/>
        </p:spPr>
        <p:txBody>
          <a:bodyPr wrap="square">
            <a:spAutoFit/>
          </a:bodyPr>
          <a:lstStyle/>
          <a:p>
            <a:pPr algn="ctr">
              <a:spcBef>
                <a:spcPct val="50000"/>
              </a:spcBef>
            </a:pPr>
            <a:r>
              <a:rPr lang="es-MX" sz="1400" b="1" dirty="0" smtClean="0">
                <a:solidFill>
                  <a:srgbClr val="C00000"/>
                </a:solidFill>
              </a:rPr>
              <a:t>Pobreza</a:t>
            </a:r>
          </a:p>
          <a:p>
            <a:pPr algn="ctr"/>
            <a:r>
              <a:rPr lang="es-MX" sz="1400" b="1" dirty="0" smtClean="0"/>
              <a:t>52.8%</a:t>
            </a:r>
          </a:p>
          <a:p>
            <a:pPr algn="ctr"/>
            <a:r>
              <a:rPr lang="es-MX" sz="1400" b="1" dirty="0" smtClean="0"/>
              <a:t>1’057,437</a:t>
            </a:r>
          </a:p>
        </p:txBody>
      </p:sp>
      <p:sp>
        <p:nvSpPr>
          <p:cNvPr id="34" name="33 Elipse"/>
          <p:cNvSpPr/>
          <p:nvPr/>
        </p:nvSpPr>
        <p:spPr>
          <a:xfrm>
            <a:off x="2008872" y="2677876"/>
            <a:ext cx="3498780" cy="1542308"/>
          </a:xfrm>
          <a:prstGeom prst="ellipse">
            <a:avLst/>
          </a:prstGeom>
          <a:solidFill>
            <a:schemeClr val="bg1">
              <a:alpha val="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5" name="34 CuadroTexto"/>
          <p:cNvSpPr txBox="1"/>
          <p:nvPr/>
        </p:nvSpPr>
        <p:spPr>
          <a:xfrm>
            <a:off x="3021601" y="2734252"/>
            <a:ext cx="1584176" cy="307777"/>
          </a:xfrm>
          <a:prstGeom prst="rect">
            <a:avLst/>
          </a:prstGeom>
          <a:noFill/>
        </p:spPr>
        <p:txBody>
          <a:bodyPr wrap="square" rtlCol="0">
            <a:spAutoFit/>
          </a:bodyPr>
          <a:lstStyle/>
          <a:p>
            <a:r>
              <a:rPr lang="es-MX" sz="1400" b="1" dirty="0" smtClean="0"/>
              <a:t>Pobres moderados</a:t>
            </a:r>
            <a:endParaRPr lang="es-ES" sz="1400" b="1" dirty="0" smtClean="0"/>
          </a:p>
        </p:txBody>
      </p:sp>
      <p:sp>
        <p:nvSpPr>
          <p:cNvPr id="36" name="Text Box 5"/>
          <p:cNvSpPr txBox="1">
            <a:spLocks noChangeArrowheads="1"/>
          </p:cNvSpPr>
          <p:nvPr/>
        </p:nvSpPr>
        <p:spPr bwMode="auto">
          <a:xfrm>
            <a:off x="-3798" y="80706"/>
            <a:ext cx="9301708"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Indicadores de pobreza de la </a:t>
            </a:r>
            <a:r>
              <a:rPr lang="es-MX" altLang="es-MX" sz="1600" dirty="0" smtClean="0">
                <a:solidFill>
                  <a:srgbClr val="C00000"/>
                </a:solidFill>
              </a:rPr>
              <a:t>Zona </a:t>
            </a:r>
            <a:r>
              <a:rPr lang="es-MX" altLang="es-MX" sz="1600" dirty="0">
                <a:solidFill>
                  <a:srgbClr val="C00000"/>
                </a:solidFill>
              </a:rPr>
              <a:t>Metropolitana del Valle </a:t>
            </a:r>
            <a:r>
              <a:rPr lang="es-MX" altLang="es-MX" sz="1600" dirty="0" smtClean="0">
                <a:solidFill>
                  <a:srgbClr val="C00000"/>
                </a:solidFill>
              </a:rPr>
              <a:t>de Toluca,</a:t>
            </a:r>
            <a:r>
              <a:rPr lang="es-ES" altLang="es-MX" sz="1600" dirty="0" smtClean="0">
                <a:solidFill>
                  <a:srgbClr val="C00000"/>
                </a:solidFill>
              </a:rPr>
              <a:t> 2010</a:t>
            </a:r>
          </a:p>
        </p:txBody>
      </p:sp>
      <p:cxnSp>
        <p:nvCxnSpPr>
          <p:cNvPr id="38" name="Conector recto 37"/>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37" name="Text Box 12"/>
          <p:cNvSpPr txBox="1">
            <a:spLocks noChangeArrowheads="1"/>
          </p:cNvSpPr>
          <p:nvPr/>
        </p:nvSpPr>
        <p:spPr bwMode="auto">
          <a:xfrm>
            <a:off x="82552" y="6278166"/>
            <a:ext cx="4440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smtClean="0">
                <a:latin typeface="+mn-lt"/>
              </a:rPr>
              <a:t>Fuente: </a:t>
            </a:r>
            <a:r>
              <a:rPr lang="es-MX" sz="900" dirty="0" smtClean="0">
                <a:latin typeface="+mj-lt"/>
              </a:rPr>
              <a:t>IGECEM </a:t>
            </a:r>
            <a:r>
              <a:rPr lang="es-MX" sz="900" dirty="0">
                <a:latin typeface="+mj-lt"/>
              </a:rPr>
              <a:t>con información del CONEVAL. Resultados de pobreza por municipio 2010. </a:t>
            </a:r>
            <a:endParaRPr lang="es-ES" sz="900" dirty="0">
              <a:latin typeface="+mj-lt"/>
            </a:endParaRPr>
          </a:p>
          <a:p>
            <a:pPr marL="398463" indent="-398463"/>
            <a:endParaRPr lang="es-ES" altLang="es-MX" sz="900" dirty="0">
              <a:latin typeface="+mn-lt"/>
            </a:endParaRPr>
          </a:p>
        </p:txBody>
      </p:sp>
    </p:spTree>
    <p:extLst>
      <p:ext uri="{BB962C8B-B14F-4D97-AF65-F5344CB8AC3E}">
        <p14:creationId xmlns:p14="http://schemas.microsoft.com/office/powerpoint/2010/main" val="332867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0-#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ector recto 3"/>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6" name="Text Box 5"/>
          <p:cNvSpPr txBox="1">
            <a:spLocks noChangeArrowheads="1"/>
          </p:cNvSpPr>
          <p:nvPr/>
        </p:nvSpPr>
        <p:spPr bwMode="auto">
          <a:xfrm>
            <a:off x="0" y="77528"/>
            <a:ext cx="9301708"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Medición de pobreza de la </a:t>
            </a:r>
            <a:r>
              <a:rPr lang="es-MX" altLang="es-MX" sz="1600" dirty="0" smtClean="0">
                <a:solidFill>
                  <a:srgbClr val="C00000"/>
                </a:solidFill>
              </a:rPr>
              <a:t>Zona </a:t>
            </a:r>
            <a:r>
              <a:rPr lang="es-MX" altLang="es-MX" sz="1600" dirty="0">
                <a:solidFill>
                  <a:srgbClr val="C00000"/>
                </a:solidFill>
              </a:rPr>
              <a:t>Metropolitana del Valle </a:t>
            </a:r>
            <a:r>
              <a:rPr lang="es-MX" altLang="es-MX" sz="1600" dirty="0" smtClean="0">
                <a:solidFill>
                  <a:srgbClr val="C00000"/>
                </a:solidFill>
              </a:rPr>
              <a:t>de Toluca,</a:t>
            </a:r>
            <a:r>
              <a:rPr lang="es-ES" altLang="es-MX" sz="1600" dirty="0" smtClean="0">
                <a:solidFill>
                  <a:srgbClr val="C00000"/>
                </a:solidFill>
              </a:rPr>
              <a:t> 2010</a:t>
            </a:r>
          </a:p>
        </p:txBody>
      </p:sp>
      <p:graphicFrame>
        <p:nvGraphicFramePr>
          <p:cNvPr id="2" name="Tabla 1"/>
          <p:cNvGraphicFramePr>
            <a:graphicFrameLocks noGrp="1"/>
          </p:cNvGraphicFramePr>
          <p:nvPr>
            <p:extLst>
              <p:ext uri="{D42A27DB-BD31-4B8C-83A1-F6EECF244321}">
                <p14:modId xmlns:p14="http://schemas.microsoft.com/office/powerpoint/2010/main" val="2092560278"/>
              </p:ext>
            </p:extLst>
          </p:nvPr>
        </p:nvGraphicFramePr>
        <p:xfrm>
          <a:off x="1403759" y="1006219"/>
          <a:ext cx="6481711" cy="4912799"/>
        </p:xfrm>
        <a:graphic>
          <a:graphicData uri="http://schemas.openxmlformats.org/drawingml/2006/table">
            <a:tbl>
              <a:tblPr>
                <a:tableStyleId>{5C22544A-7EE6-4342-B048-85BDC9FD1C3A}</a:tableStyleId>
              </a:tblPr>
              <a:tblGrid>
                <a:gridCol w="4062763"/>
                <a:gridCol w="1296342"/>
                <a:gridCol w="1122606"/>
              </a:tblGrid>
              <a:tr h="410210">
                <a:tc>
                  <a:txBody>
                    <a:bodyPr/>
                    <a:lstStyle/>
                    <a:p>
                      <a:pPr algn="l" rtl="0" fontAlgn="ctr"/>
                      <a:r>
                        <a:rPr lang="es-MX" sz="1200" b="1" i="0" u="none" strike="noStrike" dirty="0" smtClean="0">
                          <a:solidFill>
                            <a:srgbClr val="000000"/>
                          </a:solidFill>
                          <a:effectLst/>
                          <a:latin typeface="Gotham Book" panose="02000603040000020004" pitchFamily="2" charset="0"/>
                        </a:rPr>
                        <a:t>Concepto</a:t>
                      </a:r>
                      <a:endParaRPr lang="es-MX" sz="1200" b="1" i="0" u="none" strike="noStrike" dirty="0">
                        <a:solidFill>
                          <a:srgbClr val="000000"/>
                        </a:solidFill>
                        <a:effectLst/>
                        <a:latin typeface="Gotham Book" panose="02000603040000020004" pitchFamily="2" charset="0"/>
                      </a:endParaRPr>
                    </a:p>
                  </a:txBody>
                  <a:tcPr marL="9525" marR="9525" marT="9525" marB="0" anchor="ctr"/>
                </a:tc>
                <a:tc>
                  <a:txBody>
                    <a:bodyPr/>
                    <a:lstStyle/>
                    <a:p>
                      <a:pPr algn="ctr"/>
                      <a:r>
                        <a:rPr lang="es-MX" sz="1200" b="1" dirty="0" smtClean="0"/>
                        <a:t>Porcentaje</a:t>
                      </a:r>
                      <a:endParaRPr lang="es-MX" sz="1200" b="1" dirty="0"/>
                    </a:p>
                  </a:txBody>
                  <a:tcPr marL="9525" marR="9525" marT="9525" marB="0" anchor="ctr"/>
                </a:tc>
                <a:tc>
                  <a:txBody>
                    <a:bodyPr/>
                    <a:lstStyle/>
                    <a:p>
                      <a:pPr algn="ctr"/>
                      <a:r>
                        <a:rPr lang="es-MX" sz="1200" b="1" dirty="0" smtClean="0"/>
                        <a:t>Número de personas</a:t>
                      </a:r>
                      <a:endParaRPr lang="es-MX" sz="1200" b="1" dirty="0"/>
                    </a:p>
                  </a:txBody>
                  <a:tcPr marL="9525" marR="9525" marT="9525" marB="0" anchor="ctr"/>
                </a:tc>
              </a:tr>
              <a:tr h="346353">
                <a:tc gridSpan="3">
                  <a:txBody>
                    <a:bodyPr/>
                    <a:lstStyle/>
                    <a:p>
                      <a:pPr algn="l" rtl="0" fontAlgn="ctr"/>
                      <a:r>
                        <a:rPr lang="es-MX" sz="1200" u="none" strike="noStrike" dirty="0">
                          <a:effectLst/>
                        </a:rPr>
                        <a:t>Privación social</a:t>
                      </a:r>
                      <a:endParaRPr lang="es-MX" sz="1200" b="1" i="0" u="none" strike="noStrike" dirty="0">
                        <a:solidFill>
                          <a:srgbClr val="000000"/>
                        </a:solidFill>
                        <a:effectLst/>
                        <a:latin typeface="Gotham Book" panose="02000603040000020004" pitchFamily="2" charset="0"/>
                      </a:endParaRPr>
                    </a:p>
                  </a:txBody>
                  <a:tcPr marL="9525" marR="9525" marT="9525" marB="0" anchor="ctr"/>
                </a:tc>
                <a:tc hMerge="1">
                  <a:txBody>
                    <a:bodyPr/>
                    <a:lstStyle/>
                    <a:p>
                      <a:endParaRPr lang="es-MX"/>
                    </a:p>
                  </a:txBody>
                  <a:tcPr/>
                </a:tc>
                <a:tc hMerge="1">
                  <a:txBody>
                    <a:bodyPr/>
                    <a:lstStyle/>
                    <a:p>
                      <a:endParaRPr lang="es-MX"/>
                    </a:p>
                  </a:txBody>
                  <a:tcPr/>
                </a:tc>
              </a:tr>
              <a:tr h="346353">
                <a:tc>
                  <a:txBody>
                    <a:bodyPr/>
                    <a:lstStyle/>
                    <a:p>
                      <a:pPr algn="l" rtl="0" fontAlgn="b"/>
                      <a:r>
                        <a:rPr lang="es-MX" sz="1200" u="none" strike="noStrike" dirty="0">
                          <a:effectLst/>
                        </a:rPr>
                        <a:t>Población con al menos una carencia social</a:t>
                      </a:r>
                      <a:endParaRPr lang="es-MX" sz="1200" b="0" i="0" u="none" strike="noStrike" dirty="0">
                        <a:solidFill>
                          <a:srgbClr val="000000"/>
                        </a:solidFill>
                        <a:effectLst/>
                        <a:latin typeface="Gotham Book" panose="02000603040000020004" pitchFamily="2" charset="0"/>
                      </a:endParaRPr>
                    </a:p>
                  </a:txBody>
                  <a:tcPr marL="171450" marR="9525" marT="9525" marB="0" anchor="b"/>
                </a:tc>
                <a:tc>
                  <a:txBody>
                    <a:bodyPr/>
                    <a:lstStyle/>
                    <a:p>
                      <a:pPr algn="ctr" rtl="0" fontAlgn="b"/>
                      <a:r>
                        <a:rPr lang="es-MX" sz="1200" u="none" strike="noStrike">
                          <a:effectLst/>
                        </a:rPr>
                        <a:t>  83.6</a:t>
                      </a:r>
                      <a:endParaRPr lang="es-MX" sz="1200" b="0" i="0" u="none" strike="noStrike">
                        <a:solidFill>
                          <a:srgbClr val="000000"/>
                        </a:solidFill>
                        <a:effectLst/>
                        <a:latin typeface="Gotham Book" panose="02000603040000020004" pitchFamily="2" charset="0"/>
                      </a:endParaRPr>
                    </a:p>
                  </a:txBody>
                  <a:tcPr marL="9525" marR="9525" marT="9525" marB="0" anchor="b"/>
                </a:tc>
                <a:tc>
                  <a:txBody>
                    <a:bodyPr/>
                    <a:lstStyle/>
                    <a:p>
                      <a:pPr algn="ctr" rtl="0" fontAlgn="b"/>
                      <a:r>
                        <a:rPr lang="es-MX" sz="1200" u="none" strike="noStrike" dirty="0">
                          <a:effectLst/>
                        </a:rPr>
                        <a:t>1 771 281</a:t>
                      </a:r>
                      <a:endParaRPr lang="es-MX" sz="1200" b="0" i="0" u="none" strike="noStrike" dirty="0">
                        <a:solidFill>
                          <a:srgbClr val="000000"/>
                        </a:solidFill>
                        <a:effectLst/>
                        <a:latin typeface="Gotham Book" panose="02000603040000020004" pitchFamily="2" charset="0"/>
                      </a:endParaRPr>
                    </a:p>
                  </a:txBody>
                  <a:tcPr marL="9525" marR="9525" marT="9525" marB="0" anchor="b"/>
                </a:tc>
              </a:tr>
              <a:tr h="346353">
                <a:tc>
                  <a:txBody>
                    <a:bodyPr/>
                    <a:lstStyle/>
                    <a:p>
                      <a:pPr algn="l" rtl="0" fontAlgn="b"/>
                      <a:r>
                        <a:rPr lang="es-MX" sz="1200" u="none" strike="noStrike" dirty="0">
                          <a:effectLst/>
                        </a:rPr>
                        <a:t>Población con tres o más carencias sociales</a:t>
                      </a:r>
                      <a:endParaRPr lang="es-MX" sz="1200" b="0" i="0" u="none" strike="noStrike" dirty="0">
                        <a:solidFill>
                          <a:srgbClr val="000000"/>
                        </a:solidFill>
                        <a:effectLst/>
                        <a:latin typeface="Gotham Book" panose="02000603040000020004" pitchFamily="2" charset="0"/>
                      </a:endParaRPr>
                    </a:p>
                  </a:txBody>
                  <a:tcPr marL="171450" marR="9525" marT="9525" marB="0" anchor="b"/>
                </a:tc>
                <a:tc>
                  <a:txBody>
                    <a:bodyPr/>
                    <a:lstStyle/>
                    <a:p>
                      <a:pPr algn="ctr" rtl="0" fontAlgn="b"/>
                      <a:r>
                        <a:rPr lang="es-MX" sz="1200" u="none" strike="noStrike" dirty="0">
                          <a:effectLst/>
                        </a:rPr>
                        <a:t>  32.4</a:t>
                      </a:r>
                      <a:endParaRPr lang="es-MX" sz="1200" b="0" i="0" u="none" strike="noStrike" dirty="0">
                        <a:solidFill>
                          <a:srgbClr val="000000"/>
                        </a:solidFill>
                        <a:effectLst/>
                        <a:latin typeface="Gotham Book" panose="02000603040000020004" pitchFamily="2" charset="0"/>
                      </a:endParaRPr>
                    </a:p>
                  </a:txBody>
                  <a:tcPr marL="9525" marR="9525" marT="9525" marB="0" anchor="b"/>
                </a:tc>
                <a:tc>
                  <a:txBody>
                    <a:bodyPr/>
                    <a:lstStyle/>
                    <a:p>
                      <a:pPr algn="ctr" rtl="0" fontAlgn="b"/>
                      <a:r>
                        <a:rPr lang="es-MX" sz="1200" u="none" strike="noStrike">
                          <a:effectLst/>
                        </a:rPr>
                        <a:t> 686 574</a:t>
                      </a:r>
                      <a:endParaRPr lang="es-MX" sz="1200" b="0" i="0" u="none" strike="noStrike">
                        <a:solidFill>
                          <a:srgbClr val="000000"/>
                        </a:solidFill>
                        <a:effectLst/>
                        <a:latin typeface="Gotham Book" panose="02000603040000020004" pitchFamily="2" charset="0"/>
                      </a:endParaRPr>
                    </a:p>
                  </a:txBody>
                  <a:tcPr marL="9525" marR="9525" marT="9525" marB="0" anchor="b"/>
                </a:tc>
              </a:tr>
              <a:tr h="346353">
                <a:tc gridSpan="3">
                  <a:txBody>
                    <a:bodyPr/>
                    <a:lstStyle/>
                    <a:p>
                      <a:pPr algn="l" rtl="0" fontAlgn="ctr"/>
                      <a:r>
                        <a:rPr lang="es-MX" sz="1200" u="none" strike="noStrike" dirty="0">
                          <a:effectLst/>
                        </a:rPr>
                        <a:t>Indicadores de carencia social</a:t>
                      </a:r>
                      <a:endParaRPr lang="es-MX" sz="1200" b="1" i="0" u="none" strike="noStrike" dirty="0">
                        <a:solidFill>
                          <a:srgbClr val="000000"/>
                        </a:solidFill>
                        <a:effectLst/>
                        <a:latin typeface="Gotham Book" panose="02000603040000020004" pitchFamily="2" charset="0"/>
                      </a:endParaRPr>
                    </a:p>
                  </a:txBody>
                  <a:tcPr marL="9525" marR="9525" marT="9525" marB="0" anchor="ctr"/>
                </a:tc>
                <a:tc hMerge="1">
                  <a:txBody>
                    <a:bodyPr/>
                    <a:lstStyle/>
                    <a:p>
                      <a:endParaRPr lang="es-MX"/>
                    </a:p>
                  </a:txBody>
                  <a:tcPr/>
                </a:tc>
                <a:tc hMerge="1">
                  <a:txBody>
                    <a:bodyPr/>
                    <a:lstStyle/>
                    <a:p>
                      <a:endParaRPr lang="es-MX"/>
                    </a:p>
                  </a:txBody>
                  <a:tcPr/>
                </a:tc>
              </a:tr>
              <a:tr h="346353">
                <a:tc>
                  <a:txBody>
                    <a:bodyPr/>
                    <a:lstStyle/>
                    <a:p>
                      <a:pPr algn="l" rtl="0" fontAlgn="b"/>
                      <a:r>
                        <a:rPr lang="es-MX" sz="1200" u="none" strike="noStrike">
                          <a:effectLst/>
                        </a:rPr>
                        <a:t>Rezago educativo</a:t>
                      </a:r>
                      <a:endParaRPr lang="es-MX" sz="1200" b="0" i="0" u="none" strike="noStrike">
                        <a:solidFill>
                          <a:srgbClr val="000000"/>
                        </a:solidFill>
                        <a:effectLst/>
                        <a:latin typeface="Gotham Book" panose="02000603040000020004" pitchFamily="2" charset="0"/>
                      </a:endParaRPr>
                    </a:p>
                  </a:txBody>
                  <a:tcPr marL="171450" marR="9525" marT="9525" marB="0" anchor="b"/>
                </a:tc>
                <a:tc>
                  <a:txBody>
                    <a:bodyPr/>
                    <a:lstStyle/>
                    <a:p>
                      <a:pPr algn="ctr" rtl="0" fontAlgn="b"/>
                      <a:r>
                        <a:rPr lang="es-MX" sz="1200" u="none" strike="noStrike">
                          <a:effectLst/>
                        </a:rPr>
                        <a:t>  19.2</a:t>
                      </a:r>
                      <a:endParaRPr lang="es-MX" sz="1200" b="0" i="0" u="none" strike="noStrike">
                        <a:solidFill>
                          <a:srgbClr val="000000"/>
                        </a:solidFill>
                        <a:effectLst/>
                        <a:latin typeface="Gotham Book" panose="02000603040000020004" pitchFamily="2" charset="0"/>
                      </a:endParaRPr>
                    </a:p>
                  </a:txBody>
                  <a:tcPr marL="9525" marR="9525" marT="9525" marB="0" anchor="b"/>
                </a:tc>
                <a:tc>
                  <a:txBody>
                    <a:bodyPr/>
                    <a:lstStyle/>
                    <a:p>
                      <a:pPr algn="ctr" rtl="0" fontAlgn="b"/>
                      <a:r>
                        <a:rPr lang="es-MX" sz="1200" u="none" strike="noStrike">
                          <a:effectLst/>
                        </a:rPr>
                        <a:t> 404 619</a:t>
                      </a:r>
                      <a:endParaRPr lang="es-MX" sz="1200" b="0" i="0" u="none" strike="noStrike">
                        <a:solidFill>
                          <a:srgbClr val="000000"/>
                        </a:solidFill>
                        <a:effectLst/>
                        <a:latin typeface="Gotham Book" panose="02000603040000020004" pitchFamily="2" charset="0"/>
                      </a:endParaRPr>
                    </a:p>
                  </a:txBody>
                  <a:tcPr marL="9525" marR="9525" marT="9525" marB="0" anchor="b"/>
                </a:tc>
              </a:tr>
              <a:tr h="346353">
                <a:tc>
                  <a:txBody>
                    <a:bodyPr/>
                    <a:lstStyle/>
                    <a:p>
                      <a:pPr algn="l" rtl="0" fontAlgn="b"/>
                      <a:r>
                        <a:rPr lang="es-MX" sz="1200" u="none" strike="noStrike">
                          <a:effectLst/>
                        </a:rPr>
                        <a:t>Acceso a los servicios de salud</a:t>
                      </a:r>
                      <a:endParaRPr lang="es-MX" sz="1200" b="0" i="0" u="none" strike="noStrike">
                        <a:solidFill>
                          <a:srgbClr val="000000"/>
                        </a:solidFill>
                        <a:effectLst/>
                        <a:latin typeface="Gotham Book" panose="02000603040000020004" pitchFamily="2" charset="0"/>
                      </a:endParaRPr>
                    </a:p>
                  </a:txBody>
                  <a:tcPr marL="171450" marR="9525" marT="9525" marB="0" anchor="b"/>
                </a:tc>
                <a:tc>
                  <a:txBody>
                    <a:bodyPr/>
                    <a:lstStyle/>
                    <a:p>
                      <a:pPr algn="ctr" rtl="0" fontAlgn="b"/>
                      <a:r>
                        <a:rPr lang="es-MX" sz="1200" u="none" strike="noStrike">
                          <a:effectLst/>
                        </a:rPr>
                        <a:t>  33.9</a:t>
                      </a:r>
                      <a:endParaRPr lang="es-MX" sz="1200" b="0" i="0" u="none" strike="noStrike">
                        <a:solidFill>
                          <a:srgbClr val="000000"/>
                        </a:solidFill>
                        <a:effectLst/>
                        <a:latin typeface="Gotham Book" panose="02000603040000020004" pitchFamily="2" charset="0"/>
                      </a:endParaRPr>
                    </a:p>
                  </a:txBody>
                  <a:tcPr marL="9525" marR="9525" marT="9525" marB="0" anchor="b"/>
                </a:tc>
                <a:tc>
                  <a:txBody>
                    <a:bodyPr/>
                    <a:lstStyle/>
                    <a:p>
                      <a:pPr algn="ctr" rtl="0" fontAlgn="b"/>
                      <a:r>
                        <a:rPr lang="es-MX" sz="1200" u="none" strike="noStrike">
                          <a:effectLst/>
                        </a:rPr>
                        <a:t> 717 759</a:t>
                      </a:r>
                      <a:endParaRPr lang="es-MX" sz="1200" b="0" i="0" u="none" strike="noStrike">
                        <a:solidFill>
                          <a:srgbClr val="000000"/>
                        </a:solidFill>
                        <a:effectLst/>
                        <a:latin typeface="Gotham Book" panose="02000603040000020004" pitchFamily="2" charset="0"/>
                      </a:endParaRPr>
                    </a:p>
                  </a:txBody>
                  <a:tcPr marL="9525" marR="9525" marT="9525" marB="0" anchor="b"/>
                </a:tc>
              </a:tr>
              <a:tr h="346353">
                <a:tc>
                  <a:txBody>
                    <a:bodyPr/>
                    <a:lstStyle/>
                    <a:p>
                      <a:pPr algn="l" rtl="0" fontAlgn="b"/>
                      <a:r>
                        <a:rPr lang="es-MX" sz="1200" u="none" strike="noStrike">
                          <a:effectLst/>
                        </a:rPr>
                        <a:t>Acceso a la seguridad social</a:t>
                      </a:r>
                      <a:endParaRPr lang="es-MX" sz="1200" b="0" i="0" u="none" strike="noStrike">
                        <a:solidFill>
                          <a:srgbClr val="000000"/>
                        </a:solidFill>
                        <a:effectLst/>
                        <a:latin typeface="Gotham Book" panose="02000603040000020004" pitchFamily="2" charset="0"/>
                      </a:endParaRPr>
                    </a:p>
                  </a:txBody>
                  <a:tcPr marL="171450" marR="9525" marT="9525" marB="0" anchor="b"/>
                </a:tc>
                <a:tc>
                  <a:txBody>
                    <a:bodyPr/>
                    <a:lstStyle/>
                    <a:p>
                      <a:pPr algn="ctr" rtl="0" fontAlgn="b"/>
                      <a:r>
                        <a:rPr lang="es-MX" sz="1200" u="none" strike="noStrike">
                          <a:effectLst/>
                        </a:rPr>
                        <a:t>  69.6</a:t>
                      </a:r>
                      <a:endParaRPr lang="es-MX" sz="1200" b="0" i="0" u="none" strike="noStrike">
                        <a:solidFill>
                          <a:srgbClr val="000000"/>
                        </a:solidFill>
                        <a:effectLst/>
                        <a:latin typeface="Gotham Book" panose="02000603040000020004" pitchFamily="2" charset="0"/>
                      </a:endParaRPr>
                    </a:p>
                  </a:txBody>
                  <a:tcPr marL="9525" marR="9525" marT="9525" marB="0" anchor="b"/>
                </a:tc>
                <a:tc>
                  <a:txBody>
                    <a:bodyPr/>
                    <a:lstStyle/>
                    <a:p>
                      <a:pPr algn="ctr" rtl="0" fontAlgn="b"/>
                      <a:r>
                        <a:rPr lang="es-MX" sz="1200" u="none" strike="noStrike">
                          <a:effectLst/>
                        </a:rPr>
                        <a:t>1 391 532</a:t>
                      </a:r>
                      <a:endParaRPr lang="es-MX" sz="1200" b="0" i="0" u="none" strike="noStrike">
                        <a:solidFill>
                          <a:srgbClr val="000000"/>
                        </a:solidFill>
                        <a:effectLst/>
                        <a:latin typeface="Gotham Book" panose="02000603040000020004" pitchFamily="2" charset="0"/>
                      </a:endParaRPr>
                    </a:p>
                  </a:txBody>
                  <a:tcPr marL="9525" marR="9525" marT="9525" marB="0" anchor="b"/>
                </a:tc>
              </a:tr>
              <a:tr h="346353">
                <a:tc>
                  <a:txBody>
                    <a:bodyPr/>
                    <a:lstStyle/>
                    <a:p>
                      <a:pPr algn="l" rtl="0" fontAlgn="b"/>
                      <a:r>
                        <a:rPr lang="es-MX" sz="1200" u="none" strike="noStrike">
                          <a:effectLst/>
                        </a:rPr>
                        <a:t>Calidad y espacios de la vivienda</a:t>
                      </a:r>
                      <a:endParaRPr lang="es-MX" sz="1200" b="0" i="0" u="none" strike="noStrike">
                        <a:solidFill>
                          <a:srgbClr val="000000"/>
                        </a:solidFill>
                        <a:effectLst/>
                        <a:latin typeface="Gotham Book" panose="02000603040000020004" pitchFamily="2" charset="0"/>
                      </a:endParaRPr>
                    </a:p>
                  </a:txBody>
                  <a:tcPr marL="171450" marR="9525" marT="9525" marB="0" anchor="b"/>
                </a:tc>
                <a:tc>
                  <a:txBody>
                    <a:bodyPr/>
                    <a:lstStyle/>
                    <a:p>
                      <a:pPr algn="ctr" rtl="0" fontAlgn="b"/>
                      <a:r>
                        <a:rPr lang="es-MX" sz="1200" u="none" strike="noStrike">
                          <a:effectLst/>
                        </a:rPr>
                        <a:t>  16.0</a:t>
                      </a:r>
                      <a:endParaRPr lang="es-MX" sz="1200" b="0" i="0" u="none" strike="noStrike">
                        <a:solidFill>
                          <a:srgbClr val="000000"/>
                        </a:solidFill>
                        <a:effectLst/>
                        <a:latin typeface="Gotham Book" panose="02000603040000020004" pitchFamily="2" charset="0"/>
                      </a:endParaRPr>
                    </a:p>
                  </a:txBody>
                  <a:tcPr marL="9525" marR="9525" marT="9525" marB="0" anchor="b"/>
                </a:tc>
                <a:tc>
                  <a:txBody>
                    <a:bodyPr/>
                    <a:lstStyle/>
                    <a:p>
                      <a:pPr algn="ctr" rtl="0" fontAlgn="b"/>
                      <a:r>
                        <a:rPr lang="es-MX" sz="1200" u="none" strike="noStrike">
                          <a:effectLst/>
                        </a:rPr>
                        <a:t> 268 695</a:t>
                      </a:r>
                      <a:endParaRPr lang="es-MX" sz="1200" b="0" i="0" u="none" strike="noStrike">
                        <a:solidFill>
                          <a:srgbClr val="000000"/>
                        </a:solidFill>
                        <a:effectLst/>
                        <a:latin typeface="Gotham Book" panose="02000603040000020004" pitchFamily="2" charset="0"/>
                      </a:endParaRPr>
                    </a:p>
                  </a:txBody>
                  <a:tcPr marL="9525" marR="9525" marT="9525" marB="0" anchor="b"/>
                </a:tc>
              </a:tr>
              <a:tr h="346353">
                <a:tc>
                  <a:txBody>
                    <a:bodyPr/>
                    <a:lstStyle/>
                    <a:p>
                      <a:pPr algn="l" rtl="0" fontAlgn="b"/>
                      <a:r>
                        <a:rPr lang="es-MX" sz="1200" u="none" strike="noStrike">
                          <a:effectLst/>
                        </a:rPr>
                        <a:t>Acceso a los servicios básicos en la vivienda</a:t>
                      </a:r>
                      <a:endParaRPr lang="es-MX" sz="1200" b="0" i="0" u="none" strike="noStrike">
                        <a:solidFill>
                          <a:srgbClr val="000000"/>
                        </a:solidFill>
                        <a:effectLst/>
                        <a:latin typeface="Gotham Book" panose="02000603040000020004" pitchFamily="2" charset="0"/>
                      </a:endParaRPr>
                    </a:p>
                  </a:txBody>
                  <a:tcPr marL="171450" marR="9525" marT="9525" marB="0" anchor="b"/>
                </a:tc>
                <a:tc>
                  <a:txBody>
                    <a:bodyPr/>
                    <a:lstStyle/>
                    <a:p>
                      <a:pPr algn="ctr" rtl="0" fontAlgn="b"/>
                      <a:r>
                        <a:rPr lang="es-MX" sz="1200" u="none" strike="noStrike">
                          <a:effectLst/>
                        </a:rPr>
                        <a:t>  20.2</a:t>
                      </a:r>
                      <a:endParaRPr lang="es-MX" sz="1200" b="0" i="0" u="none" strike="noStrike">
                        <a:solidFill>
                          <a:srgbClr val="000000"/>
                        </a:solidFill>
                        <a:effectLst/>
                        <a:latin typeface="Gotham Book" panose="02000603040000020004" pitchFamily="2" charset="0"/>
                      </a:endParaRPr>
                    </a:p>
                  </a:txBody>
                  <a:tcPr marL="9525" marR="9525" marT="9525" marB="0" anchor="b"/>
                </a:tc>
                <a:tc>
                  <a:txBody>
                    <a:bodyPr/>
                    <a:lstStyle/>
                    <a:p>
                      <a:pPr algn="ctr" rtl="0" fontAlgn="b"/>
                      <a:r>
                        <a:rPr lang="es-MX" sz="1200" u="none" strike="noStrike">
                          <a:effectLst/>
                        </a:rPr>
                        <a:t> 510 039</a:t>
                      </a:r>
                      <a:endParaRPr lang="es-MX" sz="1200" b="0" i="0" u="none" strike="noStrike">
                        <a:solidFill>
                          <a:srgbClr val="000000"/>
                        </a:solidFill>
                        <a:effectLst/>
                        <a:latin typeface="Gotham Book" panose="02000603040000020004" pitchFamily="2" charset="0"/>
                      </a:endParaRPr>
                    </a:p>
                  </a:txBody>
                  <a:tcPr marL="9525" marR="9525" marT="9525" marB="0" anchor="b"/>
                </a:tc>
              </a:tr>
              <a:tr h="346353">
                <a:tc>
                  <a:txBody>
                    <a:bodyPr/>
                    <a:lstStyle/>
                    <a:p>
                      <a:pPr algn="l" rtl="0" fontAlgn="b"/>
                      <a:r>
                        <a:rPr lang="es-MX" sz="1200" u="none" strike="noStrike">
                          <a:effectLst/>
                        </a:rPr>
                        <a:t>Acceso a la alimentación</a:t>
                      </a:r>
                      <a:endParaRPr lang="es-MX" sz="1200" b="0" i="0" u="none" strike="noStrike">
                        <a:solidFill>
                          <a:srgbClr val="000000"/>
                        </a:solidFill>
                        <a:effectLst/>
                        <a:latin typeface="Gotham Book" panose="02000603040000020004" pitchFamily="2" charset="0"/>
                      </a:endParaRPr>
                    </a:p>
                  </a:txBody>
                  <a:tcPr marL="171450" marR="9525" marT="9525" marB="0" anchor="b"/>
                </a:tc>
                <a:tc>
                  <a:txBody>
                    <a:bodyPr/>
                    <a:lstStyle/>
                    <a:p>
                      <a:pPr algn="ctr" rtl="0" fontAlgn="b"/>
                      <a:r>
                        <a:rPr lang="es-MX" sz="1200" u="none" strike="noStrike">
                          <a:effectLst/>
                        </a:rPr>
                        <a:t>  34.4</a:t>
                      </a:r>
                      <a:endParaRPr lang="es-MX" sz="1200" b="0" i="0" u="none" strike="noStrike">
                        <a:solidFill>
                          <a:srgbClr val="000000"/>
                        </a:solidFill>
                        <a:effectLst/>
                        <a:latin typeface="Gotham Book" panose="02000603040000020004" pitchFamily="2" charset="0"/>
                      </a:endParaRPr>
                    </a:p>
                  </a:txBody>
                  <a:tcPr marL="9525" marR="9525" marT="9525" marB="0" anchor="b"/>
                </a:tc>
                <a:tc>
                  <a:txBody>
                    <a:bodyPr/>
                    <a:lstStyle/>
                    <a:p>
                      <a:pPr algn="ctr" rtl="0" fontAlgn="b"/>
                      <a:r>
                        <a:rPr lang="es-MX" sz="1200" u="none" strike="noStrike">
                          <a:effectLst/>
                        </a:rPr>
                        <a:t> 786 828</a:t>
                      </a:r>
                      <a:endParaRPr lang="es-MX" sz="1200" b="0" i="0" u="none" strike="noStrike">
                        <a:solidFill>
                          <a:srgbClr val="000000"/>
                        </a:solidFill>
                        <a:effectLst/>
                        <a:latin typeface="Gotham Book" panose="02000603040000020004" pitchFamily="2" charset="0"/>
                      </a:endParaRPr>
                    </a:p>
                  </a:txBody>
                  <a:tcPr marL="9525" marR="9525" marT="9525" marB="0" anchor="b"/>
                </a:tc>
              </a:tr>
              <a:tr h="346353">
                <a:tc gridSpan="3">
                  <a:txBody>
                    <a:bodyPr/>
                    <a:lstStyle/>
                    <a:p>
                      <a:pPr algn="l" rtl="0" fontAlgn="ctr"/>
                      <a:r>
                        <a:rPr lang="es-MX" sz="1200" u="none" strike="noStrike">
                          <a:effectLst/>
                        </a:rPr>
                        <a:t>Bienestar económico</a:t>
                      </a:r>
                      <a:endParaRPr lang="es-MX" sz="1200" b="1" i="0" u="none" strike="noStrike">
                        <a:solidFill>
                          <a:srgbClr val="000000"/>
                        </a:solidFill>
                        <a:effectLst/>
                        <a:latin typeface="Gotham Book" panose="02000603040000020004" pitchFamily="2" charset="0"/>
                      </a:endParaRPr>
                    </a:p>
                  </a:txBody>
                  <a:tcPr marL="9525" marR="9525" marT="9525" marB="0" anchor="ctr"/>
                </a:tc>
                <a:tc hMerge="1">
                  <a:txBody>
                    <a:bodyPr/>
                    <a:lstStyle/>
                    <a:p>
                      <a:endParaRPr lang="es-MX"/>
                    </a:p>
                  </a:txBody>
                  <a:tcPr/>
                </a:tc>
                <a:tc hMerge="1">
                  <a:txBody>
                    <a:bodyPr/>
                    <a:lstStyle/>
                    <a:p>
                      <a:endParaRPr lang="es-MX"/>
                    </a:p>
                  </a:txBody>
                  <a:tcPr/>
                </a:tc>
              </a:tr>
              <a:tr h="346353">
                <a:tc>
                  <a:txBody>
                    <a:bodyPr/>
                    <a:lstStyle/>
                    <a:p>
                      <a:pPr algn="l" rtl="0" fontAlgn="b"/>
                      <a:r>
                        <a:rPr lang="es-MX" sz="1200" u="none" strike="noStrike" dirty="0" smtClean="0">
                          <a:effectLst/>
                        </a:rPr>
                        <a:t>  Población </a:t>
                      </a:r>
                      <a:r>
                        <a:rPr lang="es-MX" sz="1200" u="none" strike="noStrike" dirty="0">
                          <a:effectLst/>
                        </a:rPr>
                        <a:t>con ingreso &lt;  línea de bienestar mínimo</a:t>
                      </a:r>
                      <a:endParaRPr lang="es-MX" sz="1200" b="0" i="0" u="none" strike="noStrike" dirty="0">
                        <a:solidFill>
                          <a:srgbClr val="000000"/>
                        </a:solidFill>
                        <a:effectLst/>
                        <a:latin typeface="Gotham Book" panose="02000603040000020004" pitchFamily="2" charset="0"/>
                      </a:endParaRPr>
                    </a:p>
                  </a:txBody>
                  <a:tcPr marL="85725" marR="9525" marT="9525" marB="0" anchor="b"/>
                </a:tc>
                <a:tc>
                  <a:txBody>
                    <a:bodyPr/>
                    <a:lstStyle/>
                    <a:p>
                      <a:pPr algn="ctr" rtl="0" fontAlgn="b"/>
                      <a:r>
                        <a:rPr lang="es-MX" sz="1200" u="none" strike="noStrike">
                          <a:effectLst/>
                        </a:rPr>
                        <a:t>  19.3</a:t>
                      </a:r>
                      <a:endParaRPr lang="es-MX" sz="1200" b="0" i="0" u="none" strike="noStrike">
                        <a:solidFill>
                          <a:srgbClr val="000000"/>
                        </a:solidFill>
                        <a:effectLst/>
                        <a:latin typeface="Gotham Book" panose="02000603040000020004" pitchFamily="2" charset="0"/>
                      </a:endParaRPr>
                    </a:p>
                  </a:txBody>
                  <a:tcPr marL="9525" marR="9525" marT="9525" marB="0" anchor="b"/>
                </a:tc>
                <a:tc>
                  <a:txBody>
                    <a:bodyPr/>
                    <a:lstStyle/>
                    <a:p>
                      <a:pPr algn="ctr" rtl="0" fontAlgn="b"/>
                      <a:r>
                        <a:rPr lang="es-MX" sz="1200" u="none" strike="noStrike">
                          <a:effectLst/>
                        </a:rPr>
                        <a:t> 359 730</a:t>
                      </a:r>
                      <a:endParaRPr lang="es-MX" sz="1200" b="0" i="0" u="none" strike="noStrike">
                        <a:solidFill>
                          <a:srgbClr val="000000"/>
                        </a:solidFill>
                        <a:effectLst/>
                        <a:latin typeface="Gotham Book" panose="02000603040000020004" pitchFamily="2" charset="0"/>
                      </a:endParaRPr>
                    </a:p>
                  </a:txBody>
                  <a:tcPr marL="9525" marR="9525" marT="9525" marB="0" anchor="b"/>
                </a:tc>
              </a:tr>
              <a:tr h="346353">
                <a:tc>
                  <a:txBody>
                    <a:bodyPr/>
                    <a:lstStyle/>
                    <a:p>
                      <a:pPr algn="l" rtl="0" fontAlgn="b"/>
                      <a:r>
                        <a:rPr lang="es-MX" sz="1200" u="none" strike="noStrike" dirty="0">
                          <a:effectLst/>
                        </a:rPr>
                        <a:t>Población con ingreso &lt;  línea de bienestar</a:t>
                      </a:r>
                      <a:endParaRPr lang="es-MX" sz="1200" b="0" i="0" u="none" strike="noStrike" dirty="0">
                        <a:solidFill>
                          <a:srgbClr val="000000"/>
                        </a:solidFill>
                        <a:effectLst/>
                        <a:latin typeface="Gotham Book" panose="02000603040000020004" pitchFamily="2" charset="0"/>
                      </a:endParaRPr>
                    </a:p>
                  </a:txBody>
                  <a:tcPr marL="171450" marR="9525" marT="9525" marB="0" anchor="b"/>
                </a:tc>
                <a:tc>
                  <a:txBody>
                    <a:bodyPr/>
                    <a:lstStyle/>
                    <a:p>
                      <a:pPr algn="ctr" rtl="0" fontAlgn="b"/>
                      <a:r>
                        <a:rPr lang="es-MX" sz="1200" u="none" strike="noStrike">
                          <a:effectLst/>
                        </a:rPr>
                        <a:t>  57.3</a:t>
                      </a:r>
                      <a:endParaRPr lang="es-MX" sz="1200" b="0" i="0" u="none" strike="noStrike">
                        <a:solidFill>
                          <a:srgbClr val="000000"/>
                        </a:solidFill>
                        <a:effectLst/>
                        <a:latin typeface="Gotham Book" panose="02000603040000020004" pitchFamily="2" charset="0"/>
                      </a:endParaRPr>
                    </a:p>
                  </a:txBody>
                  <a:tcPr marL="9525" marR="9525" marT="9525" marB="0" anchor="b"/>
                </a:tc>
                <a:tc>
                  <a:txBody>
                    <a:bodyPr/>
                    <a:lstStyle/>
                    <a:p>
                      <a:pPr algn="ctr" rtl="0" fontAlgn="b"/>
                      <a:r>
                        <a:rPr lang="es-MX" sz="1200" u="none" strike="noStrike" dirty="0">
                          <a:effectLst/>
                        </a:rPr>
                        <a:t>1 168 207</a:t>
                      </a:r>
                      <a:endParaRPr lang="es-MX" sz="1200" b="0" i="0" u="none" strike="noStrike" dirty="0">
                        <a:solidFill>
                          <a:srgbClr val="000000"/>
                        </a:solidFill>
                        <a:effectLst/>
                        <a:latin typeface="Gotham Book" panose="02000603040000020004" pitchFamily="2" charset="0"/>
                      </a:endParaRPr>
                    </a:p>
                  </a:txBody>
                  <a:tcPr marL="9525" marR="9525" marT="9525" marB="0" anchor="b"/>
                </a:tc>
              </a:tr>
            </a:tbl>
          </a:graphicData>
        </a:graphic>
      </p:graphicFrame>
      <p:sp>
        <p:nvSpPr>
          <p:cNvPr id="7" name="Text Box 12"/>
          <p:cNvSpPr txBox="1">
            <a:spLocks noChangeArrowheads="1"/>
          </p:cNvSpPr>
          <p:nvPr/>
        </p:nvSpPr>
        <p:spPr bwMode="auto">
          <a:xfrm>
            <a:off x="82552" y="6278166"/>
            <a:ext cx="4440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smtClean="0">
                <a:latin typeface="+mn-lt"/>
              </a:rPr>
              <a:t>Fuente: </a:t>
            </a:r>
            <a:r>
              <a:rPr lang="es-MX" sz="900" dirty="0" smtClean="0">
                <a:latin typeface="+mj-lt"/>
              </a:rPr>
              <a:t>IGECEM </a:t>
            </a:r>
            <a:r>
              <a:rPr lang="es-MX" sz="900" dirty="0">
                <a:latin typeface="+mj-lt"/>
              </a:rPr>
              <a:t>con información del CONEVAL. Resultados de pobreza por municipio 2010. </a:t>
            </a:r>
            <a:endParaRPr lang="es-ES" sz="900" dirty="0">
              <a:latin typeface="+mj-lt"/>
            </a:endParaRPr>
          </a:p>
          <a:p>
            <a:pPr marL="398463" indent="-398463"/>
            <a:endParaRPr lang="es-ES" altLang="es-MX" sz="900" dirty="0">
              <a:latin typeface="+mn-lt"/>
            </a:endParaRPr>
          </a:p>
        </p:txBody>
      </p:sp>
    </p:spTree>
    <p:extLst>
      <p:ext uri="{BB962C8B-B14F-4D97-AF65-F5344CB8AC3E}">
        <p14:creationId xmlns:p14="http://schemas.microsoft.com/office/powerpoint/2010/main" val="45952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3552523" y="136951"/>
            <a:ext cx="1857881" cy="1785104"/>
          </a:xfrm>
          <a:prstGeom prst="rect">
            <a:avLst/>
          </a:prstGeom>
        </p:spPr>
        <p:txBody>
          <a:bodyPr wrap="none">
            <a:spAutoFit/>
          </a:bodyPr>
          <a:lstStyle/>
          <a:p>
            <a:pPr marL="0" lvl="4" indent="0" algn="ctr">
              <a:lnSpc>
                <a:spcPct val="250000"/>
              </a:lnSpc>
              <a:buNone/>
            </a:pPr>
            <a:r>
              <a:rPr lang="es-MX" altLang="es-MX" sz="4400" dirty="0" smtClean="0">
                <a:solidFill>
                  <a:schemeClr val="tx1">
                    <a:lumMod val="65000"/>
                    <a:lumOff val="35000"/>
                  </a:schemeClr>
                </a:solidFill>
              </a:rPr>
              <a:t>Gracias</a:t>
            </a:r>
          </a:p>
        </p:txBody>
      </p:sp>
      <p:cxnSp>
        <p:nvCxnSpPr>
          <p:cNvPr id="6" name="Conector recto 5"/>
          <p:cNvCxnSpPr/>
          <p:nvPr/>
        </p:nvCxnSpPr>
        <p:spPr>
          <a:xfrm>
            <a:off x="2699464" y="1693006"/>
            <a:ext cx="3564000" cy="0"/>
          </a:xfrm>
          <a:prstGeom prst="line">
            <a:avLst/>
          </a:prstGeom>
          <a:ln w="15875"/>
          <a:effectLst/>
        </p:spPr>
        <p:style>
          <a:lnRef idx="2">
            <a:schemeClr val="accent2"/>
          </a:lnRef>
          <a:fillRef idx="0">
            <a:schemeClr val="accent2"/>
          </a:fillRef>
          <a:effectRef idx="1">
            <a:schemeClr val="accent2"/>
          </a:effectRef>
          <a:fontRef idx="minor">
            <a:schemeClr val="tx1"/>
          </a:fontRef>
        </p:style>
      </p:cxnSp>
      <p:sp>
        <p:nvSpPr>
          <p:cNvPr id="4" name="Rectángulo 3"/>
          <p:cNvSpPr/>
          <p:nvPr/>
        </p:nvSpPr>
        <p:spPr>
          <a:xfrm>
            <a:off x="2195463" y="2119522"/>
            <a:ext cx="4572000" cy="2936188"/>
          </a:xfrm>
          <a:prstGeom prst="rect">
            <a:avLst/>
          </a:prstGeom>
        </p:spPr>
        <p:txBody>
          <a:bodyPr>
            <a:spAutoFit/>
          </a:bodyPr>
          <a:lstStyle/>
          <a:p>
            <a:pPr marL="0" lvl="4" indent="0" algn="ctr">
              <a:lnSpc>
                <a:spcPct val="110000"/>
              </a:lnSpc>
              <a:buNone/>
            </a:pPr>
            <a:r>
              <a:rPr lang="es-MX" altLang="es-MX" sz="1400" b="1" dirty="0" smtClean="0"/>
              <a:t>Marcelo Martínez Martínez</a:t>
            </a:r>
          </a:p>
          <a:p>
            <a:pPr marL="0" lvl="4" indent="0" algn="ctr">
              <a:lnSpc>
                <a:spcPct val="110000"/>
              </a:lnSpc>
              <a:buNone/>
            </a:pPr>
            <a:r>
              <a:rPr lang="es-MX" altLang="es-MX" sz="1400" i="1" dirty="0" smtClean="0">
                <a:solidFill>
                  <a:schemeClr val="tx1">
                    <a:lumMod val="65000"/>
                    <a:lumOff val="35000"/>
                  </a:schemeClr>
                </a:solidFill>
              </a:rPr>
              <a:t>Director General </a:t>
            </a:r>
          </a:p>
          <a:p>
            <a:pPr marL="0" lvl="4" indent="0" algn="ctr">
              <a:lnSpc>
                <a:spcPct val="110000"/>
              </a:lnSpc>
              <a:buNone/>
            </a:pPr>
            <a:r>
              <a:rPr lang="es-MX" altLang="es-MX" sz="1400" dirty="0" smtClean="0">
                <a:solidFill>
                  <a:schemeClr val="tx1">
                    <a:lumMod val="65000"/>
                    <a:lumOff val="35000"/>
                  </a:schemeClr>
                </a:solidFill>
                <a:hlinkClick r:id="rId2"/>
              </a:rPr>
              <a:t>marcelo.martinez@edomex.gob.mx</a:t>
            </a:r>
            <a:endParaRPr lang="es-MX" altLang="es-MX" sz="1400" dirty="0">
              <a:solidFill>
                <a:schemeClr val="tx1">
                  <a:lumMod val="65000"/>
                  <a:lumOff val="35000"/>
                </a:schemeClr>
              </a:solidFill>
            </a:endParaRPr>
          </a:p>
          <a:p>
            <a:pPr marL="0" lvl="4" indent="0" algn="ctr">
              <a:lnSpc>
                <a:spcPct val="110000"/>
              </a:lnSpc>
              <a:buNone/>
            </a:pPr>
            <a:endParaRPr lang="es-MX" altLang="es-MX" sz="1400" b="1" dirty="0" smtClean="0"/>
          </a:p>
          <a:p>
            <a:pPr marL="0" lvl="4" indent="0" algn="ctr">
              <a:lnSpc>
                <a:spcPct val="110000"/>
              </a:lnSpc>
              <a:buNone/>
            </a:pPr>
            <a:endParaRPr lang="es-MX" altLang="es-MX" sz="1400" b="1" dirty="0" smtClean="0"/>
          </a:p>
          <a:p>
            <a:pPr marL="0" lvl="4" indent="0" algn="ctr">
              <a:lnSpc>
                <a:spcPct val="110000"/>
              </a:lnSpc>
              <a:buNone/>
            </a:pPr>
            <a:r>
              <a:rPr lang="es-MX" altLang="es-MX" sz="1400" b="1" dirty="0" smtClean="0"/>
              <a:t>Manuel </a:t>
            </a:r>
            <a:r>
              <a:rPr lang="es-MX" altLang="es-MX" sz="1400" b="1" dirty="0"/>
              <a:t>Lara Garduño</a:t>
            </a:r>
          </a:p>
          <a:p>
            <a:pPr marL="0" lvl="4" indent="0" algn="ctr">
              <a:lnSpc>
                <a:spcPct val="110000"/>
              </a:lnSpc>
              <a:buNone/>
            </a:pPr>
            <a:r>
              <a:rPr lang="es-MX" altLang="es-MX" sz="1400" i="1" dirty="0">
                <a:solidFill>
                  <a:schemeClr val="tx1">
                    <a:lumMod val="65000"/>
                    <a:lumOff val="35000"/>
                  </a:schemeClr>
                </a:solidFill>
              </a:rPr>
              <a:t> </a:t>
            </a:r>
            <a:r>
              <a:rPr lang="es-MX" altLang="es-MX" sz="1400" i="1" dirty="0" smtClean="0">
                <a:solidFill>
                  <a:schemeClr val="tx1">
                    <a:lumMod val="65000"/>
                    <a:lumOff val="35000"/>
                  </a:schemeClr>
                </a:solidFill>
              </a:rPr>
              <a:t>Director </a:t>
            </a:r>
            <a:r>
              <a:rPr lang="es-MX" altLang="es-MX" sz="1400" i="1" dirty="0">
                <a:solidFill>
                  <a:schemeClr val="tx1">
                    <a:lumMod val="65000"/>
                    <a:lumOff val="35000"/>
                  </a:schemeClr>
                </a:solidFill>
              </a:rPr>
              <a:t>de </a:t>
            </a:r>
            <a:r>
              <a:rPr lang="es-MX" altLang="es-MX" sz="1400" i="1" dirty="0" smtClean="0">
                <a:solidFill>
                  <a:schemeClr val="tx1">
                    <a:lumMod val="65000"/>
                    <a:lumOff val="35000"/>
                  </a:schemeClr>
                </a:solidFill>
              </a:rPr>
              <a:t>Estadística</a:t>
            </a:r>
          </a:p>
          <a:p>
            <a:pPr marL="0" lvl="4" indent="0" algn="ctr">
              <a:lnSpc>
                <a:spcPct val="110000"/>
              </a:lnSpc>
              <a:buNone/>
            </a:pPr>
            <a:r>
              <a:rPr lang="es-MX" altLang="es-MX" sz="1400" dirty="0" smtClean="0">
                <a:solidFill>
                  <a:schemeClr val="tx1">
                    <a:lumMod val="65000"/>
                    <a:lumOff val="35000"/>
                  </a:schemeClr>
                </a:solidFill>
                <a:hlinkClick r:id="rId3"/>
              </a:rPr>
              <a:t>mlaramlara@yahoo.com.mx</a:t>
            </a:r>
            <a:endParaRPr lang="es-MX" altLang="es-MX" sz="1400" dirty="0" smtClean="0">
              <a:solidFill>
                <a:schemeClr val="tx1">
                  <a:lumMod val="65000"/>
                  <a:lumOff val="35000"/>
                </a:schemeClr>
              </a:solidFill>
            </a:endParaRPr>
          </a:p>
          <a:p>
            <a:pPr marL="0" lvl="4" indent="0" algn="ctr">
              <a:lnSpc>
                <a:spcPct val="110000"/>
              </a:lnSpc>
              <a:buNone/>
            </a:pPr>
            <a:endParaRPr lang="es-MX" altLang="es-MX" sz="1400" dirty="0" smtClean="0">
              <a:solidFill>
                <a:schemeClr val="tx1">
                  <a:lumMod val="65000"/>
                  <a:lumOff val="35000"/>
                </a:schemeClr>
              </a:solidFill>
            </a:endParaRPr>
          </a:p>
          <a:p>
            <a:pPr marL="0" lvl="4" indent="0" algn="ctr">
              <a:lnSpc>
                <a:spcPct val="110000"/>
              </a:lnSpc>
              <a:buNone/>
            </a:pPr>
            <a:endParaRPr lang="es-MX" altLang="es-MX" sz="1400" dirty="0">
              <a:solidFill>
                <a:schemeClr val="tx1">
                  <a:lumMod val="65000"/>
                  <a:lumOff val="35000"/>
                </a:schemeClr>
              </a:solidFill>
            </a:endParaRPr>
          </a:p>
          <a:p>
            <a:pPr marL="0" lvl="4" indent="0" algn="ctr">
              <a:lnSpc>
                <a:spcPct val="110000"/>
              </a:lnSpc>
              <a:buNone/>
            </a:pPr>
            <a:endParaRPr lang="es-MX" altLang="es-MX" sz="1400" dirty="0" smtClean="0">
              <a:solidFill>
                <a:schemeClr val="tx1">
                  <a:lumMod val="65000"/>
                  <a:lumOff val="35000"/>
                </a:schemeClr>
              </a:solidFill>
            </a:endParaRPr>
          </a:p>
          <a:p>
            <a:pPr marL="0" lvl="4" indent="0" algn="ctr">
              <a:lnSpc>
                <a:spcPct val="110000"/>
              </a:lnSpc>
              <a:buNone/>
            </a:pPr>
            <a:endParaRPr lang="es-MX" altLang="es-MX" sz="1400" dirty="0">
              <a:solidFill>
                <a:schemeClr val="tx1">
                  <a:lumMod val="65000"/>
                  <a:lumOff val="35000"/>
                </a:schemeClr>
              </a:solidFill>
            </a:endParaRPr>
          </a:p>
        </p:txBody>
      </p:sp>
    </p:spTree>
    <p:extLst>
      <p:ext uri="{BB962C8B-B14F-4D97-AF65-F5344CB8AC3E}">
        <p14:creationId xmlns:p14="http://schemas.microsoft.com/office/powerpoint/2010/main" val="3432263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ector recto 4"/>
          <p:cNvCxnSpPr/>
          <p:nvPr/>
        </p:nvCxnSpPr>
        <p:spPr>
          <a:xfrm flipV="1">
            <a:off x="0" y="447548"/>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9219" name="Rectángulo 5"/>
          <p:cNvSpPr>
            <a:spLocks noChangeArrowheads="1"/>
          </p:cNvSpPr>
          <p:nvPr/>
        </p:nvSpPr>
        <p:spPr bwMode="auto">
          <a:xfrm>
            <a:off x="158750" y="24714"/>
            <a:ext cx="628858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ts val="600"/>
              </a:spcBef>
              <a:spcAft>
                <a:spcPts val="600"/>
              </a:spcAft>
              <a:buFontTx/>
              <a:buNone/>
            </a:pPr>
            <a:r>
              <a:rPr lang="es-MX" altLang="es-MX" sz="1600" dirty="0" smtClean="0">
                <a:solidFill>
                  <a:srgbClr val="C00000"/>
                </a:solidFill>
              </a:rPr>
              <a:t>Municipios que integran la Zona Metropolitana del Valle de Toluca, 2015</a:t>
            </a:r>
            <a:endParaRPr lang="es-MX" altLang="es-MX" sz="1600" dirty="0">
              <a:solidFill>
                <a:srgbClr val="C00000"/>
              </a:solidFill>
            </a:endParaRPr>
          </a:p>
        </p:txBody>
      </p:sp>
      <p:sp>
        <p:nvSpPr>
          <p:cNvPr id="4" name="Rectángulo 3"/>
          <p:cNvSpPr/>
          <p:nvPr/>
        </p:nvSpPr>
        <p:spPr>
          <a:xfrm>
            <a:off x="5647166" y="830898"/>
            <a:ext cx="2242345" cy="289951"/>
          </a:xfrm>
          <a:prstGeom prst="rect">
            <a:avLst/>
          </a:prstGeom>
        </p:spPr>
        <p:txBody>
          <a:bodyPr wrap="none">
            <a:spAutoFit/>
          </a:bodyPr>
          <a:lstStyle/>
          <a:p>
            <a:pPr>
              <a:lnSpc>
                <a:spcPct val="107000"/>
              </a:lnSpc>
              <a:spcAft>
                <a:spcPts val="0"/>
              </a:spcAft>
            </a:pPr>
            <a:r>
              <a:rPr lang="es-MX" sz="1200" b="1" dirty="0" smtClean="0"/>
              <a:t>Integración Territorial a la ZMVT</a:t>
            </a:r>
            <a:endParaRPr lang="es-MX" sz="1200" b="1" dirty="0">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rotWithShape="1">
          <a:blip r:embed="rId3">
            <a:extLst>
              <a:ext uri="{28A0092B-C50C-407E-A947-70E740481C1C}">
                <a14:useLocalDpi xmlns:a14="http://schemas.microsoft.com/office/drawing/2010/main" val="0"/>
              </a:ext>
            </a:extLst>
          </a:blip>
          <a:srcRect r="50157" b="53835"/>
          <a:stretch/>
        </p:blipFill>
        <p:spPr>
          <a:xfrm>
            <a:off x="1250102" y="1415845"/>
            <a:ext cx="3774182" cy="3823373"/>
          </a:xfrm>
          <a:prstGeom prst="rect">
            <a:avLst/>
          </a:prstGeom>
        </p:spPr>
      </p:pic>
      <p:graphicFrame>
        <p:nvGraphicFramePr>
          <p:cNvPr id="7" name="Tabla 6"/>
          <p:cNvGraphicFramePr>
            <a:graphicFrameLocks noGrp="1"/>
          </p:cNvGraphicFramePr>
          <p:nvPr>
            <p:extLst>
              <p:ext uri="{D42A27DB-BD31-4B8C-83A1-F6EECF244321}">
                <p14:modId xmlns:p14="http://schemas.microsoft.com/office/powerpoint/2010/main" val="1490274727"/>
              </p:ext>
            </p:extLst>
          </p:nvPr>
        </p:nvGraphicFramePr>
        <p:xfrm>
          <a:off x="5647166" y="1166808"/>
          <a:ext cx="2346460" cy="4575230"/>
        </p:xfrm>
        <a:graphic>
          <a:graphicData uri="http://schemas.openxmlformats.org/drawingml/2006/table">
            <a:tbl>
              <a:tblPr>
                <a:tableStyleId>{5C22544A-7EE6-4342-B048-85BDC9FD1C3A}</a:tableStyleId>
              </a:tblPr>
              <a:tblGrid>
                <a:gridCol w="568936"/>
                <a:gridCol w="1777524"/>
              </a:tblGrid>
              <a:tr h="207965">
                <a:tc>
                  <a:txBody>
                    <a:bodyPr/>
                    <a:lstStyle/>
                    <a:p>
                      <a:pPr algn="l" fontAlgn="b"/>
                      <a:r>
                        <a:rPr lang="es-MX" sz="1200" u="none" strike="noStrike">
                          <a:effectLst/>
                          <a:latin typeface="Arial" panose="020B0604020202020204" pitchFamily="34" charset="0"/>
                          <a:cs typeface="Arial" panose="020B0604020202020204" pitchFamily="34" charset="0"/>
                        </a:rPr>
                        <a:t> 005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Almoloya de Juárez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006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Almoloya del Río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012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Atizapán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018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Calimaya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019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Capulhuac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027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Chapultepec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051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Lerma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054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Metepec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055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Mexicaltzingo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062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Ocoyoacac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067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Otzolotepec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072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Rayón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073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San Antonio la Isla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076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San Mateo Atenco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087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Temoaya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090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Tenango del Valle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098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Texcalyacac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101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Tianguistenco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106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Toluca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043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Xalatlaco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115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a:effectLst/>
                          <a:latin typeface="Arial" panose="020B0604020202020204" pitchFamily="34" charset="0"/>
                          <a:cs typeface="Arial" panose="020B0604020202020204" pitchFamily="34" charset="0"/>
                        </a:rPr>
                        <a:t> Xonacatlán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r>
              <a:tr h="207965">
                <a:tc>
                  <a:txBody>
                    <a:bodyPr/>
                    <a:lstStyle/>
                    <a:p>
                      <a:pPr algn="l" fontAlgn="b"/>
                      <a:r>
                        <a:rPr lang="es-MX" sz="1200" u="none" strike="noStrike">
                          <a:effectLst/>
                          <a:latin typeface="Arial" panose="020B0604020202020204" pitchFamily="34" charset="0"/>
                          <a:cs typeface="Arial" panose="020B0604020202020204" pitchFamily="34" charset="0"/>
                        </a:rPr>
                        <a:t> 118 </a:t>
                      </a:r>
                      <a:endParaRPr lang="es-MX" sz="1200" b="0" i="0" u="none" strike="noStrike">
                        <a:solidFill>
                          <a:srgbClr val="000000"/>
                        </a:solidFill>
                        <a:effectLst/>
                        <a:latin typeface="Arial" panose="020B0604020202020204" pitchFamily="34" charset="0"/>
                        <a:cs typeface="Arial" panose="020B0604020202020204" pitchFamily="34" charset="0"/>
                      </a:endParaRPr>
                    </a:p>
                  </a:txBody>
                  <a:tcPr marL="7272" marR="7272" marT="7272" marB="0" anchor="ctr"/>
                </a:tc>
                <a:tc>
                  <a:txBody>
                    <a:bodyPr/>
                    <a:lstStyle/>
                    <a:p>
                      <a:pPr algn="l" fontAlgn="b"/>
                      <a:r>
                        <a:rPr lang="es-MX" sz="1200" u="none" strike="noStrike" dirty="0">
                          <a:effectLst/>
                          <a:latin typeface="Arial" panose="020B0604020202020204" pitchFamily="34" charset="0"/>
                          <a:cs typeface="Arial" panose="020B0604020202020204" pitchFamily="34" charset="0"/>
                        </a:rPr>
                        <a:t> Zinacantepec </a:t>
                      </a:r>
                      <a:endParaRPr lang="es-MX" sz="1200" b="0" i="0" u="none" strike="noStrike" dirty="0">
                        <a:solidFill>
                          <a:srgbClr val="000000"/>
                        </a:solidFill>
                        <a:effectLst/>
                        <a:latin typeface="Arial" panose="020B0604020202020204" pitchFamily="34" charset="0"/>
                        <a:cs typeface="Arial" panose="020B0604020202020204" pitchFamily="34" charset="0"/>
                      </a:endParaRPr>
                    </a:p>
                  </a:txBody>
                  <a:tcPr marL="7272" marR="7272" marT="7272" marB="0" anchor="ctr"/>
                </a:tc>
              </a:tr>
            </a:tbl>
          </a:graphicData>
        </a:graphic>
      </p:graphicFrame>
    </p:spTree>
    <p:extLst>
      <p:ext uri="{BB962C8B-B14F-4D97-AF65-F5344CB8AC3E}">
        <p14:creationId xmlns:p14="http://schemas.microsoft.com/office/powerpoint/2010/main" val="2433787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Conector recto 1"/>
          <p:cNvCxnSpPr/>
          <p:nvPr/>
        </p:nvCxnSpPr>
        <p:spPr>
          <a:xfrm flipV="1">
            <a:off x="0" y="447548"/>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3" name="Rectángulo 5"/>
          <p:cNvSpPr>
            <a:spLocks noChangeArrowheads="1"/>
          </p:cNvSpPr>
          <p:nvPr/>
        </p:nvSpPr>
        <p:spPr bwMode="auto">
          <a:xfrm>
            <a:off x="158750" y="24714"/>
            <a:ext cx="735906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ts val="600"/>
              </a:spcBef>
              <a:spcAft>
                <a:spcPts val="600"/>
              </a:spcAft>
              <a:buFontTx/>
              <a:buNone/>
            </a:pPr>
            <a:r>
              <a:rPr lang="es-MX" altLang="es-MX" sz="1600" dirty="0" smtClean="0">
                <a:solidFill>
                  <a:srgbClr val="C00000"/>
                </a:solidFill>
              </a:rPr>
              <a:t>Incorporación de municipios de la Zona Metropolitana del Valle de Toluca, 1970 - 2015</a:t>
            </a:r>
            <a:endParaRPr lang="es-MX" altLang="es-MX" sz="1600" dirty="0">
              <a:solidFill>
                <a:srgbClr val="C00000"/>
              </a:solidFill>
            </a:endParaRPr>
          </a:p>
        </p:txBody>
      </p:sp>
      <p:graphicFrame>
        <p:nvGraphicFramePr>
          <p:cNvPr id="4" name="1 Tabla"/>
          <p:cNvGraphicFramePr>
            <a:graphicFrameLocks noGrp="1"/>
          </p:cNvGraphicFramePr>
          <p:nvPr>
            <p:extLst>
              <p:ext uri="{D42A27DB-BD31-4B8C-83A1-F6EECF244321}">
                <p14:modId xmlns:p14="http://schemas.microsoft.com/office/powerpoint/2010/main" val="4142451264"/>
              </p:ext>
            </p:extLst>
          </p:nvPr>
        </p:nvGraphicFramePr>
        <p:xfrm>
          <a:off x="590154" y="1140541"/>
          <a:ext cx="7582692" cy="3003299"/>
        </p:xfrm>
        <a:graphic>
          <a:graphicData uri="http://schemas.openxmlformats.org/drawingml/2006/table">
            <a:tbl>
              <a:tblPr>
                <a:tableStyleId>{35758FB7-9AC5-4552-8A53-C91805E547FA}</a:tableStyleId>
              </a:tblPr>
              <a:tblGrid>
                <a:gridCol w="1229032"/>
                <a:gridCol w="1447463"/>
                <a:gridCol w="1706839"/>
                <a:gridCol w="1584846"/>
                <a:gridCol w="1614512"/>
              </a:tblGrid>
              <a:tr h="592360">
                <a:tc gridSpan="5">
                  <a:txBody>
                    <a:bodyPr/>
                    <a:lstStyle/>
                    <a:p>
                      <a:pPr algn="ctr" fontAlgn="ctr"/>
                      <a:r>
                        <a:rPr lang="es-MX" sz="1400" b="1" i="0" u="none" strike="noStrike" dirty="0" smtClean="0">
                          <a:effectLst/>
                        </a:rPr>
                        <a:t>Municipios</a:t>
                      </a:r>
                      <a:r>
                        <a:rPr lang="es-MX" sz="1400" b="1" i="0" u="none" strike="noStrike" baseline="0" dirty="0" smtClean="0">
                          <a:effectLst/>
                        </a:rPr>
                        <a:t> incorporados</a:t>
                      </a:r>
                      <a:endParaRPr lang="es-MX" sz="1400" b="1" i="0" u="none" strike="noStrike" dirty="0">
                        <a:effectLst/>
                        <a:latin typeface="Calibri"/>
                      </a:endParaRPr>
                    </a:p>
                  </a:txBody>
                  <a:tcPr marL="9525" marR="9525" marT="9525" marB="0" anchor="ctr"/>
                </a:tc>
                <a:tc hMerge="1">
                  <a:txBody>
                    <a:bodyPr/>
                    <a:lstStyle/>
                    <a:p>
                      <a:pPr algn="ctr" fontAlgn="ctr"/>
                      <a:endParaRPr lang="es-MX" sz="1400" b="1" i="0" u="none" strike="noStrike" dirty="0">
                        <a:effectLst/>
                        <a:latin typeface="Calibri"/>
                      </a:endParaRPr>
                    </a:p>
                  </a:txBody>
                  <a:tcPr marL="9525" marR="9525" marT="9525"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934065">
                <a:tc>
                  <a:txBody>
                    <a:bodyPr/>
                    <a:lstStyle/>
                    <a:p>
                      <a:pPr algn="ctr" fontAlgn="b"/>
                      <a:r>
                        <a:rPr lang="es-MX" sz="1400" u="none" strike="noStrike" dirty="0" smtClean="0">
                          <a:effectLst/>
                        </a:rPr>
                        <a:t>1970</a:t>
                      </a:r>
                    </a:p>
                    <a:p>
                      <a:pPr algn="ctr" fontAlgn="b"/>
                      <a:r>
                        <a:rPr lang="es-MX" sz="1200" u="none" strike="noStrike" dirty="0" smtClean="0">
                          <a:effectLst/>
                        </a:rPr>
                        <a:t>(2)</a:t>
                      </a:r>
                      <a:endParaRPr lang="es-MX" sz="1200" b="1" i="0" u="none" strike="noStrike" dirty="0">
                        <a:solidFill>
                          <a:srgbClr val="C00000"/>
                        </a:solidFill>
                        <a:effectLst/>
                        <a:latin typeface="Calibri"/>
                      </a:endParaRPr>
                    </a:p>
                  </a:txBody>
                  <a:tcPr marL="114300" marR="9525" marT="9525" marB="0" anchor="ctr"/>
                </a:tc>
                <a:tc>
                  <a:txBody>
                    <a:bodyPr/>
                    <a:lstStyle/>
                    <a:p>
                      <a:pPr algn="ctr" fontAlgn="b"/>
                      <a:r>
                        <a:rPr lang="es-MX" sz="1400" u="none" strike="noStrike" dirty="0" smtClean="0">
                          <a:effectLst/>
                        </a:rPr>
                        <a:t>1980</a:t>
                      </a:r>
                    </a:p>
                    <a:p>
                      <a:pPr marL="0" marR="0" indent="0" algn="ctr" defTabSz="457200" rtl="0" eaLnBrk="1" fontAlgn="b" latinLnBrk="0" hangingPunct="1">
                        <a:lnSpc>
                          <a:spcPct val="100000"/>
                        </a:lnSpc>
                        <a:spcBef>
                          <a:spcPts val="0"/>
                        </a:spcBef>
                        <a:spcAft>
                          <a:spcPts val="0"/>
                        </a:spcAft>
                        <a:buClrTx/>
                        <a:buSzTx/>
                        <a:buFontTx/>
                        <a:buNone/>
                        <a:tabLst/>
                        <a:defRPr/>
                      </a:pPr>
                      <a:r>
                        <a:rPr lang="es-MX" sz="1200" u="none" strike="noStrike" kern="1200" dirty="0" smtClean="0">
                          <a:effectLst/>
                        </a:rPr>
                        <a:t>(3)</a:t>
                      </a:r>
                      <a:endParaRPr lang="es-MX" sz="1200" b="1" i="0" u="none" strike="noStrike" kern="1200" dirty="0" smtClean="0">
                        <a:solidFill>
                          <a:srgbClr val="C00000"/>
                        </a:solidFill>
                        <a:effectLst/>
                        <a:latin typeface="Calibri"/>
                        <a:ea typeface="+mn-ea"/>
                        <a:cs typeface="+mn-cs"/>
                      </a:endParaRPr>
                    </a:p>
                  </a:txBody>
                  <a:tcPr marL="9525" marR="9525" marT="9525" marB="0" anchor="ctr"/>
                </a:tc>
                <a:tc>
                  <a:txBody>
                    <a:bodyPr/>
                    <a:lstStyle/>
                    <a:p>
                      <a:pPr algn="ctr" fontAlgn="b"/>
                      <a:r>
                        <a:rPr lang="es-MX" sz="1400" u="none" strike="noStrike" dirty="0" smtClean="0">
                          <a:effectLst/>
                        </a:rPr>
                        <a:t>2000</a:t>
                      </a:r>
                    </a:p>
                    <a:p>
                      <a:pPr marL="0" marR="0" indent="0" algn="ctr" defTabSz="457200" rtl="0" eaLnBrk="1" fontAlgn="b" latinLnBrk="0" hangingPunct="1">
                        <a:lnSpc>
                          <a:spcPct val="100000"/>
                        </a:lnSpc>
                        <a:spcBef>
                          <a:spcPts val="0"/>
                        </a:spcBef>
                        <a:spcAft>
                          <a:spcPts val="0"/>
                        </a:spcAft>
                        <a:buClrTx/>
                        <a:buSzTx/>
                        <a:buFontTx/>
                        <a:buNone/>
                        <a:tabLst/>
                        <a:defRPr/>
                      </a:pPr>
                      <a:r>
                        <a:rPr lang="es-MX" sz="1200" u="none" strike="noStrike" kern="1200" dirty="0" smtClean="0">
                          <a:effectLst/>
                        </a:rPr>
                        <a:t>(12)</a:t>
                      </a:r>
                      <a:endParaRPr lang="es-MX" sz="1600" b="1" i="0" u="none" strike="noStrike" dirty="0">
                        <a:effectLst/>
                        <a:latin typeface="Calibri"/>
                      </a:endParaRPr>
                    </a:p>
                  </a:txBody>
                  <a:tcPr marL="9525" marR="9525" marT="9525" marB="0" anchor="ctr"/>
                </a:tc>
                <a:tc>
                  <a:txBody>
                    <a:bodyPr/>
                    <a:lstStyle/>
                    <a:p>
                      <a:pPr algn="ctr" fontAlgn="b"/>
                      <a:r>
                        <a:rPr lang="es-MX" sz="1400" u="none" strike="noStrike" dirty="0" smtClean="0">
                          <a:effectLst/>
                        </a:rPr>
                        <a:t>2005</a:t>
                      </a:r>
                    </a:p>
                    <a:p>
                      <a:pPr marL="0" marR="0" indent="0" algn="ctr" defTabSz="457200" rtl="0" eaLnBrk="1" fontAlgn="b" latinLnBrk="0" hangingPunct="1">
                        <a:lnSpc>
                          <a:spcPct val="100000"/>
                        </a:lnSpc>
                        <a:spcBef>
                          <a:spcPts val="0"/>
                        </a:spcBef>
                        <a:spcAft>
                          <a:spcPts val="0"/>
                        </a:spcAft>
                        <a:buClrTx/>
                        <a:buSzTx/>
                        <a:buFontTx/>
                        <a:buNone/>
                        <a:tabLst/>
                        <a:defRPr/>
                      </a:pPr>
                      <a:r>
                        <a:rPr lang="es-MX" sz="1200" u="none" strike="noStrike" kern="1200" dirty="0" smtClean="0">
                          <a:effectLst/>
                        </a:rPr>
                        <a:t>(14)</a:t>
                      </a:r>
                      <a:endParaRPr lang="es-MX" sz="1600" b="1" i="0" u="none" strike="noStrike" dirty="0" smtClean="0">
                        <a:effectLst/>
                        <a:latin typeface="+mn-lt"/>
                      </a:endParaRPr>
                    </a:p>
                  </a:txBody>
                  <a:tcPr marL="9525" marR="9525" marT="9525" marB="0" anchor="ctr"/>
                </a:tc>
                <a:tc>
                  <a:txBody>
                    <a:bodyPr/>
                    <a:lstStyle/>
                    <a:p>
                      <a:pPr algn="ctr" fontAlgn="b"/>
                      <a:r>
                        <a:rPr lang="es-MX" sz="1400" u="none" strike="noStrike" dirty="0" smtClean="0">
                          <a:effectLst/>
                        </a:rPr>
                        <a:t>2009-2015</a:t>
                      </a:r>
                    </a:p>
                    <a:p>
                      <a:pPr marL="0" marR="0" indent="0" algn="ctr" defTabSz="457200" rtl="0" eaLnBrk="1" fontAlgn="b" latinLnBrk="0" hangingPunct="1">
                        <a:lnSpc>
                          <a:spcPct val="100000"/>
                        </a:lnSpc>
                        <a:spcBef>
                          <a:spcPts val="0"/>
                        </a:spcBef>
                        <a:spcAft>
                          <a:spcPts val="0"/>
                        </a:spcAft>
                        <a:buClrTx/>
                        <a:buSzTx/>
                        <a:buFontTx/>
                        <a:buNone/>
                        <a:tabLst/>
                        <a:defRPr/>
                      </a:pPr>
                      <a:r>
                        <a:rPr lang="es-MX" sz="1200" u="none" strike="noStrike" kern="1200" dirty="0" smtClean="0">
                          <a:effectLst/>
                        </a:rPr>
                        <a:t>(22)</a:t>
                      </a:r>
                      <a:endParaRPr lang="es-MX" sz="1600" b="1" i="0" u="none" strike="noStrike" dirty="0" smtClean="0">
                        <a:effectLst/>
                        <a:latin typeface="+mn-lt"/>
                      </a:endParaRPr>
                    </a:p>
                  </a:txBody>
                  <a:tcPr marL="9525" marR="9525" marT="9525" marB="0" anchor="ctr"/>
                </a:tc>
              </a:tr>
              <a:tr h="1476874">
                <a:tc>
                  <a:txBody>
                    <a:bodyPr/>
                    <a:lstStyle/>
                    <a:p>
                      <a:pPr algn="ctr" fontAlgn="b"/>
                      <a:r>
                        <a:rPr lang="es-MX" sz="1100" u="none" strike="noStrike" dirty="0" smtClean="0">
                          <a:effectLst/>
                        </a:rPr>
                        <a:t>Toluca y Metepec</a:t>
                      </a:r>
                      <a:endParaRPr lang="es-MX" sz="1100" b="0" i="0" u="none" strike="noStrike" dirty="0" smtClean="0">
                        <a:effectLst/>
                        <a:latin typeface="Calibri"/>
                      </a:endParaRPr>
                    </a:p>
                  </a:txBody>
                  <a:tcPr marL="114300" marR="9525" marT="9525" marB="0" anchor="ctr"/>
                </a:tc>
                <a:tc>
                  <a:txBody>
                    <a:bodyPr/>
                    <a:lstStyle/>
                    <a:p>
                      <a:pPr marL="90488" indent="0" algn="ctr" fontAlgn="b"/>
                      <a:r>
                        <a:rPr lang="es-MX" sz="1100" u="none" strike="noStrike" dirty="0" smtClean="0">
                          <a:effectLst/>
                        </a:rPr>
                        <a:t>Zinacantepec</a:t>
                      </a:r>
                      <a:endParaRPr lang="es-MX" sz="1100" b="0" i="0" u="none" strike="noStrike" dirty="0">
                        <a:effectLst/>
                        <a:latin typeface="Calibri"/>
                      </a:endParaRPr>
                    </a:p>
                  </a:txBody>
                  <a:tcPr marL="9525" marR="9525" marT="9525" marB="0" anchor="ctr"/>
                </a:tc>
                <a:tc>
                  <a:txBody>
                    <a:bodyPr/>
                    <a:lstStyle/>
                    <a:p>
                      <a:pPr algn="ctr" fontAlgn="b"/>
                      <a:r>
                        <a:rPr lang="es-MX" sz="1100" u="none" strike="noStrike" dirty="0" smtClean="0">
                          <a:effectLst/>
                        </a:rPr>
                        <a:t>Almoloya de Juárez, Calimaya, Chapultepec,</a:t>
                      </a:r>
                      <a:r>
                        <a:rPr lang="es-MX" sz="1100" u="none" strike="noStrike" baseline="0" dirty="0" smtClean="0">
                          <a:effectLst/>
                        </a:rPr>
                        <a:t> </a:t>
                      </a:r>
                      <a:r>
                        <a:rPr lang="es-MX" sz="1100" u="none" strike="noStrike" dirty="0" smtClean="0">
                          <a:effectLst/>
                        </a:rPr>
                        <a:t>Lerma, </a:t>
                      </a:r>
                      <a:r>
                        <a:rPr lang="es-MX" sz="1100" u="none" strike="noStrike" baseline="0" dirty="0" smtClean="0">
                          <a:effectLst/>
                        </a:rPr>
                        <a:t>Mexicaltzingo, </a:t>
                      </a:r>
                      <a:r>
                        <a:rPr lang="es-MX" sz="1100" u="none" strike="noStrike" dirty="0" smtClean="0">
                          <a:effectLst/>
                        </a:rPr>
                        <a:t>Ocoyoacac, Otzolotepec San Mateo Atenco, y Xonacatlán.</a:t>
                      </a:r>
                      <a:endParaRPr lang="es-MX" sz="1100" b="0" i="0" u="none" strike="noStrike" dirty="0">
                        <a:effectLst/>
                        <a:latin typeface="Calibri"/>
                      </a:endParaRPr>
                    </a:p>
                  </a:txBody>
                  <a:tcPr marL="9525" marR="9525" marT="9525" marB="0" anchor="ctr"/>
                </a:tc>
                <a:tc>
                  <a:txBody>
                    <a:bodyPr/>
                    <a:lstStyle/>
                    <a:p>
                      <a:pPr algn="ctr" fontAlgn="b"/>
                      <a:r>
                        <a:rPr lang="es-MX" sz="1100" u="none" strike="noStrike" baseline="0" dirty="0" smtClean="0">
                          <a:effectLst/>
                        </a:rPr>
                        <a:t>Rayón y </a:t>
                      </a:r>
                      <a:r>
                        <a:rPr lang="es-MX" sz="1100" u="none" strike="noStrike" dirty="0" smtClean="0">
                          <a:effectLst/>
                        </a:rPr>
                        <a:t>San Antonio</a:t>
                      </a:r>
                      <a:r>
                        <a:rPr lang="es-MX" sz="1100" u="none" strike="noStrike" baseline="0" dirty="0" smtClean="0">
                          <a:effectLst/>
                        </a:rPr>
                        <a:t> la Isla</a:t>
                      </a:r>
                      <a:endParaRPr lang="es-MX" sz="1100" b="0" i="0" u="none" strike="noStrike" dirty="0">
                        <a:effectLst/>
                        <a:latin typeface="Calibri"/>
                      </a:endParaRPr>
                    </a:p>
                  </a:txBody>
                  <a:tcPr marL="9525" marR="9525" marT="9525" marB="0" anchor="ctr"/>
                </a:tc>
                <a:tc>
                  <a:txBody>
                    <a:bodyPr/>
                    <a:lstStyle/>
                    <a:p>
                      <a:pPr algn="ctr" fontAlgn="b"/>
                      <a:r>
                        <a:rPr lang="es-MX" sz="1100" u="none" strike="noStrike" dirty="0" smtClean="0">
                          <a:effectLst/>
                        </a:rPr>
                        <a:t>Almoloya del Río, Atizapán,</a:t>
                      </a:r>
                      <a:r>
                        <a:rPr lang="es-MX" sz="1100" u="none" strike="noStrike" baseline="0" dirty="0" smtClean="0">
                          <a:effectLst/>
                        </a:rPr>
                        <a:t> Capulhuac, Xalatlaco, Temoaya, Tenango del Valle, Texcalyacac y Tianguistenco</a:t>
                      </a:r>
                      <a:endParaRPr lang="es-MX" sz="1100" u="none" strike="noStrike" dirty="0" smtClean="0">
                        <a:effectLst/>
                      </a:endParaRPr>
                    </a:p>
                    <a:p>
                      <a:pPr algn="ctr" fontAlgn="b"/>
                      <a:endParaRPr lang="es-MX" sz="1100" b="0" i="0" u="none" strike="noStrike" dirty="0">
                        <a:effectLst/>
                        <a:latin typeface="Calibri"/>
                      </a:endParaRPr>
                    </a:p>
                  </a:txBody>
                  <a:tcPr marL="9525" marR="9525" marT="9525" marB="0" anchor="ctr"/>
                </a:tc>
              </a:tr>
            </a:tbl>
          </a:graphicData>
        </a:graphic>
      </p:graphicFrame>
      <p:sp>
        <p:nvSpPr>
          <p:cNvPr id="5" name="Text Box 4"/>
          <p:cNvSpPr txBox="1">
            <a:spLocks noChangeArrowheads="1"/>
          </p:cNvSpPr>
          <p:nvPr/>
        </p:nvSpPr>
        <p:spPr bwMode="auto">
          <a:xfrm>
            <a:off x="469488" y="5435238"/>
            <a:ext cx="8001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altLang="es-MX" sz="1000" b="1" dirty="0" smtClean="0">
                <a:latin typeface="Arial" panose="020B0604020202020204" pitchFamily="34" charset="0"/>
              </a:rPr>
              <a:t>En el Periódico Oficial de la Gaceta de Gobierno del Estado de México del 19 de noviembre de 2009 se aprueba la Declaratoria de Zona Metropolitana del Valle de Toluca con 22 municipios.</a:t>
            </a:r>
          </a:p>
        </p:txBody>
      </p:sp>
      <p:sp>
        <p:nvSpPr>
          <p:cNvPr id="7" name="Text Box 4"/>
          <p:cNvSpPr txBox="1">
            <a:spLocks noChangeArrowheads="1"/>
          </p:cNvSpPr>
          <p:nvPr/>
        </p:nvSpPr>
        <p:spPr bwMode="auto">
          <a:xfrm>
            <a:off x="469488" y="4950847"/>
            <a:ext cx="8001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s-MX" altLang="es-MX" sz="1000" b="1" dirty="0" smtClean="0">
                <a:latin typeface="Arial" panose="020B0604020202020204" pitchFamily="34" charset="0"/>
              </a:rPr>
              <a:t>La delimitación de las Zonas Metropolitanas de México en 2005 hubo dos conformaciones, la primera es SEDESOL-CONAPO-INEGI y la segunda que es el Plan Regional de Desarrollo Urbano del Valle de Toluca con 14 y 22 municipios, respectivamente. </a:t>
            </a:r>
          </a:p>
        </p:txBody>
      </p:sp>
    </p:spTree>
    <p:extLst>
      <p:ext uri="{BB962C8B-B14F-4D97-AF65-F5344CB8AC3E}">
        <p14:creationId xmlns:p14="http://schemas.microsoft.com/office/powerpoint/2010/main" val="182907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p:tgtEl>
                                          <p:spTgt spid="7"/>
                                        </p:tgtEl>
                                        <p:attrNameLst>
                                          <p:attrName>ppt_y</p:attrName>
                                        </p:attrNameLst>
                                      </p:cBhvr>
                                      <p:tavLst>
                                        <p:tav tm="0">
                                          <p:val>
                                            <p:strVal val="#ppt_y+#ppt_h*1.125000"/>
                                          </p:val>
                                        </p:tav>
                                        <p:tav tm="100000">
                                          <p:val>
                                            <p:strVal val="#ppt_y"/>
                                          </p:val>
                                        </p:tav>
                                      </p:tavLst>
                                    </p:anim>
                                    <p:animEffect transition="in" filter="wipe(up)">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381000" y="5415574"/>
            <a:ext cx="8001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MX" sz="1000" b="1" dirty="0">
                <a:latin typeface="Arial" panose="020B0604020202020204" pitchFamily="34" charset="0"/>
              </a:rPr>
              <a:t>La Zona Metropolitana </a:t>
            </a:r>
            <a:r>
              <a:rPr lang="es-MX" altLang="es-MX" sz="1000" b="1" dirty="0" smtClean="0">
                <a:latin typeface="Arial" panose="020B0604020202020204" pitchFamily="34" charset="0"/>
              </a:rPr>
              <a:t>del Valle de Toluca </a:t>
            </a:r>
            <a:r>
              <a:rPr lang="es-MX" altLang="es-MX" sz="1000" b="1" dirty="0">
                <a:latin typeface="Arial" panose="020B0604020202020204" pitchFamily="34" charset="0"/>
              </a:rPr>
              <a:t>creció </a:t>
            </a:r>
            <a:r>
              <a:rPr lang="es-MX" altLang="es-MX" sz="1000" b="1" dirty="0" smtClean="0">
                <a:latin typeface="Arial" panose="020B0604020202020204" pitchFamily="34" charset="0"/>
              </a:rPr>
              <a:t>cerca de 9 </a:t>
            </a:r>
            <a:r>
              <a:rPr lang="es-MX" altLang="es-MX" sz="1000" b="1" dirty="0">
                <a:latin typeface="Arial" panose="020B0604020202020204" pitchFamily="34" charset="0"/>
              </a:rPr>
              <a:t>veces </a:t>
            </a:r>
            <a:r>
              <a:rPr lang="es-MX" altLang="es-MX" sz="1000" b="1" dirty="0" smtClean="0">
                <a:latin typeface="Arial" panose="020B0604020202020204" pitchFamily="34" charset="0"/>
              </a:rPr>
              <a:t>entre 1970 y 2015.</a:t>
            </a:r>
            <a:endParaRPr lang="es-ES" altLang="es-MX" sz="1000" b="1" dirty="0">
              <a:latin typeface="Arial" panose="020B0604020202020204" pitchFamily="34" charset="0"/>
            </a:endParaRPr>
          </a:p>
        </p:txBody>
      </p:sp>
      <p:sp>
        <p:nvSpPr>
          <p:cNvPr id="4" name="Text Box 5"/>
          <p:cNvSpPr txBox="1">
            <a:spLocks noChangeArrowheads="1"/>
          </p:cNvSpPr>
          <p:nvPr/>
        </p:nvSpPr>
        <p:spPr bwMode="auto">
          <a:xfrm>
            <a:off x="14309" y="80706"/>
            <a:ext cx="882187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a:solidFill>
                  <a:srgbClr val="C00000"/>
                </a:solidFill>
              </a:rPr>
              <a:t>Volumen poblacional de la</a:t>
            </a:r>
            <a:r>
              <a:rPr lang="es-MX" altLang="es-MX" sz="1600" dirty="0">
                <a:solidFill>
                  <a:srgbClr val="C00000"/>
                </a:solidFill>
              </a:rPr>
              <a:t>  Zona Metropolitana </a:t>
            </a:r>
            <a:r>
              <a:rPr lang="es-MX" altLang="es-MX" sz="1600" dirty="0" smtClean="0">
                <a:solidFill>
                  <a:srgbClr val="C00000"/>
                </a:solidFill>
              </a:rPr>
              <a:t>del Valle Toluca,</a:t>
            </a:r>
            <a:r>
              <a:rPr lang="es-ES" altLang="es-MX" sz="1600" dirty="0" smtClean="0">
                <a:solidFill>
                  <a:srgbClr val="C00000"/>
                </a:solidFill>
              </a:rPr>
              <a:t> 1970</a:t>
            </a:r>
            <a:r>
              <a:rPr lang="es-MX" altLang="es-MX" sz="1600" dirty="0" smtClean="0">
                <a:solidFill>
                  <a:srgbClr val="C00000"/>
                </a:solidFill>
              </a:rPr>
              <a:t> </a:t>
            </a:r>
            <a:r>
              <a:rPr lang="es-ES" altLang="es-MX" sz="1600" dirty="0">
                <a:solidFill>
                  <a:srgbClr val="C00000"/>
                </a:solidFill>
              </a:rPr>
              <a:t>-</a:t>
            </a:r>
            <a:r>
              <a:rPr lang="es-MX" altLang="es-MX" sz="1600" dirty="0">
                <a:solidFill>
                  <a:srgbClr val="C00000"/>
                </a:solidFill>
              </a:rPr>
              <a:t> </a:t>
            </a:r>
            <a:r>
              <a:rPr lang="es-ES" altLang="es-MX" sz="1600" dirty="0" smtClean="0">
                <a:solidFill>
                  <a:srgbClr val="C00000"/>
                </a:solidFill>
              </a:rPr>
              <a:t>2015</a:t>
            </a:r>
            <a:endParaRPr lang="es-ES" altLang="es-MX" sz="1600" dirty="0">
              <a:solidFill>
                <a:srgbClr val="C00000"/>
              </a:solidFill>
            </a:endParaRPr>
          </a:p>
        </p:txBody>
      </p:sp>
      <p:sp>
        <p:nvSpPr>
          <p:cNvPr id="6" name="Text Box 12"/>
          <p:cNvSpPr txBox="1">
            <a:spLocks noChangeArrowheads="1"/>
          </p:cNvSpPr>
          <p:nvPr/>
        </p:nvSpPr>
        <p:spPr bwMode="auto">
          <a:xfrm>
            <a:off x="86009" y="6277347"/>
            <a:ext cx="47028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a:t>
            </a:r>
            <a:r>
              <a:rPr lang="es-MX" altLang="es-MX" sz="900" dirty="0" smtClean="0">
                <a:latin typeface="+mn-lt"/>
              </a:rPr>
              <a:t>IGECEM con Información de la DGE e INEGI. Censos </a:t>
            </a:r>
            <a:r>
              <a:rPr lang="es-MX" altLang="es-MX" sz="900" dirty="0">
                <a:latin typeface="+mn-lt"/>
              </a:rPr>
              <a:t>Generales de Población y Vivienda de </a:t>
            </a:r>
            <a:r>
              <a:rPr lang="es-MX" altLang="es-MX" sz="900" dirty="0" smtClean="0">
                <a:latin typeface="+mn-lt"/>
              </a:rPr>
              <a:t>1970 </a:t>
            </a:r>
            <a:r>
              <a:rPr lang="es-MX" altLang="es-MX" sz="900" dirty="0">
                <a:latin typeface="+mn-lt"/>
              </a:rPr>
              <a:t>a </a:t>
            </a:r>
            <a:r>
              <a:rPr lang="es-MX" altLang="es-MX" sz="900" dirty="0" smtClean="0">
                <a:latin typeface="+mn-lt"/>
              </a:rPr>
              <a:t>2010. Conteo </a:t>
            </a:r>
            <a:r>
              <a:rPr lang="es-MX" altLang="es-MX" sz="900" dirty="0">
                <a:latin typeface="+mn-lt"/>
              </a:rPr>
              <a:t>de Población y Vivienda </a:t>
            </a:r>
            <a:r>
              <a:rPr lang="es-MX" altLang="es-MX" sz="900" dirty="0" smtClean="0">
                <a:latin typeface="+mn-lt"/>
              </a:rPr>
              <a:t>2005 y Encuesta Intercensal 2015.</a:t>
            </a:r>
            <a:endParaRPr lang="es-ES" altLang="es-MX" sz="900" dirty="0">
              <a:latin typeface="+mn-lt"/>
            </a:endParaRPr>
          </a:p>
        </p:txBody>
      </p:sp>
      <p:sp>
        <p:nvSpPr>
          <p:cNvPr id="8" name="Text Box 18"/>
          <p:cNvSpPr txBox="1">
            <a:spLocks noChangeArrowheads="1"/>
          </p:cNvSpPr>
          <p:nvPr/>
        </p:nvSpPr>
        <p:spPr bwMode="auto">
          <a:xfrm>
            <a:off x="6449960" y="1975957"/>
            <a:ext cx="2613216"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1400" b="1" dirty="0" smtClean="0">
                <a:solidFill>
                  <a:srgbClr val="008000"/>
                </a:solidFill>
                <a:effectLst>
                  <a:outerShdw blurRad="38100" dist="38100" dir="2700000" algn="tl">
                    <a:srgbClr val="C0C0C0"/>
                  </a:outerShdw>
                </a:effectLst>
                <a:latin typeface="Arial" panose="020B0604020202020204" pitchFamily="34" charset="0"/>
              </a:rPr>
              <a:t>	Década        Municipios</a:t>
            </a:r>
          </a:p>
          <a:p>
            <a:r>
              <a:rPr lang="es-MX" altLang="es-MX" sz="1400" b="1" dirty="0">
                <a:solidFill>
                  <a:srgbClr val="008000"/>
                </a:solidFill>
                <a:effectLst>
                  <a:outerShdw blurRad="38100" dist="38100" dir="2700000" algn="tl">
                    <a:srgbClr val="C0C0C0"/>
                  </a:outerShdw>
                </a:effectLst>
                <a:latin typeface="Arial" panose="020B0604020202020204" pitchFamily="34" charset="0"/>
              </a:rPr>
              <a:t> </a:t>
            </a:r>
            <a:r>
              <a:rPr lang="es-MX" altLang="es-MX" sz="1400" b="1" dirty="0" smtClean="0">
                <a:solidFill>
                  <a:srgbClr val="008000"/>
                </a:solidFill>
                <a:effectLst>
                  <a:outerShdw blurRad="38100" dist="38100" dir="2700000" algn="tl">
                    <a:srgbClr val="C0C0C0"/>
                  </a:outerShdw>
                </a:effectLst>
                <a:latin typeface="Arial" panose="020B0604020202020204" pitchFamily="34" charset="0"/>
              </a:rPr>
              <a:t>                    	  incluidos</a:t>
            </a:r>
          </a:p>
          <a:p>
            <a:endParaRPr lang="es-MX" altLang="es-MX" sz="1400" b="1" dirty="0">
              <a:solidFill>
                <a:srgbClr val="008000"/>
              </a:solidFill>
              <a:effectLst>
                <a:outerShdw blurRad="38100" dist="38100" dir="2700000" algn="tl">
                  <a:srgbClr val="C0C0C0"/>
                </a:outerShdw>
              </a:effectLst>
              <a:latin typeface="Arial" panose="020B0604020202020204" pitchFamily="34" charset="0"/>
            </a:endParaRPr>
          </a:p>
          <a:p>
            <a:r>
              <a:rPr lang="es-MX" altLang="es-MX" sz="1400" b="1" dirty="0" smtClean="0">
                <a:solidFill>
                  <a:srgbClr val="008000"/>
                </a:solidFill>
                <a:effectLst>
                  <a:outerShdw blurRad="38100" dist="38100" dir="2700000" algn="tl">
                    <a:srgbClr val="C0C0C0"/>
                  </a:outerShdw>
                </a:effectLst>
                <a:latin typeface="Arial" panose="020B0604020202020204" pitchFamily="34" charset="0"/>
              </a:rPr>
              <a:t>          1970</a:t>
            </a:r>
            <a:r>
              <a:rPr lang="es-MX" altLang="es-MX" sz="1400" b="1" dirty="0">
                <a:solidFill>
                  <a:srgbClr val="008000"/>
                </a:solidFill>
                <a:effectLst>
                  <a:outerShdw blurRad="38100" dist="38100" dir="2700000" algn="tl">
                    <a:srgbClr val="C0C0C0"/>
                  </a:outerShdw>
                </a:effectLst>
                <a:latin typeface="Arial" panose="020B0604020202020204" pitchFamily="34" charset="0"/>
              </a:rPr>
              <a:t>	         </a:t>
            </a:r>
            <a:r>
              <a:rPr lang="es-MX" altLang="es-MX" sz="1400" b="1" dirty="0" smtClean="0">
                <a:solidFill>
                  <a:srgbClr val="008000"/>
                </a:solidFill>
                <a:effectLst>
                  <a:outerShdw blurRad="38100" dist="38100" dir="2700000" algn="tl">
                    <a:srgbClr val="C0C0C0"/>
                  </a:outerShdw>
                </a:effectLst>
                <a:latin typeface="Arial" panose="020B0604020202020204" pitchFamily="34" charset="0"/>
              </a:rPr>
              <a:t>       </a:t>
            </a:r>
            <a:r>
              <a:rPr lang="es-MX" altLang="es-MX" sz="1400" b="1" dirty="0">
                <a:solidFill>
                  <a:srgbClr val="008000"/>
                </a:solidFill>
                <a:effectLst>
                  <a:outerShdw blurRad="38100" dist="38100" dir="2700000" algn="tl">
                    <a:srgbClr val="C0C0C0"/>
                  </a:outerShdw>
                </a:effectLst>
                <a:latin typeface="Arial" panose="020B0604020202020204" pitchFamily="34" charset="0"/>
              </a:rPr>
              <a:t>2</a:t>
            </a:r>
          </a:p>
          <a:p>
            <a:r>
              <a:rPr lang="es-MX" altLang="es-MX" sz="1400" b="1" dirty="0">
                <a:solidFill>
                  <a:srgbClr val="008000"/>
                </a:solidFill>
                <a:effectLst>
                  <a:outerShdw blurRad="38100" dist="38100" dir="2700000" algn="tl">
                    <a:srgbClr val="C0C0C0"/>
                  </a:outerShdw>
                </a:effectLst>
                <a:latin typeface="Arial" panose="020B0604020202020204" pitchFamily="34" charset="0"/>
              </a:rPr>
              <a:t> </a:t>
            </a:r>
            <a:r>
              <a:rPr lang="es-MX" altLang="es-MX" sz="1400" b="1" dirty="0" smtClean="0">
                <a:solidFill>
                  <a:srgbClr val="008000"/>
                </a:solidFill>
                <a:effectLst>
                  <a:outerShdw blurRad="38100" dist="38100" dir="2700000" algn="tl">
                    <a:srgbClr val="C0C0C0"/>
                  </a:outerShdw>
                </a:effectLst>
                <a:latin typeface="Arial" panose="020B0604020202020204" pitchFamily="34" charset="0"/>
              </a:rPr>
              <a:t>         1980</a:t>
            </a:r>
            <a:r>
              <a:rPr lang="es-MX" altLang="es-MX" sz="1400" b="1" dirty="0">
                <a:solidFill>
                  <a:srgbClr val="008000"/>
                </a:solidFill>
                <a:effectLst>
                  <a:outerShdw blurRad="38100" dist="38100" dir="2700000" algn="tl">
                    <a:srgbClr val="C0C0C0"/>
                  </a:outerShdw>
                </a:effectLst>
                <a:latin typeface="Arial" panose="020B0604020202020204" pitchFamily="34" charset="0"/>
              </a:rPr>
              <a:t>	         </a:t>
            </a:r>
            <a:r>
              <a:rPr lang="es-MX" altLang="es-MX" sz="1400" b="1" dirty="0" smtClean="0">
                <a:solidFill>
                  <a:srgbClr val="008000"/>
                </a:solidFill>
                <a:effectLst>
                  <a:outerShdw blurRad="38100" dist="38100" dir="2700000" algn="tl">
                    <a:srgbClr val="C0C0C0"/>
                  </a:outerShdw>
                </a:effectLst>
                <a:latin typeface="Arial" panose="020B0604020202020204" pitchFamily="34" charset="0"/>
              </a:rPr>
              <a:t>       </a:t>
            </a:r>
            <a:r>
              <a:rPr lang="es-MX" altLang="es-MX" sz="1400" b="1" dirty="0">
                <a:solidFill>
                  <a:srgbClr val="008000"/>
                </a:solidFill>
                <a:effectLst>
                  <a:outerShdw blurRad="38100" dist="38100" dir="2700000" algn="tl">
                    <a:srgbClr val="C0C0C0"/>
                  </a:outerShdw>
                </a:effectLst>
                <a:latin typeface="Arial" panose="020B0604020202020204" pitchFamily="34" charset="0"/>
              </a:rPr>
              <a:t>3</a:t>
            </a:r>
          </a:p>
          <a:p>
            <a:r>
              <a:rPr lang="es-MX" altLang="es-MX" sz="1400" b="1" dirty="0" smtClean="0">
                <a:solidFill>
                  <a:srgbClr val="008000"/>
                </a:solidFill>
                <a:effectLst>
                  <a:outerShdw blurRad="38100" dist="38100" dir="2700000" algn="tl">
                    <a:srgbClr val="C0C0C0"/>
                  </a:outerShdw>
                </a:effectLst>
                <a:latin typeface="Arial" panose="020B0604020202020204" pitchFamily="34" charset="0"/>
              </a:rPr>
              <a:t>          2000</a:t>
            </a:r>
            <a:r>
              <a:rPr lang="es-MX" altLang="es-MX" sz="1400" b="1" dirty="0">
                <a:solidFill>
                  <a:srgbClr val="008000"/>
                </a:solidFill>
                <a:effectLst>
                  <a:outerShdw blurRad="38100" dist="38100" dir="2700000" algn="tl">
                    <a:srgbClr val="C0C0C0"/>
                  </a:outerShdw>
                </a:effectLst>
                <a:latin typeface="Arial" panose="020B0604020202020204" pitchFamily="34" charset="0"/>
              </a:rPr>
              <a:t>	          </a:t>
            </a:r>
            <a:r>
              <a:rPr lang="es-MX" altLang="es-MX" sz="1400" b="1" dirty="0" smtClean="0">
                <a:solidFill>
                  <a:srgbClr val="008000"/>
                </a:solidFill>
                <a:effectLst>
                  <a:outerShdw blurRad="38100" dist="38100" dir="2700000" algn="tl">
                    <a:srgbClr val="C0C0C0"/>
                  </a:outerShdw>
                </a:effectLst>
                <a:latin typeface="Arial" panose="020B0604020202020204" pitchFamily="34" charset="0"/>
              </a:rPr>
              <a:t>     12</a:t>
            </a:r>
          </a:p>
          <a:p>
            <a:r>
              <a:rPr lang="es-MX" altLang="es-MX" sz="1400" b="1" dirty="0">
                <a:solidFill>
                  <a:srgbClr val="008000"/>
                </a:solidFill>
                <a:effectLst>
                  <a:outerShdw blurRad="38100" dist="38100" dir="2700000" algn="tl">
                    <a:srgbClr val="C0C0C0"/>
                  </a:outerShdw>
                </a:effectLst>
                <a:latin typeface="Arial" panose="020B0604020202020204" pitchFamily="34" charset="0"/>
              </a:rPr>
              <a:t> </a:t>
            </a:r>
            <a:r>
              <a:rPr lang="es-MX" altLang="es-MX" sz="1400" b="1" dirty="0" smtClean="0">
                <a:solidFill>
                  <a:srgbClr val="008000"/>
                </a:solidFill>
                <a:effectLst>
                  <a:outerShdw blurRad="38100" dist="38100" dir="2700000" algn="tl">
                    <a:srgbClr val="C0C0C0"/>
                  </a:outerShdw>
                </a:effectLst>
                <a:latin typeface="Arial" panose="020B0604020202020204" pitchFamily="34" charset="0"/>
              </a:rPr>
              <a:t>         2005                14  </a:t>
            </a:r>
            <a:endParaRPr lang="es-MX" altLang="es-MX" sz="1400" b="1" dirty="0">
              <a:solidFill>
                <a:srgbClr val="008000"/>
              </a:solidFill>
              <a:effectLst>
                <a:outerShdw blurRad="38100" dist="38100" dir="2700000" algn="tl">
                  <a:srgbClr val="C0C0C0"/>
                </a:outerShdw>
              </a:effectLst>
              <a:latin typeface="Arial" panose="020B0604020202020204" pitchFamily="34" charset="0"/>
            </a:endParaRPr>
          </a:p>
          <a:p>
            <a:r>
              <a:rPr lang="es-ES" altLang="es-MX" sz="1400" b="1" dirty="0" smtClean="0">
                <a:solidFill>
                  <a:srgbClr val="008000"/>
                </a:solidFill>
                <a:effectLst>
                  <a:outerShdw blurRad="38100" dist="38100" dir="2700000" algn="tl">
                    <a:srgbClr val="C0C0C0"/>
                  </a:outerShdw>
                </a:effectLst>
                <a:latin typeface="Arial" panose="020B0604020202020204" pitchFamily="34" charset="0"/>
              </a:rPr>
              <a:t>          2015                22</a:t>
            </a:r>
            <a:endParaRPr lang="es-ES" altLang="es-MX" sz="1400" b="1" dirty="0">
              <a:solidFill>
                <a:srgbClr val="008000"/>
              </a:solidFill>
              <a:effectLst>
                <a:outerShdw blurRad="38100" dist="38100" dir="2700000" algn="tl">
                  <a:srgbClr val="C0C0C0"/>
                </a:outerShdw>
              </a:effectLst>
              <a:latin typeface="Arial" panose="020B0604020202020204" pitchFamily="34" charset="0"/>
            </a:endParaRPr>
          </a:p>
        </p:txBody>
      </p:sp>
      <p:sp>
        <p:nvSpPr>
          <p:cNvPr id="9" name="Line 19"/>
          <p:cNvSpPr>
            <a:spLocks noChangeShapeType="1"/>
          </p:cNvSpPr>
          <p:nvPr/>
        </p:nvSpPr>
        <p:spPr bwMode="auto">
          <a:xfrm>
            <a:off x="7490209" y="2761516"/>
            <a:ext cx="609600" cy="0"/>
          </a:xfrm>
          <a:prstGeom prst="line">
            <a:avLst/>
          </a:prstGeom>
          <a:noFill/>
          <a:ln w="19050">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0" name="Line 20"/>
          <p:cNvSpPr>
            <a:spLocks noChangeShapeType="1"/>
          </p:cNvSpPr>
          <p:nvPr/>
        </p:nvSpPr>
        <p:spPr bwMode="auto">
          <a:xfrm>
            <a:off x="7490209" y="2999169"/>
            <a:ext cx="609600" cy="0"/>
          </a:xfrm>
          <a:prstGeom prst="line">
            <a:avLst/>
          </a:prstGeom>
          <a:noFill/>
          <a:ln w="19050">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1" name="Line 21"/>
          <p:cNvSpPr>
            <a:spLocks noChangeShapeType="1"/>
          </p:cNvSpPr>
          <p:nvPr/>
        </p:nvSpPr>
        <p:spPr bwMode="auto">
          <a:xfrm>
            <a:off x="7490209" y="3218716"/>
            <a:ext cx="609600" cy="0"/>
          </a:xfrm>
          <a:prstGeom prst="line">
            <a:avLst/>
          </a:prstGeom>
          <a:noFill/>
          <a:ln w="19050">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2" name="Line 22"/>
          <p:cNvSpPr>
            <a:spLocks noChangeShapeType="1"/>
          </p:cNvSpPr>
          <p:nvPr/>
        </p:nvSpPr>
        <p:spPr bwMode="auto">
          <a:xfrm>
            <a:off x="7490209" y="3434487"/>
            <a:ext cx="609600" cy="0"/>
          </a:xfrm>
          <a:prstGeom prst="line">
            <a:avLst/>
          </a:prstGeom>
          <a:noFill/>
          <a:ln w="19050">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
        <p:nvSpPr>
          <p:cNvPr id="13" name="Line 23"/>
          <p:cNvSpPr>
            <a:spLocks noChangeShapeType="1"/>
          </p:cNvSpPr>
          <p:nvPr/>
        </p:nvSpPr>
        <p:spPr bwMode="auto">
          <a:xfrm>
            <a:off x="7490209" y="3626875"/>
            <a:ext cx="609600" cy="0"/>
          </a:xfrm>
          <a:prstGeom prst="line">
            <a:avLst/>
          </a:prstGeom>
          <a:noFill/>
          <a:ln w="19050">
            <a:solidFill>
              <a:srgbClr val="33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cxnSp>
        <p:nvCxnSpPr>
          <p:cNvPr id="16" name="Conector recto 15"/>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graphicFrame>
        <p:nvGraphicFramePr>
          <p:cNvPr id="19" name="Gráfico 18"/>
          <p:cNvGraphicFramePr>
            <a:graphicFrameLocks/>
          </p:cNvGraphicFramePr>
          <p:nvPr>
            <p:extLst>
              <p:ext uri="{D42A27DB-BD31-4B8C-83A1-F6EECF244321}">
                <p14:modId xmlns:p14="http://schemas.microsoft.com/office/powerpoint/2010/main" val="2685753397"/>
              </p:ext>
            </p:extLst>
          </p:nvPr>
        </p:nvGraphicFramePr>
        <p:xfrm>
          <a:off x="708259" y="1461573"/>
          <a:ext cx="5741701" cy="37003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544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p:tgtEl>
                                          <p:spTgt spid="3"/>
                                        </p:tgtEl>
                                        <p:attrNameLst>
                                          <p:attrName>ppt_y</p:attrName>
                                        </p:attrNameLst>
                                      </p:cBhvr>
                                      <p:tavLst>
                                        <p:tav tm="0">
                                          <p:val>
                                            <p:strVal val="#ppt_y+#ppt_h*1.125000"/>
                                          </p:val>
                                        </p:tav>
                                        <p:tav tm="100000">
                                          <p:val>
                                            <p:strVal val="#ppt_y"/>
                                          </p:val>
                                        </p:tav>
                                      </p:tavLst>
                                    </p:anim>
                                    <p:animEffect transition="in" filter="wipe(up)">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1"/>
          <p:cNvSpPr txBox="1">
            <a:spLocks noChangeArrowheads="1"/>
          </p:cNvSpPr>
          <p:nvPr/>
        </p:nvSpPr>
        <p:spPr bwMode="auto">
          <a:xfrm>
            <a:off x="393826" y="5745619"/>
            <a:ext cx="657744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1000" b="1" dirty="0">
                <a:latin typeface="Arial" panose="020B0604020202020204" pitchFamily="34" charset="0"/>
              </a:rPr>
              <a:t>En el </a:t>
            </a:r>
            <a:r>
              <a:rPr lang="es-MX" altLang="es-MX" sz="1000" b="1" dirty="0" smtClean="0">
                <a:latin typeface="Arial" panose="020B0604020202020204" pitchFamily="34" charset="0"/>
              </a:rPr>
              <a:t>territorio Estatal la ZMVT se </a:t>
            </a:r>
            <a:r>
              <a:rPr lang="es-MX" altLang="es-MX" sz="1000" b="1" dirty="0">
                <a:latin typeface="Arial" panose="020B0604020202020204" pitchFamily="34" charset="0"/>
              </a:rPr>
              <a:t>asienta el </a:t>
            </a:r>
            <a:r>
              <a:rPr lang="es-MX" altLang="es-MX" sz="1000" b="1" dirty="0" smtClean="0">
                <a:latin typeface="Arial" panose="020B0604020202020204" pitchFamily="34" charset="0"/>
              </a:rPr>
              <a:t>14.7% </a:t>
            </a:r>
            <a:r>
              <a:rPr lang="es-MX" altLang="es-MX" sz="1000" b="1" dirty="0">
                <a:latin typeface="Arial" panose="020B0604020202020204" pitchFamily="34" charset="0"/>
              </a:rPr>
              <a:t>de la </a:t>
            </a:r>
            <a:r>
              <a:rPr lang="es-MX" altLang="es-MX" sz="1000" b="1" dirty="0" smtClean="0">
                <a:latin typeface="Arial" panose="020B0604020202020204" pitchFamily="34" charset="0"/>
              </a:rPr>
              <a:t>población en el 12.1 % de la superficie territorial  </a:t>
            </a:r>
            <a:endParaRPr lang="es-ES" altLang="es-MX" sz="1000" b="1" dirty="0">
              <a:latin typeface="Arial" panose="020B0604020202020204" pitchFamily="34" charset="0"/>
            </a:endParaRPr>
          </a:p>
        </p:txBody>
      </p:sp>
      <p:sp>
        <p:nvSpPr>
          <p:cNvPr id="6" name="Text Box 5"/>
          <p:cNvSpPr txBox="1">
            <a:spLocks noChangeArrowheads="1"/>
          </p:cNvSpPr>
          <p:nvPr/>
        </p:nvSpPr>
        <p:spPr bwMode="auto">
          <a:xfrm>
            <a:off x="14309" y="80706"/>
            <a:ext cx="882187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Participación poblacional de la </a:t>
            </a:r>
            <a:r>
              <a:rPr lang="es-MX" altLang="es-MX" sz="1600" dirty="0" smtClean="0">
                <a:solidFill>
                  <a:srgbClr val="C00000"/>
                </a:solidFill>
              </a:rPr>
              <a:t>Zona </a:t>
            </a:r>
            <a:r>
              <a:rPr lang="es-MX" altLang="es-MX" sz="1600" dirty="0">
                <a:solidFill>
                  <a:srgbClr val="C00000"/>
                </a:solidFill>
              </a:rPr>
              <a:t>Metropolitana del Valle </a:t>
            </a:r>
            <a:r>
              <a:rPr lang="es-MX" altLang="es-MX" sz="1600" dirty="0" smtClean="0">
                <a:solidFill>
                  <a:srgbClr val="C00000"/>
                </a:solidFill>
              </a:rPr>
              <a:t>de Toluca,</a:t>
            </a:r>
            <a:r>
              <a:rPr lang="es-ES" altLang="es-MX" sz="1600" dirty="0" smtClean="0">
                <a:solidFill>
                  <a:srgbClr val="C00000"/>
                </a:solidFill>
              </a:rPr>
              <a:t> 1970</a:t>
            </a:r>
            <a:r>
              <a:rPr lang="es-MX" altLang="es-MX" sz="1600" dirty="0" smtClean="0">
                <a:solidFill>
                  <a:srgbClr val="C00000"/>
                </a:solidFill>
              </a:rPr>
              <a:t> </a:t>
            </a:r>
            <a:r>
              <a:rPr lang="es-ES" altLang="es-MX" sz="1600" dirty="0">
                <a:solidFill>
                  <a:srgbClr val="C00000"/>
                </a:solidFill>
              </a:rPr>
              <a:t>-</a:t>
            </a:r>
            <a:r>
              <a:rPr lang="es-MX" altLang="es-MX" sz="1600" dirty="0">
                <a:solidFill>
                  <a:srgbClr val="C00000"/>
                </a:solidFill>
              </a:rPr>
              <a:t> </a:t>
            </a:r>
            <a:r>
              <a:rPr lang="es-ES" altLang="es-MX" sz="1600" dirty="0" smtClean="0">
                <a:solidFill>
                  <a:srgbClr val="C00000"/>
                </a:solidFill>
              </a:rPr>
              <a:t>2015</a:t>
            </a:r>
            <a:endParaRPr lang="es-ES" altLang="es-MX" sz="1600" dirty="0">
              <a:solidFill>
                <a:srgbClr val="C00000"/>
              </a:solidFill>
            </a:endParaRPr>
          </a:p>
        </p:txBody>
      </p:sp>
      <p:cxnSp>
        <p:nvCxnSpPr>
          <p:cNvPr id="7" name="Conector recto 6"/>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9" name="Text Box 12"/>
          <p:cNvSpPr txBox="1">
            <a:spLocks noChangeArrowheads="1"/>
          </p:cNvSpPr>
          <p:nvPr/>
        </p:nvSpPr>
        <p:spPr bwMode="auto">
          <a:xfrm>
            <a:off x="86009" y="6277347"/>
            <a:ext cx="469338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IGECEM con Información de la DGE e INEGI. Censos Generales de Población y Vivienda de 1970 a </a:t>
            </a:r>
            <a:r>
              <a:rPr lang="es-MX" altLang="es-MX" sz="900" dirty="0" smtClean="0">
                <a:latin typeface="+mn-lt"/>
              </a:rPr>
              <a:t>2010. Conteo </a:t>
            </a:r>
            <a:r>
              <a:rPr lang="es-MX" altLang="es-MX" sz="900" dirty="0">
                <a:latin typeface="+mn-lt"/>
              </a:rPr>
              <a:t>de Población y Vivienda </a:t>
            </a:r>
            <a:r>
              <a:rPr lang="es-MX" altLang="es-MX" sz="900" dirty="0" smtClean="0">
                <a:latin typeface="+mn-lt"/>
              </a:rPr>
              <a:t>2005</a:t>
            </a:r>
            <a:r>
              <a:rPr lang="es-MX" altLang="es-MX" sz="900" dirty="0">
                <a:latin typeface="+mn-lt"/>
              </a:rPr>
              <a:t> </a:t>
            </a:r>
            <a:r>
              <a:rPr lang="es-MX" altLang="es-MX" sz="900" dirty="0" smtClean="0">
                <a:latin typeface="+mn-lt"/>
              </a:rPr>
              <a:t>y Encuesta Intercensal 2015.</a:t>
            </a:r>
            <a:endParaRPr lang="es-ES" altLang="es-MX" sz="900" dirty="0">
              <a:latin typeface="+mn-lt"/>
            </a:endParaRPr>
          </a:p>
        </p:txBody>
      </p:sp>
      <p:graphicFrame>
        <p:nvGraphicFramePr>
          <p:cNvPr id="8" name="Gráfico 7"/>
          <p:cNvGraphicFramePr>
            <a:graphicFrameLocks/>
          </p:cNvGraphicFramePr>
          <p:nvPr>
            <p:extLst>
              <p:ext uri="{D42A27DB-BD31-4B8C-83A1-F6EECF244321}">
                <p14:modId xmlns:p14="http://schemas.microsoft.com/office/powerpoint/2010/main" val="300481416"/>
              </p:ext>
            </p:extLst>
          </p:nvPr>
        </p:nvGraphicFramePr>
        <p:xfrm>
          <a:off x="1671820" y="1526458"/>
          <a:ext cx="5417237" cy="33798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2346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1"/>
          <p:cNvSpPr txBox="1">
            <a:spLocks noChangeArrowheads="1"/>
          </p:cNvSpPr>
          <p:nvPr/>
        </p:nvSpPr>
        <p:spPr bwMode="auto">
          <a:xfrm>
            <a:off x="685801" y="5711292"/>
            <a:ext cx="732749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MX" altLang="es-MX" sz="1000" b="1" dirty="0" smtClean="0">
                <a:latin typeface="Arial" panose="020B0604020202020204" pitchFamily="34" charset="0"/>
              </a:rPr>
              <a:t>La ZMVT durante los últimos 45 años, 2015-1970, ha crecido en promedio 1.4 % la población, mientras el Estado de México 1.5 %.</a:t>
            </a:r>
            <a:endParaRPr lang="es-ES" altLang="es-MX" sz="1000" b="1" dirty="0">
              <a:latin typeface="Arial" panose="020B0604020202020204" pitchFamily="34" charset="0"/>
            </a:endParaRPr>
          </a:p>
        </p:txBody>
      </p:sp>
      <p:sp>
        <p:nvSpPr>
          <p:cNvPr id="5" name="Text Box 5"/>
          <p:cNvSpPr txBox="1">
            <a:spLocks noChangeArrowheads="1"/>
          </p:cNvSpPr>
          <p:nvPr/>
        </p:nvSpPr>
        <p:spPr bwMode="auto">
          <a:xfrm>
            <a:off x="14309" y="80706"/>
            <a:ext cx="882187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Tasas de crecimiento poblacional de la </a:t>
            </a:r>
            <a:r>
              <a:rPr lang="es-MX" altLang="es-MX" sz="1600" dirty="0" smtClean="0">
                <a:solidFill>
                  <a:srgbClr val="C00000"/>
                </a:solidFill>
              </a:rPr>
              <a:t>Zona </a:t>
            </a:r>
            <a:r>
              <a:rPr lang="es-MX" altLang="es-MX" sz="1600" dirty="0">
                <a:solidFill>
                  <a:srgbClr val="C00000"/>
                </a:solidFill>
              </a:rPr>
              <a:t>Metropolitana del Valle </a:t>
            </a:r>
            <a:r>
              <a:rPr lang="es-MX" altLang="es-MX" sz="1600" dirty="0" smtClean="0">
                <a:solidFill>
                  <a:srgbClr val="C00000"/>
                </a:solidFill>
              </a:rPr>
              <a:t>Toluca</a:t>
            </a:r>
            <a:endParaRPr lang="es-ES" altLang="es-MX" sz="1600" dirty="0">
              <a:solidFill>
                <a:srgbClr val="C00000"/>
              </a:solidFill>
            </a:endParaRPr>
          </a:p>
        </p:txBody>
      </p:sp>
      <p:cxnSp>
        <p:nvCxnSpPr>
          <p:cNvPr id="6" name="Conector recto 5"/>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8" name="Text Box 12"/>
          <p:cNvSpPr txBox="1">
            <a:spLocks noChangeArrowheads="1"/>
          </p:cNvSpPr>
          <p:nvPr/>
        </p:nvSpPr>
        <p:spPr bwMode="auto">
          <a:xfrm>
            <a:off x="86009" y="6277347"/>
            <a:ext cx="463682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a:t>
            </a:r>
            <a:r>
              <a:rPr lang="es-MX" altLang="es-MX" sz="900" dirty="0">
                <a:latin typeface="Calibri" panose="020F0502020204030204" pitchFamily="34" charset="0"/>
              </a:rPr>
              <a:t>IGECEM con Información de la DGE e INEGI. Censos Generales de Población y Vivienda de 1970 a </a:t>
            </a:r>
            <a:r>
              <a:rPr lang="es-MX" altLang="es-MX" sz="900" dirty="0" smtClean="0">
                <a:latin typeface="Calibri" panose="020F0502020204030204" pitchFamily="34" charset="0"/>
              </a:rPr>
              <a:t>2010. Conteo </a:t>
            </a:r>
            <a:r>
              <a:rPr lang="es-MX" altLang="es-MX" sz="900" dirty="0">
                <a:latin typeface="Calibri" panose="020F0502020204030204" pitchFamily="34" charset="0"/>
              </a:rPr>
              <a:t>de Población y Vivienda </a:t>
            </a:r>
            <a:r>
              <a:rPr lang="es-MX" altLang="es-MX" sz="900" dirty="0" smtClean="0">
                <a:latin typeface="Calibri" panose="020F0502020204030204" pitchFamily="34" charset="0"/>
              </a:rPr>
              <a:t>2005 y Encuesta Intercensal 2015.</a:t>
            </a:r>
            <a:endParaRPr lang="es-ES" altLang="es-MX" sz="900" dirty="0">
              <a:latin typeface="Calibri" panose="020F0502020204030204" pitchFamily="34" charset="0"/>
            </a:endParaRPr>
          </a:p>
        </p:txBody>
      </p:sp>
      <p:graphicFrame>
        <p:nvGraphicFramePr>
          <p:cNvPr id="10" name="Gráfico 9"/>
          <p:cNvGraphicFramePr>
            <a:graphicFrameLocks/>
          </p:cNvGraphicFramePr>
          <p:nvPr>
            <p:extLst>
              <p:ext uri="{D42A27DB-BD31-4B8C-83A1-F6EECF244321}">
                <p14:modId xmlns:p14="http://schemas.microsoft.com/office/powerpoint/2010/main" val="3822309954"/>
              </p:ext>
            </p:extLst>
          </p:nvPr>
        </p:nvGraphicFramePr>
        <p:xfrm>
          <a:off x="1288026" y="934065"/>
          <a:ext cx="6263148" cy="4601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216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14309" y="80706"/>
            <a:ext cx="882187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Densidad de población de la </a:t>
            </a:r>
            <a:r>
              <a:rPr lang="es-MX" altLang="es-MX" sz="1600" dirty="0" smtClean="0">
                <a:solidFill>
                  <a:srgbClr val="C00000"/>
                </a:solidFill>
              </a:rPr>
              <a:t>Zona </a:t>
            </a:r>
            <a:r>
              <a:rPr lang="es-MX" altLang="es-MX" sz="1600" dirty="0">
                <a:solidFill>
                  <a:srgbClr val="C00000"/>
                </a:solidFill>
              </a:rPr>
              <a:t>Metropolitana del Valle </a:t>
            </a:r>
            <a:r>
              <a:rPr lang="es-MX" altLang="es-MX" sz="1600" dirty="0" smtClean="0">
                <a:solidFill>
                  <a:srgbClr val="C00000"/>
                </a:solidFill>
              </a:rPr>
              <a:t>Toluca,</a:t>
            </a:r>
            <a:r>
              <a:rPr lang="es-ES" altLang="es-MX" sz="1600" dirty="0" smtClean="0">
                <a:solidFill>
                  <a:srgbClr val="C00000"/>
                </a:solidFill>
              </a:rPr>
              <a:t> 1970</a:t>
            </a:r>
            <a:r>
              <a:rPr lang="es-MX" altLang="es-MX" sz="1600" dirty="0" smtClean="0">
                <a:solidFill>
                  <a:srgbClr val="C00000"/>
                </a:solidFill>
              </a:rPr>
              <a:t> </a:t>
            </a:r>
            <a:r>
              <a:rPr lang="es-ES" altLang="es-MX" sz="1600" dirty="0">
                <a:solidFill>
                  <a:srgbClr val="C00000"/>
                </a:solidFill>
              </a:rPr>
              <a:t>-</a:t>
            </a:r>
            <a:r>
              <a:rPr lang="es-MX" altLang="es-MX" sz="1600" dirty="0">
                <a:solidFill>
                  <a:srgbClr val="C00000"/>
                </a:solidFill>
              </a:rPr>
              <a:t> </a:t>
            </a:r>
            <a:r>
              <a:rPr lang="es-ES" altLang="es-MX" sz="1600" dirty="0" smtClean="0">
                <a:solidFill>
                  <a:srgbClr val="C00000"/>
                </a:solidFill>
              </a:rPr>
              <a:t>2015</a:t>
            </a:r>
            <a:endParaRPr lang="es-ES" altLang="es-MX" sz="1600" dirty="0">
              <a:solidFill>
                <a:srgbClr val="C00000"/>
              </a:solidFill>
            </a:endParaRPr>
          </a:p>
        </p:txBody>
      </p:sp>
      <p:cxnSp>
        <p:nvCxnSpPr>
          <p:cNvPr id="6" name="Conector recto 5"/>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7" name="Text Box 3"/>
          <p:cNvSpPr txBox="1">
            <a:spLocks noChangeArrowheads="1"/>
          </p:cNvSpPr>
          <p:nvPr/>
        </p:nvSpPr>
        <p:spPr bwMode="auto">
          <a:xfrm rot="16200000">
            <a:off x="-544799" y="2932662"/>
            <a:ext cx="214033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1400" b="1" dirty="0" smtClean="0">
                <a:latin typeface="Arial" panose="020B0604020202020204" pitchFamily="34" charset="0"/>
              </a:rPr>
              <a:t>Densidad de población</a:t>
            </a:r>
            <a:endParaRPr lang="es-ES" altLang="es-MX" sz="1400" b="1" baseline="30000" dirty="0">
              <a:latin typeface="Arial" panose="020B0604020202020204" pitchFamily="34" charset="0"/>
            </a:endParaRPr>
          </a:p>
        </p:txBody>
      </p:sp>
      <p:sp>
        <p:nvSpPr>
          <p:cNvPr id="8" name="Text Box 12"/>
          <p:cNvSpPr txBox="1">
            <a:spLocks noChangeArrowheads="1"/>
          </p:cNvSpPr>
          <p:nvPr/>
        </p:nvSpPr>
        <p:spPr bwMode="auto">
          <a:xfrm>
            <a:off x="86009" y="6277347"/>
            <a:ext cx="463682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a:t>
            </a:r>
            <a:r>
              <a:rPr lang="es-MX" altLang="es-MX" sz="900" dirty="0" smtClean="0">
                <a:latin typeface="Calibri" panose="020F0502020204030204" pitchFamily="34" charset="0"/>
              </a:rPr>
              <a:t>IGECEM </a:t>
            </a:r>
            <a:r>
              <a:rPr lang="es-MX" altLang="es-MX" sz="900" dirty="0">
                <a:latin typeface="Calibri" panose="020F0502020204030204" pitchFamily="34" charset="0"/>
              </a:rPr>
              <a:t>con Información de la DGE e INEGI. Censos Generales de Población y Vivienda de 1970 a </a:t>
            </a:r>
            <a:r>
              <a:rPr lang="es-MX" altLang="es-MX" sz="900" dirty="0" smtClean="0">
                <a:latin typeface="Calibri" panose="020F0502020204030204" pitchFamily="34" charset="0"/>
              </a:rPr>
              <a:t>2010. Conteo </a:t>
            </a:r>
            <a:r>
              <a:rPr lang="es-MX" altLang="es-MX" sz="900" dirty="0">
                <a:latin typeface="Calibri" panose="020F0502020204030204" pitchFamily="34" charset="0"/>
              </a:rPr>
              <a:t>de Población y Vivienda </a:t>
            </a:r>
            <a:r>
              <a:rPr lang="es-MX" altLang="es-MX" sz="900" dirty="0" smtClean="0">
                <a:latin typeface="Calibri" panose="020F0502020204030204" pitchFamily="34" charset="0"/>
              </a:rPr>
              <a:t>2005 y Encuesta Intercensal 2015.</a:t>
            </a:r>
            <a:endParaRPr lang="es-ES" altLang="es-MX" sz="900" dirty="0">
              <a:latin typeface="+mn-lt"/>
            </a:endParaRPr>
          </a:p>
        </p:txBody>
      </p:sp>
      <p:graphicFrame>
        <p:nvGraphicFramePr>
          <p:cNvPr id="10" name="Gráfico 9"/>
          <p:cNvGraphicFramePr>
            <a:graphicFrameLocks/>
          </p:cNvGraphicFramePr>
          <p:nvPr>
            <p:extLst>
              <p:ext uri="{D42A27DB-BD31-4B8C-83A1-F6EECF244321}">
                <p14:modId xmlns:p14="http://schemas.microsoft.com/office/powerpoint/2010/main" val="643584388"/>
              </p:ext>
            </p:extLst>
          </p:nvPr>
        </p:nvGraphicFramePr>
        <p:xfrm>
          <a:off x="816078" y="1337187"/>
          <a:ext cx="7049728" cy="373625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11"/>
          <p:cNvSpPr txBox="1">
            <a:spLocks noChangeArrowheads="1"/>
          </p:cNvSpPr>
          <p:nvPr/>
        </p:nvSpPr>
        <p:spPr bwMode="auto">
          <a:xfrm>
            <a:off x="393826" y="5745619"/>
            <a:ext cx="799129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1000" b="1" dirty="0" smtClean="0">
                <a:latin typeface="Arial" panose="020B0604020202020204" pitchFamily="34" charset="0"/>
              </a:rPr>
              <a:t>El crecimiento en la densidad de población para la ZMVT fue de 57.97 %, mientras que para el Estado de México fue de 339.66 %.</a:t>
            </a:r>
          </a:p>
        </p:txBody>
      </p:sp>
    </p:spTree>
    <p:extLst>
      <p:ext uri="{BB962C8B-B14F-4D97-AF65-F5344CB8AC3E}">
        <p14:creationId xmlns:p14="http://schemas.microsoft.com/office/powerpoint/2010/main" val="124806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7" grpId="0" autoUpdateAnimBg="0"/>
      <p:bldP spid="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8"/>
          <p:cNvSpPr txBox="1">
            <a:spLocks noChangeArrowheads="1"/>
          </p:cNvSpPr>
          <p:nvPr/>
        </p:nvSpPr>
        <p:spPr bwMode="auto">
          <a:xfrm>
            <a:off x="577547" y="5362343"/>
            <a:ext cx="83978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MX" altLang="es-MX" sz="1000" b="1" dirty="0">
                <a:latin typeface="Arial" panose="020B0604020202020204" pitchFamily="34" charset="0"/>
              </a:rPr>
              <a:t>La estructura de la población demarca un proceso de </a:t>
            </a:r>
            <a:r>
              <a:rPr lang="es-MX" altLang="es-MX" sz="1000" b="1" dirty="0" smtClean="0">
                <a:latin typeface="Arial" panose="020B0604020202020204" pitchFamily="34" charset="0"/>
              </a:rPr>
              <a:t>envejecimiento.</a:t>
            </a:r>
            <a:endParaRPr lang="es-ES" altLang="es-MX" sz="1000" b="1" dirty="0">
              <a:latin typeface="Arial" panose="020B0604020202020204" pitchFamily="34" charset="0"/>
            </a:endParaRPr>
          </a:p>
        </p:txBody>
      </p:sp>
      <p:sp>
        <p:nvSpPr>
          <p:cNvPr id="13" name="Text Box 5"/>
          <p:cNvSpPr txBox="1">
            <a:spLocks noChangeArrowheads="1"/>
          </p:cNvSpPr>
          <p:nvPr/>
        </p:nvSpPr>
        <p:spPr bwMode="auto">
          <a:xfrm>
            <a:off x="14309" y="80706"/>
            <a:ext cx="882187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Pirámides poblacionales de la </a:t>
            </a:r>
            <a:r>
              <a:rPr lang="es-MX" altLang="es-MX" sz="1600" dirty="0" smtClean="0">
                <a:solidFill>
                  <a:srgbClr val="C00000"/>
                </a:solidFill>
              </a:rPr>
              <a:t>Zona </a:t>
            </a:r>
            <a:r>
              <a:rPr lang="es-MX" altLang="es-MX" sz="1600" dirty="0">
                <a:solidFill>
                  <a:srgbClr val="C00000"/>
                </a:solidFill>
              </a:rPr>
              <a:t>Metropolitana del Valle </a:t>
            </a:r>
            <a:r>
              <a:rPr lang="es-MX" altLang="es-MX" sz="1600" dirty="0" smtClean="0">
                <a:solidFill>
                  <a:srgbClr val="C00000"/>
                </a:solidFill>
              </a:rPr>
              <a:t>Toluca,</a:t>
            </a:r>
            <a:r>
              <a:rPr lang="es-ES" altLang="es-MX" sz="1600" dirty="0" smtClean="0">
                <a:solidFill>
                  <a:srgbClr val="C00000"/>
                </a:solidFill>
              </a:rPr>
              <a:t> 2010</a:t>
            </a:r>
            <a:r>
              <a:rPr lang="es-MX" altLang="es-MX" sz="1600" dirty="0" smtClean="0">
                <a:solidFill>
                  <a:srgbClr val="C00000"/>
                </a:solidFill>
              </a:rPr>
              <a:t> </a:t>
            </a:r>
            <a:r>
              <a:rPr lang="es-ES" altLang="es-MX" sz="1600" dirty="0">
                <a:solidFill>
                  <a:srgbClr val="C00000"/>
                </a:solidFill>
              </a:rPr>
              <a:t>-</a:t>
            </a:r>
            <a:r>
              <a:rPr lang="es-MX" altLang="es-MX" sz="1600" dirty="0">
                <a:solidFill>
                  <a:srgbClr val="C00000"/>
                </a:solidFill>
              </a:rPr>
              <a:t> </a:t>
            </a:r>
            <a:r>
              <a:rPr lang="es-ES" altLang="es-MX" sz="1600" dirty="0" smtClean="0">
                <a:solidFill>
                  <a:srgbClr val="C00000"/>
                </a:solidFill>
              </a:rPr>
              <a:t>2015</a:t>
            </a:r>
            <a:endParaRPr lang="es-ES" altLang="es-MX" sz="1600" dirty="0">
              <a:solidFill>
                <a:srgbClr val="C00000"/>
              </a:solidFill>
            </a:endParaRPr>
          </a:p>
        </p:txBody>
      </p:sp>
      <p:cxnSp>
        <p:nvCxnSpPr>
          <p:cNvPr id="14" name="Conector recto 13"/>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17" name="Text Box 23"/>
          <p:cNvSpPr txBox="1">
            <a:spLocks noChangeArrowheads="1"/>
          </p:cNvSpPr>
          <p:nvPr/>
        </p:nvSpPr>
        <p:spPr bwMode="auto">
          <a:xfrm>
            <a:off x="2157883" y="948922"/>
            <a:ext cx="7553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2000" b="1" dirty="0" smtClean="0">
                <a:latin typeface="Arial" panose="020B0604020202020204" pitchFamily="34" charset="0"/>
              </a:rPr>
              <a:t>2010</a:t>
            </a:r>
            <a:endParaRPr lang="es-ES" altLang="es-MX" sz="2000" b="1" dirty="0">
              <a:latin typeface="Arial" panose="020B0604020202020204" pitchFamily="34" charset="0"/>
            </a:endParaRPr>
          </a:p>
        </p:txBody>
      </p:sp>
      <p:pic>
        <p:nvPicPr>
          <p:cNvPr id="18" name="Picture 12" descr="C:\Archivos de programa\Microsoft Office\Clipart\standard\stddir1\BD00004_.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0394" y="1686813"/>
            <a:ext cx="192088" cy="47307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3" descr="C:\Archivos de programa\Microsoft Office\Clipart\standard\stddir1\BD00002_.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766" y="1702111"/>
            <a:ext cx="200025" cy="481013"/>
          </a:xfrm>
          <a:prstGeom prst="rect">
            <a:avLst/>
          </a:prstGeom>
          <a:noFill/>
          <a:extLst>
            <a:ext uri="{909E8E84-426E-40DD-AFC4-6F175D3DCCD1}">
              <a14:hiddenFill xmlns:a14="http://schemas.microsoft.com/office/drawing/2010/main">
                <a:solidFill>
                  <a:srgbClr val="FFFFFF"/>
                </a:solidFill>
              </a14:hiddenFill>
            </a:ext>
          </a:extLst>
        </p:spPr>
      </p:pic>
      <p:sp>
        <p:nvSpPr>
          <p:cNvPr id="21" name="Text Box 12"/>
          <p:cNvSpPr txBox="1">
            <a:spLocks noChangeArrowheads="1"/>
          </p:cNvSpPr>
          <p:nvPr/>
        </p:nvSpPr>
        <p:spPr bwMode="auto">
          <a:xfrm>
            <a:off x="86009" y="6277347"/>
            <a:ext cx="43230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a:t>
            </a:r>
            <a:r>
              <a:rPr lang="es-MX" altLang="es-MX" sz="900" dirty="0" smtClean="0">
                <a:latin typeface="+mn-lt"/>
              </a:rPr>
              <a:t>IGECEM con Información del INEGI. Censo de </a:t>
            </a:r>
            <a:r>
              <a:rPr lang="es-MX" altLang="es-MX" sz="900" dirty="0">
                <a:latin typeface="+mn-lt"/>
              </a:rPr>
              <a:t>Población y Vivienda </a:t>
            </a:r>
            <a:r>
              <a:rPr lang="es-MX" altLang="es-MX" sz="900" dirty="0" smtClean="0">
                <a:latin typeface="+mn-lt"/>
              </a:rPr>
              <a:t>2010. Encuesta Intercensal 2015.</a:t>
            </a:r>
            <a:endParaRPr lang="es-ES" altLang="es-MX" sz="900" dirty="0">
              <a:latin typeface="+mn-lt"/>
            </a:endParaRPr>
          </a:p>
        </p:txBody>
      </p:sp>
      <p:sp>
        <p:nvSpPr>
          <p:cNvPr id="23" name="Text Box 26"/>
          <p:cNvSpPr txBox="1">
            <a:spLocks noChangeArrowheads="1"/>
          </p:cNvSpPr>
          <p:nvPr/>
        </p:nvSpPr>
        <p:spPr bwMode="auto">
          <a:xfrm>
            <a:off x="6214643" y="4564966"/>
            <a:ext cx="10318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1400" dirty="0">
                <a:latin typeface="Arial" panose="020B0604020202020204" pitchFamily="34" charset="0"/>
              </a:rPr>
              <a:t>Porcentaje</a:t>
            </a:r>
            <a:endParaRPr lang="es-ES" altLang="es-MX" sz="1400" dirty="0">
              <a:latin typeface="Arial" panose="020B0604020202020204" pitchFamily="34" charset="0"/>
            </a:endParaRPr>
          </a:p>
        </p:txBody>
      </p:sp>
      <p:graphicFrame>
        <p:nvGraphicFramePr>
          <p:cNvPr id="25" name="Gráfico 24"/>
          <p:cNvGraphicFramePr>
            <a:graphicFrameLocks/>
          </p:cNvGraphicFramePr>
          <p:nvPr>
            <p:extLst>
              <p:ext uri="{D42A27DB-BD31-4B8C-83A1-F6EECF244321}">
                <p14:modId xmlns:p14="http://schemas.microsoft.com/office/powerpoint/2010/main" val="1305225366"/>
              </p:ext>
            </p:extLst>
          </p:nvPr>
        </p:nvGraphicFramePr>
        <p:xfrm>
          <a:off x="289039" y="1349032"/>
          <a:ext cx="3960000" cy="324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Gráfico 25"/>
          <p:cNvGraphicFramePr>
            <a:graphicFrameLocks/>
          </p:cNvGraphicFramePr>
          <p:nvPr>
            <p:extLst>
              <p:ext uri="{D42A27DB-BD31-4B8C-83A1-F6EECF244321}">
                <p14:modId xmlns:p14="http://schemas.microsoft.com/office/powerpoint/2010/main" val="72830657"/>
              </p:ext>
            </p:extLst>
          </p:nvPr>
        </p:nvGraphicFramePr>
        <p:xfrm>
          <a:off x="4497528" y="1349032"/>
          <a:ext cx="3960000" cy="3240000"/>
        </p:xfrm>
        <a:graphic>
          <a:graphicData uri="http://schemas.openxmlformats.org/drawingml/2006/chart">
            <c:chart xmlns:c="http://schemas.openxmlformats.org/drawingml/2006/chart" xmlns:r="http://schemas.openxmlformats.org/officeDocument/2006/relationships" r:id="rId5"/>
          </a:graphicData>
        </a:graphic>
      </p:graphicFrame>
      <p:sp>
        <p:nvSpPr>
          <p:cNvPr id="27" name="Text Box 23"/>
          <p:cNvSpPr txBox="1">
            <a:spLocks noChangeArrowheads="1"/>
          </p:cNvSpPr>
          <p:nvPr/>
        </p:nvSpPr>
        <p:spPr bwMode="auto">
          <a:xfrm>
            <a:off x="6352914" y="901267"/>
            <a:ext cx="7553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2000" b="1" dirty="0" smtClean="0">
                <a:latin typeface="Arial" panose="020B0604020202020204" pitchFamily="34" charset="0"/>
              </a:rPr>
              <a:t>2015</a:t>
            </a:r>
            <a:endParaRPr lang="es-ES" altLang="es-MX" sz="2000" b="1" dirty="0">
              <a:latin typeface="Arial" panose="020B0604020202020204" pitchFamily="34" charset="0"/>
            </a:endParaRPr>
          </a:p>
        </p:txBody>
      </p:sp>
      <p:sp>
        <p:nvSpPr>
          <p:cNvPr id="28" name="Text Box 26"/>
          <p:cNvSpPr txBox="1">
            <a:spLocks noChangeArrowheads="1"/>
          </p:cNvSpPr>
          <p:nvPr/>
        </p:nvSpPr>
        <p:spPr bwMode="auto">
          <a:xfrm>
            <a:off x="2019612" y="4524231"/>
            <a:ext cx="10318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MX" altLang="es-MX" sz="1400" dirty="0">
                <a:latin typeface="Arial" panose="020B0604020202020204" pitchFamily="34" charset="0"/>
              </a:rPr>
              <a:t>Porcentaje</a:t>
            </a:r>
            <a:endParaRPr lang="es-ES" altLang="es-MX" sz="1400" dirty="0">
              <a:latin typeface="Arial" panose="020B0604020202020204" pitchFamily="34" charset="0"/>
            </a:endParaRPr>
          </a:p>
        </p:txBody>
      </p:sp>
      <p:pic>
        <p:nvPicPr>
          <p:cNvPr id="29" name="Picture 13" descr="C:\Archivos de programa\Microsoft Office\Clipart\standard\stddir1\BD00002_.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0295" y="1678875"/>
            <a:ext cx="200025" cy="481013"/>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2" descr="C:\Archivos de programa\Microsoft Office\Clipart\standard\stddir1\BD00004_.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3853" y="1674381"/>
            <a:ext cx="192088" cy="47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465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0-#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14309" y="80706"/>
            <a:ext cx="8821872" cy="35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05000"/>
              </a:lnSpc>
              <a:spcBef>
                <a:spcPct val="50000"/>
              </a:spcBef>
            </a:pPr>
            <a:r>
              <a:rPr lang="es-ES" altLang="es-MX" sz="1600" dirty="0" smtClean="0">
                <a:solidFill>
                  <a:srgbClr val="C00000"/>
                </a:solidFill>
              </a:rPr>
              <a:t>Indicadores de la estructura poblacional de la </a:t>
            </a:r>
            <a:r>
              <a:rPr lang="es-MX" altLang="es-MX" sz="1600" dirty="0" smtClean="0">
                <a:solidFill>
                  <a:srgbClr val="C00000"/>
                </a:solidFill>
              </a:rPr>
              <a:t>Zona </a:t>
            </a:r>
            <a:r>
              <a:rPr lang="es-MX" altLang="es-MX" sz="1600" dirty="0">
                <a:solidFill>
                  <a:srgbClr val="C00000"/>
                </a:solidFill>
              </a:rPr>
              <a:t>Metropolitana del Valle </a:t>
            </a:r>
            <a:r>
              <a:rPr lang="es-MX" altLang="es-MX" sz="1600" dirty="0" smtClean="0">
                <a:solidFill>
                  <a:srgbClr val="C00000"/>
                </a:solidFill>
              </a:rPr>
              <a:t>de Toluca,</a:t>
            </a:r>
            <a:r>
              <a:rPr lang="es-ES" altLang="es-MX" sz="1600" dirty="0" smtClean="0">
                <a:solidFill>
                  <a:srgbClr val="C00000"/>
                </a:solidFill>
              </a:rPr>
              <a:t> 2010</a:t>
            </a:r>
            <a:endParaRPr lang="es-ES" altLang="es-MX" sz="1600" dirty="0">
              <a:solidFill>
                <a:srgbClr val="C00000"/>
              </a:solidFill>
            </a:endParaRPr>
          </a:p>
        </p:txBody>
      </p:sp>
      <p:cxnSp>
        <p:nvCxnSpPr>
          <p:cNvPr id="5" name="Conector recto 4"/>
          <p:cNvCxnSpPr/>
          <p:nvPr/>
        </p:nvCxnSpPr>
        <p:spPr>
          <a:xfrm flipV="1">
            <a:off x="0" y="510919"/>
            <a:ext cx="9144000" cy="0"/>
          </a:xfrm>
          <a:prstGeom prst="line">
            <a:avLst/>
          </a:prstGeom>
          <a:ln w="19050"/>
          <a:effectLst/>
        </p:spPr>
        <p:style>
          <a:lnRef idx="3">
            <a:schemeClr val="accent2"/>
          </a:lnRef>
          <a:fillRef idx="0">
            <a:schemeClr val="accent2"/>
          </a:fillRef>
          <a:effectRef idx="2">
            <a:schemeClr val="accent2"/>
          </a:effectRef>
          <a:fontRef idx="minor">
            <a:schemeClr val="tx1"/>
          </a:fontRef>
        </p:style>
      </p:cxnSp>
      <p:sp>
        <p:nvSpPr>
          <p:cNvPr id="6" name="Text Box 12"/>
          <p:cNvSpPr txBox="1">
            <a:spLocks noChangeArrowheads="1"/>
          </p:cNvSpPr>
          <p:nvPr/>
        </p:nvSpPr>
        <p:spPr bwMode="auto">
          <a:xfrm>
            <a:off x="86009" y="6277347"/>
            <a:ext cx="4323029"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571500" algn="l"/>
              </a:tabLst>
              <a:defRPr sz="2400">
                <a:solidFill>
                  <a:schemeClr val="tx1"/>
                </a:solidFill>
                <a:latin typeface="Times New Roman" panose="02020603050405020304" pitchFamily="18" charset="0"/>
              </a:defRPr>
            </a:lvl1pPr>
            <a:lvl2pPr>
              <a:tabLst>
                <a:tab pos="571500" algn="l"/>
              </a:tabLst>
              <a:defRPr sz="2400">
                <a:solidFill>
                  <a:schemeClr val="tx1"/>
                </a:solidFill>
                <a:latin typeface="Times New Roman" panose="02020603050405020304" pitchFamily="18" charset="0"/>
              </a:defRPr>
            </a:lvl2pPr>
            <a:lvl3pPr>
              <a:tabLst>
                <a:tab pos="571500" algn="l"/>
              </a:tabLst>
              <a:defRPr sz="2400">
                <a:solidFill>
                  <a:schemeClr val="tx1"/>
                </a:solidFill>
                <a:latin typeface="Times New Roman" panose="02020603050405020304" pitchFamily="18" charset="0"/>
              </a:defRPr>
            </a:lvl3pPr>
            <a:lvl4pPr>
              <a:tabLst>
                <a:tab pos="571500" algn="l"/>
              </a:tabLst>
              <a:defRPr sz="2400">
                <a:solidFill>
                  <a:schemeClr val="tx1"/>
                </a:solidFill>
                <a:latin typeface="Times New Roman" panose="02020603050405020304" pitchFamily="18" charset="0"/>
              </a:defRPr>
            </a:lvl4pPr>
            <a:lvl5pPr>
              <a:tabLst>
                <a:tab pos="571500" algn="l"/>
              </a:tabLst>
              <a:defRPr sz="2400">
                <a:solidFill>
                  <a:schemeClr val="tx1"/>
                </a:solidFill>
                <a:latin typeface="Times New Roman" panose="02020603050405020304" pitchFamily="18" charset="0"/>
              </a:defRPr>
            </a:lvl5pPr>
            <a:lvl6pPr fontAlgn="base">
              <a:spcBef>
                <a:spcPct val="0"/>
              </a:spcBef>
              <a:spcAft>
                <a:spcPct val="0"/>
              </a:spcAft>
              <a:tabLst>
                <a:tab pos="571500" algn="l"/>
              </a:tabLst>
              <a:defRPr sz="2400">
                <a:solidFill>
                  <a:schemeClr val="tx1"/>
                </a:solidFill>
                <a:latin typeface="Times New Roman" panose="02020603050405020304" pitchFamily="18" charset="0"/>
              </a:defRPr>
            </a:lvl6pPr>
            <a:lvl7pPr fontAlgn="base">
              <a:spcBef>
                <a:spcPct val="0"/>
              </a:spcBef>
              <a:spcAft>
                <a:spcPct val="0"/>
              </a:spcAft>
              <a:tabLst>
                <a:tab pos="571500" algn="l"/>
              </a:tabLst>
              <a:defRPr sz="2400">
                <a:solidFill>
                  <a:schemeClr val="tx1"/>
                </a:solidFill>
                <a:latin typeface="Times New Roman" panose="02020603050405020304" pitchFamily="18" charset="0"/>
              </a:defRPr>
            </a:lvl7pPr>
            <a:lvl8pPr fontAlgn="base">
              <a:spcBef>
                <a:spcPct val="0"/>
              </a:spcBef>
              <a:spcAft>
                <a:spcPct val="0"/>
              </a:spcAft>
              <a:tabLst>
                <a:tab pos="571500" algn="l"/>
              </a:tabLst>
              <a:defRPr sz="2400">
                <a:solidFill>
                  <a:schemeClr val="tx1"/>
                </a:solidFill>
                <a:latin typeface="Times New Roman" panose="02020603050405020304" pitchFamily="18" charset="0"/>
              </a:defRPr>
            </a:lvl8pPr>
            <a:lvl9pPr fontAlgn="base">
              <a:spcBef>
                <a:spcPct val="0"/>
              </a:spcBef>
              <a:spcAft>
                <a:spcPct val="0"/>
              </a:spcAft>
              <a:tabLst>
                <a:tab pos="571500" algn="l"/>
              </a:tabLst>
              <a:defRPr sz="2400">
                <a:solidFill>
                  <a:schemeClr val="tx1"/>
                </a:solidFill>
                <a:latin typeface="Times New Roman" panose="02020603050405020304" pitchFamily="18" charset="0"/>
              </a:defRPr>
            </a:lvl9pPr>
          </a:lstStyle>
          <a:p>
            <a:pPr marL="398463" indent="-398463"/>
            <a:r>
              <a:rPr lang="es-MX" altLang="es-MX" sz="900" b="1" dirty="0">
                <a:latin typeface="+mn-lt"/>
              </a:rPr>
              <a:t>Fuente:</a:t>
            </a:r>
            <a:r>
              <a:rPr lang="es-MX" altLang="es-MX" sz="900" dirty="0">
                <a:latin typeface="+mn-lt"/>
              </a:rPr>
              <a:t> </a:t>
            </a:r>
            <a:r>
              <a:rPr lang="es-MX" altLang="es-MX" sz="900" dirty="0" smtClean="0">
                <a:latin typeface="+mn-lt"/>
              </a:rPr>
              <a:t>IGECEM con Información del INEGI. Censo de </a:t>
            </a:r>
            <a:r>
              <a:rPr lang="es-MX" altLang="es-MX" sz="900" dirty="0">
                <a:latin typeface="+mn-lt"/>
              </a:rPr>
              <a:t>Población y Vivienda </a:t>
            </a:r>
            <a:r>
              <a:rPr lang="es-MX" altLang="es-MX" sz="900" dirty="0" smtClean="0">
                <a:latin typeface="+mn-lt"/>
              </a:rPr>
              <a:t>2010.</a:t>
            </a:r>
            <a:endParaRPr lang="es-ES" altLang="es-MX" sz="900" dirty="0">
              <a:latin typeface="+mn-lt"/>
            </a:endParaRPr>
          </a:p>
        </p:txBody>
      </p:sp>
      <p:graphicFrame>
        <p:nvGraphicFramePr>
          <p:cNvPr id="3" name="Tabla 2"/>
          <p:cNvGraphicFramePr>
            <a:graphicFrameLocks noGrp="1"/>
          </p:cNvGraphicFramePr>
          <p:nvPr>
            <p:extLst>
              <p:ext uri="{D42A27DB-BD31-4B8C-83A1-F6EECF244321}">
                <p14:modId xmlns:p14="http://schemas.microsoft.com/office/powerpoint/2010/main" val="40682508"/>
              </p:ext>
            </p:extLst>
          </p:nvPr>
        </p:nvGraphicFramePr>
        <p:xfrm>
          <a:off x="1034229" y="1111302"/>
          <a:ext cx="6733256" cy="4414423"/>
        </p:xfrm>
        <a:graphic>
          <a:graphicData uri="http://schemas.openxmlformats.org/drawingml/2006/table">
            <a:tbl>
              <a:tblPr>
                <a:tableStyleId>{5C22544A-7EE6-4342-B048-85BDC9FD1C3A}</a:tableStyleId>
              </a:tblPr>
              <a:tblGrid>
                <a:gridCol w="3603284"/>
                <a:gridCol w="1801642"/>
                <a:gridCol w="1328330"/>
              </a:tblGrid>
              <a:tr h="339571">
                <a:tc>
                  <a:txBody>
                    <a:bodyPr/>
                    <a:lstStyle/>
                    <a:p>
                      <a:pPr algn="l" fontAlgn="ctr"/>
                      <a:r>
                        <a:rPr lang="es-MX" sz="1600" b="1" u="none" strike="noStrike" dirty="0">
                          <a:effectLst/>
                        </a:rPr>
                        <a:t>Concepto</a:t>
                      </a:r>
                      <a:endParaRPr lang="es-MX" sz="1600" b="1" i="0" u="none" strike="noStrike" dirty="0">
                        <a:solidFill>
                          <a:srgbClr val="000000"/>
                        </a:solidFill>
                        <a:effectLst/>
                        <a:latin typeface="Gotham Medium" panose="02000603030000020004" pitchFamily="2" charset="0"/>
                      </a:endParaRPr>
                    </a:p>
                  </a:txBody>
                  <a:tcPr marL="9525" marR="9525" marT="9525" marB="0" anchor="ctr"/>
                </a:tc>
                <a:tc>
                  <a:txBody>
                    <a:bodyPr/>
                    <a:lstStyle/>
                    <a:p>
                      <a:pPr algn="ctr" fontAlgn="ctr"/>
                      <a:r>
                        <a:rPr lang="es-MX" sz="1600" b="1" u="none" strike="noStrike" dirty="0">
                          <a:effectLst/>
                        </a:rPr>
                        <a:t>Estado de México</a:t>
                      </a:r>
                      <a:endParaRPr lang="es-MX" sz="1600" b="1" i="0" u="none" strike="noStrike" dirty="0">
                        <a:solidFill>
                          <a:srgbClr val="000000"/>
                        </a:solidFill>
                        <a:effectLst/>
                        <a:latin typeface="Gotham Medium" panose="02000603030000020004" pitchFamily="2" charset="0"/>
                      </a:endParaRPr>
                    </a:p>
                  </a:txBody>
                  <a:tcPr marL="9525" marR="9525" marT="9525" marB="0" anchor="ctr"/>
                </a:tc>
                <a:tc>
                  <a:txBody>
                    <a:bodyPr/>
                    <a:lstStyle/>
                    <a:p>
                      <a:pPr algn="ctr" fontAlgn="ctr"/>
                      <a:r>
                        <a:rPr lang="es-MX" sz="1600" b="1" u="none" strike="noStrike" dirty="0">
                          <a:effectLst/>
                        </a:rPr>
                        <a:t>ZMVT</a:t>
                      </a:r>
                      <a:endParaRPr lang="es-MX" sz="1600" b="1" i="0" u="none" strike="noStrike" dirty="0">
                        <a:solidFill>
                          <a:srgbClr val="000000"/>
                        </a:solidFill>
                        <a:effectLst/>
                        <a:latin typeface="Gotham Medium" panose="02000603030000020004" pitchFamily="2" charset="0"/>
                      </a:endParaRPr>
                    </a:p>
                  </a:txBody>
                  <a:tcPr marL="9525" marR="9525" marT="9525" marB="0" anchor="ctr"/>
                </a:tc>
              </a:tr>
              <a:tr h="339571">
                <a:tc>
                  <a:txBody>
                    <a:bodyPr/>
                    <a:lstStyle/>
                    <a:p>
                      <a:pPr algn="l" fontAlgn="ctr"/>
                      <a:r>
                        <a:rPr lang="es-MX" sz="1100" u="none" strike="noStrike">
                          <a:effectLst/>
                        </a:rPr>
                        <a:t>Dependencia Total</a:t>
                      </a:r>
                      <a:endParaRPr lang="es-MX" sz="1100" b="0" i="0" u="none" strike="noStrike">
                        <a:solidFill>
                          <a:srgbClr val="000000"/>
                        </a:solidFill>
                        <a:effectLst/>
                        <a:latin typeface="Gotham Medium" panose="02000603030000020004" pitchFamily="2" charset="0"/>
                      </a:endParaRPr>
                    </a:p>
                  </a:txBody>
                  <a:tcPr marL="9525" marR="9525" marT="9525" marB="0" anchor="ctr"/>
                </a:tc>
                <a:tc>
                  <a:txBody>
                    <a:bodyPr/>
                    <a:lstStyle/>
                    <a:p>
                      <a:pPr algn="l" fontAlgn="b"/>
                      <a:r>
                        <a:rPr lang="es-MX" sz="1100" u="none" strike="noStrike">
                          <a:effectLst/>
                        </a:rPr>
                        <a:t>                              51.6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l" fontAlgn="b"/>
                      <a:r>
                        <a:rPr lang="es-MX" sz="1100" u="none" strike="noStrike">
                          <a:effectLst/>
                        </a:rPr>
                        <a:t>                   53.4 </a:t>
                      </a:r>
                      <a:endParaRPr lang="es-MX" sz="1100" b="0" i="0" u="none" strike="noStrike">
                        <a:solidFill>
                          <a:srgbClr val="000000"/>
                        </a:solidFill>
                        <a:effectLst/>
                        <a:latin typeface="Gotham Book" panose="02000603040000020004" pitchFamily="2" charset="0"/>
                      </a:endParaRPr>
                    </a:p>
                  </a:txBody>
                  <a:tcPr marL="9525" marR="9525" marT="9525" marB="0" anchor="b"/>
                </a:tc>
              </a:tr>
              <a:tr h="339571">
                <a:tc>
                  <a:txBody>
                    <a:bodyPr/>
                    <a:lstStyle/>
                    <a:p>
                      <a:pPr algn="l" fontAlgn="ctr"/>
                      <a:r>
                        <a:rPr lang="es-MX" sz="1100" u="none" strike="noStrike">
                          <a:effectLst/>
                        </a:rPr>
                        <a:t>Dependencia Infantil (0-14 años)</a:t>
                      </a:r>
                      <a:endParaRPr lang="es-MX" sz="1100" b="0" i="0" u="none" strike="noStrike">
                        <a:solidFill>
                          <a:srgbClr val="000000"/>
                        </a:solidFill>
                        <a:effectLst/>
                        <a:latin typeface="Gotham Medium" panose="02000603030000020004" pitchFamily="2" charset="0"/>
                      </a:endParaRPr>
                    </a:p>
                  </a:txBody>
                  <a:tcPr marL="9525" marR="9525" marT="9525" marB="0" anchor="ctr"/>
                </a:tc>
                <a:tc>
                  <a:txBody>
                    <a:bodyPr/>
                    <a:lstStyle/>
                    <a:p>
                      <a:pPr algn="l" fontAlgn="b"/>
                      <a:r>
                        <a:rPr lang="es-MX" sz="1100" u="none" strike="noStrike">
                          <a:effectLst/>
                        </a:rPr>
                        <a:t>                             44.0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l" fontAlgn="b"/>
                      <a:r>
                        <a:rPr lang="es-MX" sz="1100" u="none" strike="noStrike">
                          <a:effectLst/>
                        </a:rPr>
                        <a:t>                   46.3 </a:t>
                      </a:r>
                      <a:endParaRPr lang="es-MX" sz="1100" b="0" i="0" u="none" strike="noStrike">
                        <a:solidFill>
                          <a:srgbClr val="000000"/>
                        </a:solidFill>
                        <a:effectLst/>
                        <a:latin typeface="Gotham Book" panose="02000603040000020004" pitchFamily="2" charset="0"/>
                      </a:endParaRPr>
                    </a:p>
                  </a:txBody>
                  <a:tcPr marL="9525" marR="9525" marT="9525" marB="0" anchor="b"/>
                </a:tc>
              </a:tr>
              <a:tr h="339571">
                <a:tc>
                  <a:txBody>
                    <a:bodyPr/>
                    <a:lstStyle/>
                    <a:p>
                      <a:pPr algn="l" fontAlgn="ctr"/>
                      <a:r>
                        <a:rPr lang="es-MX" sz="1100" u="none" strike="noStrike">
                          <a:effectLst/>
                        </a:rPr>
                        <a:t>Dependencia Senil (65 y más años)</a:t>
                      </a:r>
                      <a:endParaRPr lang="es-MX" sz="1100" b="0" i="0" u="none" strike="noStrike">
                        <a:solidFill>
                          <a:srgbClr val="000000"/>
                        </a:solidFill>
                        <a:effectLst/>
                        <a:latin typeface="Gotham Medium" panose="02000603030000020004" pitchFamily="2" charset="0"/>
                      </a:endParaRPr>
                    </a:p>
                  </a:txBody>
                  <a:tcPr marL="9525" marR="9525" marT="9525" marB="0" anchor="ctr"/>
                </a:tc>
                <a:tc>
                  <a:txBody>
                    <a:bodyPr/>
                    <a:lstStyle/>
                    <a:p>
                      <a:pPr algn="l" fontAlgn="b"/>
                      <a:r>
                        <a:rPr lang="es-MX" sz="1100" u="none" strike="noStrike">
                          <a:effectLst/>
                        </a:rPr>
                        <a:t>                               7.5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l" fontAlgn="b"/>
                      <a:r>
                        <a:rPr lang="es-MX" sz="1100" u="none" strike="noStrike">
                          <a:effectLst/>
                        </a:rPr>
                        <a:t>                      7.1 </a:t>
                      </a:r>
                      <a:endParaRPr lang="es-MX" sz="1100" b="0" i="0" u="none" strike="noStrike">
                        <a:solidFill>
                          <a:srgbClr val="000000"/>
                        </a:solidFill>
                        <a:effectLst/>
                        <a:latin typeface="Gotham Book" panose="02000603040000020004" pitchFamily="2" charset="0"/>
                      </a:endParaRPr>
                    </a:p>
                  </a:txBody>
                  <a:tcPr marL="9525" marR="9525" marT="9525" marB="0" anchor="b"/>
                </a:tc>
              </a:tr>
              <a:tr h="339571">
                <a:tc>
                  <a:txBody>
                    <a:bodyPr/>
                    <a:lstStyle/>
                    <a:p>
                      <a:pPr algn="l" fontAlgn="ctr"/>
                      <a:r>
                        <a:rPr lang="es-MX" sz="1100" u="none" strike="noStrike">
                          <a:effectLst/>
                        </a:rPr>
                        <a:t>Pob. 0-14 años</a:t>
                      </a:r>
                      <a:endParaRPr lang="es-MX" sz="1100" b="0" i="0" u="none" strike="noStrike">
                        <a:solidFill>
                          <a:srgbClr val="000000"/>
                        </a:solidFill>
                        <a:effectLst/>
                        <a:latin typeface="Gotham Medium" panose="02000603030000020004" pitchFamily="2" charset="0"/>
                      </a:endParaRPr>
                    </a:p>
                  </a:txBody>
                  <a:tcPr marL="9525" marR="9525" marT="9525" marB="0" anchor="ctr"/>
                </a:tc>
                <a:tc>
                  <a:txBody>
                    <a:bodyPr/>
                    <a:lstStyle/>
                    <a:p>
                      <a:pPr algn="l" fontAlgn="b"/>
                      <a:r>
                        <a:rPr lang="es-MX" sz="1100" u="none" strike="noStrike">
                          <a:effectLst/>
                        </a:rPr>
                        <a:t>                             28.7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l" fontAlgn="b"/>
                      <a:r>
                        <a:rPr lang="es-MX" sz="1100" u="none" strike="noStrike">
                          <a:effectLst/>
                        </a:rPr>
                        <a:t>                   29.8 </a:t>
                      </a:r>
                      <a:endParaRPr lang="es-MX" sz="1100" b="0" i="0" u="none" strike="noStrike">
                        <a:solidFill>
                          <a:srgbClr val="000000"/>
                        </a:solidFill>
                        <a:effectLst/>
                        <a:latin typeface="Gotham Book" panose="02000603040000020004" pitchFamily="2" charset="0"/>
                      </a:endParaRPr>
                    </a:p>
                  </a:txBody>
                  <a:tcPr marL="9525" marR="9525" marT="9525" marB="0" anchor="b"/>
                </a:tc>
              </a:tr>
              <a:tr h="339571">
                <a:tc>
                  <a:txBody>
                    <a:bodyPr/>
                    <a:lstStyle/>
                    <a:p>
                      <a:pPr algn="l" fontAlgn="ctr"/>
                      <a:r>
                        <a:rPr lang="es-MX" sz="1100" u="none" strike="noStrike">
                          <a:effectLst/>
                        </a:rPr>
                        <a:t>Pob. 14 - 64 años</a:t>
                      </a:r>
                      <a:endParaRPr lang="es-MX" sz="1100" b="0" i="0" u="none" strike="noStrike">
                        <a:solidFill>
                          <a:srgbClr val="000000"/>
                        </a:solidFill>
                        <a:effectLst/>
                        <a:latin typeface="Gotham Medium" panose="02000603030000020004" pitchFamily="2" charset="0"/>
                      </a:endParaRPr>
                    </a:p>
                  </a:txBody>
                  <a:tcPr marL="9525" marR="9525" marT="9525" marB="0" anchor="ctr"/>
                </a:tc>
                <a:tc>
                  <a:txBody>
                    <a:bodyPr/>
                    <a:lstStyle/>
                    <a:p>
                      <a:pPr algn="l" fontAlgn="b"/>
                      <a:r>
                        <a:rPr lang="es-MX" sz="1100" u="none" strike="noStrike">
                          <a:effectLst/>
                        </a:rPr>
                        <a:t>                             65.2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l" fontAlgn="b"/>
                      <a:r>
                        <a:rPr lang="es-MX" sz="1100" u="none" strike="noStrike">
                          <a:effectLst/>
                        </a:rPr>
                        <a:t>                   64.4 </a:t>
                      </a:r>
                      <a:endParaRPr lang="es-MX" sz="1100" b="0" i="0" u="none" strike="noStrike">
                        <a:solidFill>
                          <a:srgbClr val="000000"/>
                        </a:solidFill>
                        <a:effectLst/>
                        <a:latin typeface="Gotham Book" panose="02000603040000020004" pitchFamily="2" charset="0"/>
                      </a:endParaRPr>
                    </a:p>
                  </a:txBody>
                  <a:tcPr marL="9525" marR="9525" marT="9525" marB="0" anchor="b"/>
                </a:tc>
              </a:tr>
              <a:tr h="339571">
                <a:tc>
                  <a:txBody>
                    <a:bodyPr/>
                    <a:lstStyle/>
                    <a:p>
                      <a:pPr algn="l" fontAlgn="ctr"/>
                      <a:r>
                        <a:rPr lang="es-MX" sz="1100" u="none" strike="noStrike">
                          <a:effectLst/>
                        </a:rPr>
                        <a:t>Pob. 65 y +</a:t>
                      </a:r>
                      <a:endParaRPr lang="es-MX" sz="1100" b="0" i="0" u="none" strike="noStrike">
                        <a:solidFill>
                          <a:srgbClr val="000000"/>
                        </a:solidFill>
                        <a:effectLst/>
                        <a:latin typeface="Gotham Medium" panose="02000603030000020004" pitchFamily="2" charset="0"/>
                      </a:endParaRPr>
                    </a:p>
                  </a:txBody>
                  <a:tcPr marL="9525" marR="9525" marT="9525" marB="0" anchor="ctr"/>
                </a:tc>
                <a:tc>
                  <a:txBody>
                    <a:bodyPr/>
                    <a:lstStyle/>
                    <a:p>
                      <a:pPr algn="l" fontAlgn="b"/>
                      <a:r>
                        <a:rPr lang="es-MX" sz="1100" u="none" strike="noStrike">
                          <a:effectLst/>
                        </a:rPr>
                        <a:t>                               4.9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l" fontAlgn="b"/>
                      <a:r>
                        <a:rPr lang="es-MX" sz="1100" u="none" strike="noStrike">
                          <a:effectLst/>
                        </a:rPr>
                        <a:t>                     4.6 </a:t>
                      </a:r>
                      <a:endParaRPr lang="es-MX" sz="1100" b="0" i="0" u="none" strike="noStrike">
                        <a:solidFill>
                          <a:srgbClr val="000000"/>
                        </a:solidFill>
                        <a:effectLst/>
                        <a:latin typeface="Gotham Book" panose="02000603040000020004" pitchFamily="2" charset="0"/>
                      </a:endParaRPr>
                    </a:p>
                  </a:txBody>
                  <a:tcPr marL="9525" marR="9525" marT="9525" marB="0" anchor="b"/>
                </a:tc>
              </a:tr>
              <a:tr h="339571">
                <a:tc>
                  <a:txBody>
                    <a:bodyPr/>
                    <a:lstStyle/>
                    <a:p>
                      <a:pPr algn="l" fontAlgn="ctr"/>
                      <a:r>
                        <a:rPr lang="es-MX" sz="1100" u="none" strike="noStrike">
                          <a:effectLst/>
                        </a:rPr>
                        <a:t>No especificada</a:t>
                      </a:r>
                      <a:endParaRPr lang="es-MX" sz="1100" b="0" i="0" u="none" strike="noStrike">
                        <a:solidFill>
                          <a:srgbClr val="000000"/>
                        </a:solidFill>
                        <a:effectLst/>
                        <a:latin typeface="Gotham Medium" panose="02000603030000020004" pitchFamily="2" charset="0"/>
                      </a:endParaRPr>
                    </a:p>
                  </a:txBody>
                  <a:tcPr marL="9525" marR="9525" marT="9525" marB="0" anchor="ctr"/>
                </a:tc>
                <a:tc>
                  <a:txBody>
                    <a:bodyPr/>
                    <a:lstStyle/>
                    <a:p>
                      <a:pPr algn="l" fontAlgn="b"/>
                      <a:r>
                        <a:rPr lang="es-MX" sz="1100" u="none" strike="noStrike">
                          <a:effectLst/>
                        </a:rPr>
                        <a:t>                                1.2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l" fontAlgn="b"/>
                      <a:r>
                        <a:rPr lang="es-MX" sz="1100" u="none" strike="noStrike">
                          <a:effectLst/>
                        </a:rPr>
                        <a:t>                      1.2 </a:t>
                      </a:r>
                      <a:endParaRPr lang="es-MX" sz="1100" b="0" i="0" u="none" strike="noStrike">
                        <a:solidFill>
                          <a:srgbClr val="000000"/>
                        </a:solidFill>
                        <a:effectLst/>
                        <a:latin typeface="Gotham Book" panose="02000603040000020004" pitchFamily="2" charset="0"/>
                      </a:endParaRPr>
                    </a:p>
                  </a:txBody>
                  <a:tcPr marL="9525" marR="9525" marT="9525" marB="0" anchor="b"/>
                </a:tc>
              </a:tr>
              <a:tr h="339571">
                <a:tc>
                  <a:txBody>
                    <a:bodyPr/>
                    <a:lstStyle/>
                    <a:p>
                      <a:pPr algn="l" fontAlgn="ctr"/>
                      <a:r>
                        <a:rPr lang="es-MX" sz="1100" u="none" strike="noStrike">
                          <a:effectLst/>
                        </a:rPr>
                        <a:t>Edad media</a:t>
                      </a:r>
                      <a:endParaRPr lang="es-MX" sz="1100" b="0" i="0" u="none" strike="noStrike">
                        <a:solidFill>
                          <a:srgbClr val="000000"/>
                        </a:solidFill>
                        <a:effectLst/>
                        <a:latin typeface="Gotham Medium" panose="02000603030000020004" pitchFamily="2" charset="0"/>
                      </a:endParaRPr>
                    </a:p>
                  </a:txBody>
                  <a:tcPr marL="9525" marR="9525" marT="9525" marB="0" anchor="ctr"/>
                </a:tc>
                <a:tc>
                  <a:txBody>
                    <a:bodyPr/>
                    <a:lstStyle/>
                    <a:p>
                      <a:pPr algn="l" fontAlgn="b"/>
                      <a:r>
                        <a:rPr lang="es-MX" sz="1100" u="none" strike="noStrike" dirty="0">
                          <a:effectLst/>
                        </a:rPr>
                        <a:t>                             </a:t>
                      </a:r>
                      <a:r>
                        <a:rPr lang="es-MX" sz="1100" u="none" strike="noStrike" dirty="0" smtClean="0">
                          <a:effectLst/>
                        </a:rPr>
                        <a:t>28.5 </a:t>
                      </a:r>
                      <a:endParaRPr lang="es-MX" sz="1100" b="0" i="0" u="none" strike="noStrike" dirty="0">
                        <a:solidFill>
                          <a:srgbClr val="000000"/>
                        </a:solidFill>
                        <a:effectLst/>
                        <a:latin typeface="Gotham Book" panose="02000603040000020004" pitchFamily="2" charset="0"/>
                      </a:endParaRPr>
                    </a:p>
                  </a:txBody>
                  <a:tcPr marL="9525" marR="9525" marT="9525" marB="0" anchor="b"/>
                </a:tc>
                <a:tc>
                  <a:txBody>
                    <a:bodyPr/>
                    <a:lstStyle/>
                    <a:p>
                      <a:pPr algn="l" fontAlgn="b"/>
                      <a:r>
                        <a:rPr lang="es-MX" sz="1100" u="none" strike="noStrike">
                          <a:effectLst/>
                        </a:rPr>
                        <a:t>                   28.2 </a:t>
                      </a:r>
                      <a:endParaRPr lang="es-MX" sz="1100" b="0" i="0" u="none" strike="noStrike">
                        <a:solidFill>
                          <a:srgbClr val="000000"/>
                        </a:solidFill>
                        <a:effectLst/>
                        <a:latin typeface="Gotham Book" panose="02000603040000020004" pitchFamily="2" charset="0"/>
                      </a:endParaRPr>
                    </a:p>
                  </a:txBody>
                  <a:tcPr marL="9525" marR="9525" marT="9525" marB="0" anchor="b"/>
                </a:tc>
              </a:tr>
              <a:tr h="339571">
                <a:tc>
                  <a:txBody>
                    <a:bodyPr/>
                    <a:lstStyle/>
                    <a:p>
                      <a:pPr algn="l" fontAlgn="ctr"/>
                      <a:r>
                        <a:rPr lang="es-MX" sz="1100" u="none" strike="noStrike">
                          <a:effectLst/>
                        </a:rPr>
                        <a:t>Reemplazo en la actividad</a:t>
                      </a:r>
                      <a:endParaRPr lang="es-MX" sz="1100" b="0" i="0" u="none" strike="noStrike">
                        <a:solidFill>
                          <a:srgbClr val="000000"/>
                        </a:solidFill>
                        <a:effectLst/>
                        <a:latin typeface="Gotham Medium" panose="02000603030000020004" pitchFamily="2" charset="0"/>
                      </a:endParaRPr>
                    </a:p>
                  </a:txBody>
                  <a:tcPr marL="9525" marR="9525" marT="9525" marB="0" anchor="ctr"/>
                </a:tc>
                <a:tc>
                  <a:txBody>
                    <a:bodyPr/>
                    <a:lstStyle/>
                    <a:p>
                      <a:pPr algn="l" fontAlgn="b"/>
                      <a:r>
                        <a:rPr lang="es-MX" sz="1100" u="none" strike="noStrike">
                          <a:effectLst/>
                        </a:rPr>
                        <a:t>                              374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l" fontAlgn="b"/>
                      <a:r>
                        <a:rPr lang="es-MX" sz="1100" u="none" strike="noStrike">
                          <a:effectLst/>
                        </a:rPr>
                        <a:t>                    422 </a:t>
                      </a:r>
                      <a:endParaRPr lang="es-MX" sz="1100" b="0" i="0" u="none" strike="noStrike">
                        <a:solidFill>
                          <a:srgbClr val="000000"/>
                        </a:solidFill>
                        <a:effectLst/>
                        <a:latin typeface="Gotham Book" panose="02000603040000020004" pitchFamily="2" charset="0"/>
                      </a:endParaRPr>
                    </a:p>
                  </a:txBody>
                  <a:tcPr marL="9525" marR="9525" marT="9525" marB="0" anchor="b"/>
                </a:tc>
              </a:tr>
              <a:tr h="339571">
                <a:tc>
                  <a:txBody>
                    <a:bodyPr/>
                    <a:lstStyle/>
                    <a:p>
                      <a:pPr algn="l" fontAlgn="ctr"/>
                      <a:r>
                        <a:rPr lang="es-MX" sz="1100" u="none" strike="noStrike">
                          <a:effectLst/>
                        </a:rPr>
                        <a:t>Mujeres en Edad Fertil (15 - 49 años)</a:t>
                      </a:r>
                      <a:endParaRPr lang="es-MX" sz="1100" b="0" i="0" u="none" strike="noStrike">
                        <a:solidFill>
                          <a:srgbClr val="000000"/>
                        </a:solidFill>
                        <a:effectLst/>
                        <a:latin typeface="Gotham Medium" panose="02000603030000020004" pitchFamily="2" charset="0"/>
                      </a:endParaRPr>
                    </a:p>
                  </a:txBody>
                  <a:tcPr marL="9525" marR="9525" marT="9525" marB="0" anchor="ctr"/>
                </a:tc>
                <a:tc>
                  <a:txBody>
                    <a:bodyPr/>
                    <a:lstStyle/>
                    <a:p>
                      <a:pPr algn="l" fontAlgn="b"/>
                      <a:r>
                        <a:rPr lang="es-MX" sz="1100" u="none" strike="noStrike">
                          <a:effectLst/>
                        </a:rPr>
                        <a:t>                             55.2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l" fontAlgn="b"/>
                      <a:r>
                        <a:rPr lang="es-MX" sz="1100" u="none" strike="noStrike">
                          <a:effectLst/>
                        </a:rPr>
                        <a:t>                   55.3 </a:t>
                      </a:r>
                      <a:endParaRPr lang="es-MX" sz="1100" b="0" i="0" u="none" strike="noStrike">
                        <a:solidFill>
                          <a:srgbClr val="000000"/>
                        </a:solidFill>
                        <a:effectLst/>
                        <a:latin typeface="Gotham Book" panose="02000603040000020004" pitchFamily="2" charset="0"/>
                      </a:endParaRPr>
                    </a:p>
                  </a:txBody>
                  <a:tcPr marL="9525" marR="9525" marT="9525" marB="0" anchor="b"/>
                </a:tc>
              </a:tr>
              <a:tr h="339571">
                <a:tc>
                  <a:txBody>
                    <a:bodyPr/>
                    <a:lstStyle/>
                    <a:p>
                      <a:pPr algn="l" fontAlgn="ctr"/>
                      <a:r>
                        <a:rPr lang="es-MX" sz="1100" u="none" strike="noStrike">
                          <a:effectLst/>
                        </a:rPr>
                        <a:t>Proporción de activos</a:t>
                      </a:r>
                      <a:endParaRPr lang="es-MX" sz="1100" b="0" i="0" u="none" strike="noStrike">
                        <a:solidFill>
                          <a:srgbClr val="000000"/>
                        </a:solidFill>
                        <a:effectLst/>
                        <a:latin typeface="Gotham Medium" panose="02000603030000020004" pitchFamily="2" charset="0"/>
                      </a:endParaRPr>
                    </a:p>
                  </a:txBody>
                  <a:tcPr marL="9525" marR="9525" marT="9525" marB="0" anchor="ctr"/>
                </a:tc>
                <a:tc>
                  <a:txBody>
                    <a:bodyPr/>
                    <a:lstStyle/>
                    <a:p>
                      <a:pPr algn="l" fontAlgn="b"/>
                      <a:r>
                        <a:rPr lang="es-MX" sz="1100" u="none" strike="noStrike">
                          <a:effectLst/>
                        </a:rPr>
                        <a:t>                             62.6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l" fontAlgn="b"/>
                      <a:r>
                        <a:rPr lang="es-MX" sz="1100" u="none" strike="noStrike">
                          <a:effectLst/>
                        </a:rPr>
                        <a:t>                    62.1 </a:t>
                      </a:r>
                      <a:endParaRPr lang="es-MX" sz="1100" b="0" i="0" u="none" strike="noStrike">
                        <a:solidFill>
                          <a:srgbClr val="000000"/>
                        </a:solidFill>
                        <a:effectLst/>
                        <a:latin typeface="Gotham Book" panose="02000603040000020004" pitchFamily="2" charset="0"/>
                      </a:endParaRPr>
                    </a:p>
                  </a:txBody>
                  <a:tcPr marL="9525" marR="9525" marT="9525" marB="0" anchor="b"/>
                </a:tc>
              </a:tr>
              <a:tr h="339571">
                <a:tc>
                  <a:txBody>
                    <a:bodyPr/>
                    <a:lstStyle/>
                    <a:p>
                      <a:pPr algn="l" fontAlgn="ctr"/>
                      <a:r>
                        <a:rPr lang="es-MX" sz="1100" u="none" strike="noStrike" dirty="0" smtClean="0">
                          <a:effectLst/>
                        </a:rPr>
                        <a:t>Tas</a:t>
                      </a:r>
                      <a:r>
                        <a:rPr lang="es-MX" sz="1100" u="none" strike="noStrike" baseline="0" dirty="0" smtClean="0">
                          <a:effectLst/>
                        </a:rPr>
                        <a:t>a de </a:t>
                      </a:r>
                      <a:r>
                        <a:rPr lang="es-MX" sz="1100" u="none" strike="noStrike" dirty="0" smtClean="0">
                          <a:effectLst/>
                        </a:rPr>
                        <a:t>Rejuvenecimiento</a:t>
                      </a:r>
                      <a:endParaRPr lang="es-MX" sz="1100" b="0" i="0" u="none" strike="noStrike" dirty="0">
                        <a:solidFill>
                          <a:srgbClr val="000000"/>
                        </a:solidFill>
                        <a:effectLst/>
                        <a:latin typeface="Gotham Medium" panose="02000603030000020004" pitchFamily="2" charset="0"/>
                      </a:endParaRPr>
                    </a:p>
                  </a:txBody>
                  <a:tcPr marL="9525" marR="9525" marT="9525" marB="0" anchor="ctr"/>
                </a:tc>
                <a:tc>
                  <a:txBody>
                    <a:bodyPr/>
                    <a:lstStyle/>
                    <a:p>
                      <a:pPr algn="l" fontAlgn="b"/>
                      <a:r>
                        <a:rPr lang="es-MX" sz="1100" u="none" strike="noStrike">
                          <a:effectLst/>
                        </a:rPr>
                        <a:t>                             38.4 </a:t>
                      </a:r>
                      <a:endParaRPr lang="es-MX" sz="1100" b="0" i="0" u="none" strike="noStrike">
                        <a:solidFill>
                          <a:srgbClr val="000000"/>
                        </a:solidFill>
                        <a:effectLst/>
                        <a:latin typeface="Gotham Book" panose="02000603040000020004" pitchFamily="2" charset="0"/>
                      </a:endParaRPr>
                    </a:p>
                  </a:txBody>
                  <a:tcPr marL="9525" marR="9525" marT="9525" marB="0" anchor="b"/>
                </a:tc>
                <a:tc>
                  <a:txBody>
                    <a:bodyPr/>
                    <a:lstStyle/>
                    <a:p>
                      <a:pPr algn="l" fontAlgn="b"/>
                      <a:r>
                        <a:rPr lang="es-MX" sz="1100" u="none" strike="noStrike" dirty="0">
                          <a:effectLst/>
                        </a:rPr>
                        <a:t>                   39.5 </a:t>
                      </a:r>
                      <a:endParaRPr lang="es-MX" sz="1100" b="0" i="0" u="none" strike="noStrike" dirty="0">
                        <a:solidFill>
                          <a:srgbClr val="000000"/>
                        </a:solidFill>
                        <a:effectLst/>
                        <a:latin typeface="Gotham Book" panose="02000603040000020004" pitchFamily="2" charset="0"/>
                      </a:endParaRPr>
                    </a:p>
                  </a:txBody>
                  <a:tcPr marL="9525" marR="9525" marT="9525" marB="0" anchor="b"/>
                </a:tc>
              </a:tr>
            </a:tbl>
          </a:graphicData>
        </a:graphic>
      </p:graphicFrame>
    </p:spTree>
    <p:extLst>
      <p:ext uri="{BB962C8B-B14F-4D97-AF65-F5344CB8AC3E}">
        <p14:creationId xmlns:p14="http://schemas.microsoft.com/office/powerpoint/2010/main" val="329094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10018</TotalTime>
  <Words>1357</Words>
  <Application>Microsoft Office PowerPoint</Application>
  <PresentationFormat>Carta (216 x 279 mm)</PresentationFormat>
  <Paragraphs>297</Paragraphs>
  <Slides>15</Slides>
  <Notes>2</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comSoc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 Soc</dc:creator>
  <cp:lastModifiedBy>Lazaro Mejia</cp:lastModifiedBy>
  <cp:revision>522</cp:revision>
  <cp:lastPrinted>2014-03-13T02:20:14Z</cp:lastPrinted>
  <dcterms:created xsi:type="dcterms:W3CDTF">2011-09-28T15:40:34Z</dcterms:created>
  <dcterms:modified xsi:type="dcterms:W3CDTF">2017-03-16T17:07:32Z</dcterms:modified>
</cp:coreProperties>
</file>