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mv" ContentType="video/x-ms-wm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3" r:id="rId1"/>
  </p:sldMasterIdLst>
  <p:sldIdLst>
    <p:sldId id="310" r:id="rId2"/>
    <p:sldId id="302"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305" r:id="rId33"/>
    <p:sldId id="286" r:id="rId34"/>
    <p:sldId id="287" r:id="rId35"/>
    <p:sldId id="288" r:id="rId36"/>
    <p:sldId id="306" r:id="rId37"/>
    <p:sldId id="289" r:id="rId38"/>
    <p:sldId id="290" r:id="rId39"/>
    <p:sldId id="291" r:id="rId40"/>
    <p:sldId id="292" r:id="rId41"/>
    <p:sldId id="307" r:id="rId42"/>
    <p:sldId id="293" r:id="rId43"/>
    <p:sldId id="294" r:id="rId44"/>
    <p:sldId id="295" r:id="rId45"/>
    <p:sldId id="296" r:id="rId46"/>
    <p:sldId id="297" r:id="rId47"/>
    <p:sldId id="308" r:id="rId48"/>
    <p:sldId id="300" r:id="rId49"/>
    <p:sldId id="303" r:id="rId50"/>
    <p:sldId id="301" r:id="rId51"/>
    <p:sldId id="304" r:id="rId52"/>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88" d="100"/>
          <a:sy n="88" d="100"/>
        </p:scale>
        <p:origin x="1416"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video" Target="../media/media1.wmv"/><Relationship Id="rId1" Type="http://schemas.microsoft.com/office/2007/relationships/media" Target="../media/media1.wmv"/><Relationship Id="rId5" Type="http://schemas.openxmlformats.org/officeDocument/2006/relationships/image" Target="../media/image3.jpeg"/><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Pr>
        <a:gradFill flip="none" rotWithShape="1">
          <a:gsLst>
            <a:gs pos="0">
              <a:schemeClr val="accent1">
                <a:lumMod val="5000"/>
                <a:lumOff val="95000"/>
              </a:schemeClr>
            </a:gs>
            <a:gs pos="74000">
              <a:schemeClr val="bg1"/>
            </a:gs>
            <a:gs pos="83000">
              <a:schemeClr val="bg1"/>
            </a:gs>
            <a:gs pos="100000">
              <a:schemeClr val="bg1">
                <a:lumMod val="85000"/>
              </a:schemeClr>
            </a:gs>
          </a:gsLst>
          <a:lin ang="5400000" scaled="1"/>
          <a:tileRect/>
        </a:gradFill>
        <a:effectLst/>
      </p:bgPr>
    </p:bg>
    <p:spTree>
      <p:nvGrpSpPr>
        <p:cNvPr id="1" name=""/>
        <p:cNvGrpSpPr/>
        <p:nvPr/>
      </p:nvGrpSpPr>
      <p:grpSpPr>
        <a:xfrm>
          <a:off x="0" y="0"/>
          <a:ext cx="0" cy="0"/>
          <a:chOff x="0" y="0"/>
          <a:chExt cx="0" cy="0"/>
        </a:xfrm>
      </p:grpSpPr>
      <p:pic>
        <p:nvPicPr>
          <p:cNvPr id="26" name="Earth Glass against white,loop.wmv">
            <a:hlinkClick r:id="" action="ppaction://media"/>
          </p:cNvPr>
          <p:cNvPicPr>
            <a:picLocks noChangeAspect="1"/>
          </p:cNvPicPr>
          <p:nvPr userDrawn="1">
            <a:videoFile r:link="rId2"/>
            <p:extLst>
              <p:ext uri="{DAA4B4D4-6D71-4841-9C94-3DE7FCFB9230}">
                <p14:media xmlns:p14="http://schemas.microsoft.com/office/powerpoint/2010/main" r:embed="rId1"/>
              </p:ext>
            </p:extLst>
          </p:nvPr>
        </p:nvPicPr>
        <p:blipFill rotWithShape="1">
          <a:blip r:embed="rId4" cstate="print"/>
          <a:srcRect t="4839" b="8065"/>
          <a:stretch/>
        </p:blipFill>
        <p:spPr>
          <a:xfrm>
            <a:off x="41806" y="5432613"/>
            <a:ext cx="2560934" cy="1434780"/>
          </a:xfrm>
          <a:prstGeom prst="rect">
            <a:avLst/>
          </a:prstGeom>
          <a:ln>
            <a:solidFill>
              <a:schemeClr val="bg1">
                <a:lumMod val="95000"/>
              </a:schemeClr>
            </a:solidFill>
          </a:ln>
        </p:spPr>
      </p:pic>
      <p:sp>
        <p:nvSpPr>
          <p:cNvPr id="2" name="Title 1"/>
          <p:cNvSpPr>
            <a:spLocks noGrp="1"/>
          </p:cNvSpPr>
          <p:nvPr>
            <p:ph type="ctrTitle"/>
          </p:nvPr>
        </p:nvSpPr>
        <p:spPr>
          <a:xfrm>
            <a:off x="1739673" y="914401"/>
            <a:ext cx="6947127" cy="3488266"/>
          </a:xfrm>
        </p:spPr>
        <p:txBody>
          <a:bodyPr anchor="b">
            <a:normAutofit/>
          </a:bodyPr>
          <a:lstStyle>
            <a:lvl1pPr algn="r">
              <a:defRPr sz="5400">
                <a:effectLst/>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2924238" y="4402666"/>
            <a:ext cx="5762563" cy="1364531"/>
          </a:xfrm>
        </p:spPr>
        <p:txBody>
          <a:bodyPr anchor="t">
            <a:normAutofit/>
          </a:bodyPr>
          <a:lstStyle>
            <a:lvl1pPr marL="0" indent="0" algn="r">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a:xfrm>
            <a:off x="7325773" y="6117336"/>
            <a:ext cx="857473" cy="365125"/>
          </a:xfrm>
        </p:spPr>
        <p:txBody>
          <a:bodyPr/>
          <a:lstStyle/>
          <a:p>
            <a:fld id="{B0267B0E-5541-43E6-A39D-8E21FBA4DC23}" type="datetimeFigureOut">
              <a:rPr lang="es-ES" smtClean="0"/>
              <a:t>23/09/2016</a:t>
            </a:fld>
            <a:endParaRPr lang="es-ES"/>
          </a:p>
        </p:txBody>
      </p:sp>
      <p:sp>
        <p:nvSpPr>
          <p:cNvPr id="5" name="Footer Placeholder 4"/>
          <p:cNvSpPr>
            <a:spLocks noGrp="1"/>
          </p:cNvSpPr>
          <p:nvPr>
            <p:ph type="ftr" sz="quarter" idx="11"/>
          </p:nvPr>
        </p:nvSpPr>
        <p:spPr>
          <a:xfrm>
            <a:off x="3623733" y="6117336"/>
            <a:ext cx="3609438" cy="365125"/>
          </a:xfrm>
        </p:spPr>
        <p:txBody>
          <a:bodyPr/>
          <a:lstStyle/>
          <a:p>
            <a:endParaRPr lang="es-ES"/>
          </a:p>
        </p:txBody>
      </p:sp>
      <p:sp>
        <p:nvSpPr>
          <p:cNvPr id="6" name="Slide Number Placeholder 5"/>
          <p:cNvSpPr>
            <a:spLocks noGrp="1"/>
          </p:cNvSpPr>
          <p:nvPr>
            <p:ph type="sldNum" sz="quarter" idx="12"/>
          </p:nvPr>
        </p:nvSpPr>
        <p:spPr>
          <a:xfrm>
            <a:off x="8275320" y="6117336"/>
            <a:ext cx="411480" cy="365125"/>
          </a:xfrm>
        </p:spPr>
        <p:txBody>
          <a:bodyPr/>
          <a:lstStyle/>
          <a:p>
            <a:fld id="{6BCA5D0A-D5F8-47D4-901E-E4A980425606}" type="slidenum">
              <a:rPr lang="es-ES" smtClean="0"/>
              <a:t>‹Nº›</a:t>
            </a:fld>
            <a:endParaRPr lang="es-ES"/>
          </a:p>
        </p:txBody>
      </p:sp>
      <p:sp>
        <p:nvSpPr>
          <p:cNvPr id="16" name="Freeform 8"/>
          <p:cNvSpPr/>
          <p:nvPr/>
        </p:nvSpPr>
        <p:spPr bwMode="auto">
          <a:xfrm>
            <a:off x="207963" y="3776663"/>
            <a:ext cx="1936750" cy="3081338"/>
          </a:xfrm>
          <a:custGeom>
            <a:avLst/>
            <a:gdLst/>
            <a:ahLst/>
            <a:cxnLst/>
            <a:rect l="0" t="0" r="r" b="b"/>
            <a:pathLst>
              <a:path w="1220" h="1941">
                <a:moveTo>
                  <a:pt x="0" y="0"/>
                </a:moveTo>
                <a:lnTo>
                  <a:pt x="1166" y="1941"/>
                </a:lnTo>
                <a:lnTo>
                  <a:pt x="1220" y="1941"/>
                </a:lnTo>
                <a:lnTo>
                  <a:pt x="0" y="0"/>
                </a:lnTo>
                <a:close/>
              </a:path>
            </a:pathLst>
          </a:custGeom>
          <a:solidFill>
            <a:schemeClr val="tx1">
              <a:lumMod val="85000"/>
              <a:lumOff val="15000"/>
            </a:schemeClr>
          </a:solidFill>
          <a:ln>
            <a:noFill/>
          </a:ln>
        </p:spPr>
      </p:sp>
      <p:sp>
        <p:nvSpPr>
          <p:cNvPr id="20" name="Freeform 9"/>
          <p:cNvSpPr/>
          <p:nvPr/>
        </p:nvSpPr>
        <p:spPr bwMode="auto">
          <a:xfrm>
            <a:off x="646113" y="3886200"/>
            <a:ext cx="2373313" cy="2971800"/>
          </a:xfrm>
          <a:custGeom>
            <a:avLst/>
            <a:gdLst/>
            <a:ahLst/>
            <a:cxnLst/>
            <a:rect l="0" t="0" r="r" b="b"/>
            <a:pathLst>
              <a:path w="1495" h="1872">
                <a:moveTo>
                  <a:pt x="1495" y="1872"/>
                </a:moveTo>
                <a:lnTo>
                  <a:pt x="0" y="0"/>
                </a:lnTo>
                <a:lnTo>
                  <a:pt x="1442" y="1872"/>
                </a:lnTo>
                <a:lnTo>
                  <a:pt x="1495" y="1872"/>
                </a:lnTo>
                <a:close/>
              </a:path>
            </a:pathLst>
          </a:custGeom>
          <a:solidFill>
            <a:srgbClr val="00B050"/>
          </a:solidFill>
          <a:ln>
            <a:solidFill>
              <a:srgbClr val="92D050"/>
            </a:solidFill>
          </a:ln>
        </p:spPr>
      </p:sp>
      <p:grpSp>
        <p:nvGrpSpPr>
          <p:cNvPr id="9" name="Grupo 8"/>
          <p:cNvGrpSpPr/>
          <p:nvPr userDrawn="1"/>
        </p:nvGrpSpPr>
        <p:grpSpPr>
          <a:xfrm>
            <a:off x="203200" y="0"/>
            <a:ext cx="3778250" cy="6858001"/>
            <a:chOff x="203200" y="0"/>
            <a:chExt cx="3778250" cy="6858001"/>
          </a:xfrm>
        </p:grpSpPr>
        <p:sp>
          <p:nvSpPr>
            <p:cNvPr id="14" name="Freeform 6"/>
            <p:cNvSpPr/>
            <p:nvPr/>
          </p:nvSpPr>
          <p:spPr bwMode="auto">
            <a:xfrm>
              <a:off x="641350" y="0"/>
              <a:ext cx="1365250" cy="3971925"/>
            </a:xfrm>
            <a:custGeom>
              <a:avLst/>
              <a:gdLst/>
              <a:ahLst/>
              <a:cxnLst/>
              <a:rect l="0" t="0" r="r" b="b"/>
              <a:pathLst>
                <a:path w="860" h="2502">
                  <a:moveTo>
                    <a:pt x="0" y="2445"/>
                  </a:moveTo>
                  <a:lnTo>
                    <a:pt x="228" y="2502"/>
                  </a:lnTo>
                  <a:lnTo>
                    <a:pt x="860" y="0"/>
                  </a:lnTo>
                  <a:lnTo>
                    <a:pt x="620" y="0"/>
                  </a:lnTo>
                  <a:lnTo>
                    <a:pt x="0" y="2445"/>
                  </a:lnTo>
                  <a:close/>
                </a:path>
              </a:pathLst>
            </a:custGeom>
            <a:solidFill>
              <a:srgbClr val="00B050"/>
            </a:solidFill>
            <a:ln>
              <a:solidFill>
                <a:srgbClr val="00B050"/>
              </a:solidFill>
            </a:ln>
          </p:spPr>
        </p:sp>
        <p:sp>
          <p:nvSpPr>
            <p:cNvPr id="15" name="Freeform 7"/>
            <p:cNvSpPr/>
            <p:nvPr/>
          </p:nvSpPr>
          <p:spPr bwMode="auto">
            <a:xfrm>
              <a:off x="203200" y="0"/>
              <a:ext cx="1336675" cy="3862388"/>
            </a:xfrm>
            <a:custGeom>
              <a:avLst/>
              <a:gdLst/>
              <a:ahLst/>
              <a:cxnLst/>
              <a:rect l="0" t="0" r="r" b="b"/>
              <a:pathLst>
                <a:path w="842" h="2433">
                  <a:moveTo>
                    <a:pt x="842" y="0"/>
                  </a:moveTo>
                  <a:lnTo>
                    <a:pt x="602" y="0"/>
                  </a:lnTo>
                  <a:lnTo>
                    <a:pt x="0" y="2376"/>
                  </a:lnTo>
                  <a:lnTo>
                    <a:pt x="228" y="2433"/>
                  </a:lnTo>
                  <a:lnTo>
                    <a:pt x="842" y="0"/>
                  </a:lnTo>
                  <a:close/>
                </a:path>
              </a:pathLst>
            </a:custGeom>
            <a:solidFill>
              <a:schemeClr val="tx1">
                <a:lumMod val="65000"/>
                <a:lumOff val="35000"/>
              </a:schemeClr>
            </a:solidFill>
            <a:ln>
              <a:noFill/>
            </a:ln>
          </p:spPr>
        </p:sp>
        <p:sp>
          <p:nvSpPr>
            <p:cNvPr id="21" name="Freeform 10"/>
            <p:cNvSpPr/>
            <p:nvPr/>
          </p:nvSpPr>
          <p:spPr bwMode="auto">
            <a:xfrm>
              <a:off x="641350" y="3881438"/>
              <a:ext cx="3340100" cy="2976563"/>
            </a:xfrm>
            <a:custGeom>
              <a:avLst/>
              <a:gdLst/>
              <a:ahLst/>
              <a:cxnLst/>
              <a:rect l="0" t="0" r="r" b="b"/>
              <a:pathLst>
                <a:path w="2104" h="1875">
                  <a:moveTo>
                    <a:pt x="0" y="0"/>
                  </a:moveTo>
                  <a:lnTo>
                    <a:pt x="3" y="3"/>
                  </a:lnTo>
                  <a:lnTo>
                    <a:pt x="1498" y="1875"/>
                  </a:lnTo>
                  <a:lnTo>
                    <a:pt x="2104" y="1875"/>
                  </a:lnTo>
                  <a:lnTo>
                    <a:pt x="228" y="57"/>
                  </a:lnTo>
                  <a:lnTo>
                    <a:pt x="0" y="0"/>
                  </a:lnTo>
                  <a:close/>
                </a:path>
              </a:pathLst>
            </a:custGeom>
            <a:solidFill>
              <a:srgbClr val="00B050"/>
            </a:solidFill>
            <a:ln>
              <a:solidFill>
                <a:srgbClr val="00B050"/>
              </a:solidFill>
            </a:ln>
          </p:spPr>
        </p:sp>
        <p:sp>
          <p:nvSpPr>
            <p:cNvPr id="22" name="Freeform 11"/>
            <p:cNvSpPr/>
            <p:nvPr/>
          </p:nvSpPr>
          <p:spPr bwMode="auto">
            <a:xfrm>
              <a:off x="203200" y="3771900"/>
              <a:ext cx="2660650" cy="3086100"/>
            </a:xfrm>
            <a:custGeom>
              <a:avLst/>
              <a:gdLst/>
              <a:ahLst/>
              <a:cxnLst/>
              <a:rect l="0" t="0" r="r" b="b"/>
              <a:pathLst>
                <a:path w="1676" h="1944">
                  <a:moveTo>
                    <a:pt x="1676" y="1944"/>
                  </a:moveTo>
                  <a:lnTo>
                    <a:pt x="264" y="111"/>
                  </a:lnTo>
                  <a:lnTo>
                    <a:pt x="225" y="60"/>
                  </a:lnTo>
                  <a:lnTo>
                    <a:pt x="228" y="60"/>
                  </a:lnTo>
                  <a:lnTo>
                    <a:pt x="264" y="111"/>
                  </a:lnTo>
                  <a:lnTo>
                    <a:pt x="234" y="69"/>
                  </a:lnTo>
                  <a:lnTo>
                    <a:pt x="228" y="57"/>
                  </a:lnTo>
                  <a:lnTo>
                    <a:pt x="222" y="54"/>
                  </a:lnTo>
                  <a:lnTo>
                    <a:pt x="0" y="0"/>
                  </a:lnTo>
                  <a:lnTo>
                    <a:pt x="3" y="3"/>
                  </a:lnTo>
                  <a:lnTo>
                    <a:pt x="1223" y="1944"/>
                  </a:lnTo>
                  <a:lnTo>
                    <a:pt x="1676" y="1944"/>
                  </a:lnTo>
                  <a:close/>
                </a:path>
              </a:pathLst>
            </a:custGeom>
            <a:solidFill>
              <a:schemeClr val="tx1">
                <a:lumMod val="75000"/>
                <a:lumOff val="25000"/>
              </a:schemeClr>
            </a:solidFill>
            <a:ln>
              <a:noFill/>
            </a:ln>
          </p:spPr>
        </p:sp>
      </p:grpSp>
      <p:sp>
        <p:nvSpPr>
          <p:cNvPr id="23" name="Freeform 12"/>
          <p:cNvSpPr/>
          <p:nvPr/>
        </p:nvSpPr>
        <p:spPr bwMode="auto">
          <a:xfrm>
            <a:off x="203200" y="3771900"/>
            <a:ext cx="361950" cy="90488"/>
          </a:xfrm>
          <a:custGeom>
            <a:avLst/>
            <a:gdLst/>
            <a:ahLst/>
            <a:cxnLst/>
            <a:rect l="0" t="0" r="r" b="b"/>
            <a:pathLst>
              <a:path w="228" h="57">
                <a:moveTo>
                  <a:pt x="228" y="57"/>
                </a:moveTo>
                <a:lnTo>
                  <a:pt x="0" y="0"/>
                </a:lnTo>
                <a:lnTo>
                  <a:pt x="222" y="54"/>
                </a:lnTo>
                <a:lnTo>
                  <a:pt x="228" y="57"/>
                </a:lnTo>
                <a:close/>
              </a:path>
            </a:pathLst>
          </a:custGeom>
          <a:solidFill>
            <a:srgbClr val="29ABE2"/>
          </a:solid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3"/>
          <p:cNvSpPr/>
          <p:nvPr/>
        </p:nvSpPr>
        <p:spPr bwMode="auto">
          <a:xfrm>
            <a:off x="560388" y="3867150"/>
            <a:ext cx="61913" cy="80963"/>
          </a:xfrm>
          <a:custGeom>
            <a:avLst/>
            <a:gdLst/>
            <a:ahLst/>
            <a:cxnLst/>
            <a:rect l="0" t="0" r="r" b="b"/>
            <a:pathLst>
              <a:path w="39" h="51">
                <a:moveTo>
                  <a:pt x="0" y="0"/>
                </a:moveTo>
                <a:lnTo>
                  <a:pt x="39" y="51"/>
                </a:lnTo>
                <a:lnTo>
                  <a:pt x="3" y="0"/>
                </a:lnTo>
                <a:lnTo>
                  <a:pt x="0" y="0"/>
                </a:lnTo>
                <a:close/>
              </a:path>
            </a:pathLst>
          </a:custGeom>
          <a:solidFill>
            <a:srgbClr val="29ABE2"/>
          </a:solidFill>
          <a:ln>
            <a:noFill/>
          </a:ln>
          <a:extLst>
            <a:ext uri="{91240B29-F687-4f45-9708-019B960494DF}">
              <a14:hiddenLine xmlns="" xmlns:a14="http://schemas.microsoft.com/office/drawing/2010/main" w="9525">
                <a:solidFill>
                  <a:srgbClr val="000000"/>
                </a:solidFill>
                <a:round/>
                <a:headEnd/>
                <a:tailEnd/>
              </a14:hiddenLine>
            </a:ext>
          </a:extLst>
        </p:spPr>
      </p:sp>
      <p:pic>
        <p:nvPicPr>
          <p:cNvPr id="27" name="Picture 2" descr="Resultado de imagen para bandera de mexico"/>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7949112" y="6225437"/>
            <a:ext cx="1061892" cy="5973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7321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0510" fill="hold"/>
                                        <p:tgtEl>
                                          <p:spTgt spid="26"/>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26"/>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26"/>
                                        </p:tgtEl>
                                      </p:cBhvr>
                                    </p:cmd>
                                  </p:childTnLst>
                                </p:cTn>
                              </p:par>
                            </p:childTnLst>
                          </p:cTn>
                        </p:par>
                      </p:childTnLst>
                    </p:cTn>
                  </p:par>
                </p:childTnLst>
              </p:cTn>
              <p:nextCondLst>
                <p:cond evt="onClick" delay="0">
                  <p:tgtEl>
                    <p:spTgt spid="26"/>
                  </p:tgtEl>
                </p:cond>
              </p:nextCondLst>
            </p:seq>
            <p:video>
              <p:cMediaNode>
                <p:cTn id="12" repeatCount="indefinite" fill="hold" display="0">
                  <p:stCondLst>
                    <p:cond delay="indefinite"/>
                  </p:stCondLst>
                </p:cTn>
                <p:tgtEl>
                  <p:spTgt spid="26"/>
                </p:tgtEl>
              </p:cMediaNode>
            </p:video>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13523" y="4732865"/>
            <a:ext cx="7515991" cy="566738"/>
          </a:xfrm>
        </p:spPr>
        <p:txBody>
          <a:bodyPr anchor="b">
            <a:normAutofit/>
          </a:bodyPr>
          <a:lstStyle>
            <a:lvl1pPr algn="ctr">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1789975" y="932112"/>
            <a:ext cx="6171065"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113523" y="5299603"/>
            <a:ext cx="751599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B0267B0E-5541-43E6-A39D-8E21FBA4DC23}" type="datetimeFigureOut">
              <a:rPr lang="es-ES" smtClean="0"/>
              <a:t>23/09/2016</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6BCA5D0A-D5F8-47D4-901E-E4A980425606}" type="slidenum">
              <a:rPr lang="es-ES" smtClean="0"/>
              <a:t>‹Nº›</a:t>
            </a:fld>
            <a:endParaRPr lang="es-ES"/>
          </a:p>
        </p:txBody>
      </p:sp>
    </p:spTree>
    <p:extLst>
      <p:ext uri="{BB962C8B-B14F-4D97-AF65-F5344CB8AC3E}">
        <p14:creationId xmlns:p14="http://schemas.microsoft.com/office/powerpoint/2010/main" val="6972090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13524" y="685800"/>
            <a:ext cx="7515991" cy="3048000"/>
          </a:xfrm>
        </p:spPr>
        <p:txBody>
          <a:bodyPr anchor="ctr">
            <a:normAutofit/>
          </a:bodyPr>
          <a:lstStyle>
            <a:lvl1pPr algn="ctr">
              <a:defRPr sz="32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13524" y="4343400"/>
            <a:ext cx="7515992"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0267B0E-5541-43E6-A39D-8E21FBA4DC23}" type="datetimeFigureOut">
              <a:rPr lang="es-ES" smtClean="0"/>
              <a:t>23/09/2016</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6BCA5D0A-D5F8-47D4-901E-E4A980425606}" type="slidenum">
              <a:rPr lang="es-ES" smtClean="0"/>
              <a:t>‹Nº›</a:t>
            </a:fld>
            <a:endParaRPr lang="es-ES"/>
          </a:p>
        </p:txBody>
      </p:sp>
    </p:spTree>
    <p:extLst>
      <p:ext uri="{BB962C8B-B14F-4D97-AF65-F5344CB8AC3E}">
        <p14:creationId xmlns:p14="http://schemas.microsoft.com/office/powerpoint/2010/main" val="15575787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14" name="TextBox 13"/>
          <p:cNvSpPr txBox="1"/>
          <p:nvPr/>
        </p:nvSpPr>
        <p:spPr>
          <a:xfrm>
            <a:off x="969421" y="863023"/>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8172197" y="2819399"/>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1426741" y="685801"/>
            <a:ext cx="6974115" cy="2743199"/>
          </a:xfrm>
        </p:spPr>
        <p:txBody>
          <a:bodyPr anchor="ctr">
            <a:normAutofit/>
          </a:bodyPr>
          <a:lstStyle>
            <a:lvl1pPr algn="ctr">
              <a:defRPr sz="3200" b="0" cap="none">
                <a:solidFill>
                  <a:schemeClr val="tx1"/>
                </a:solidFill>
              </a:defRPr>
            </a:lvl1pPr>
          </a:lstStyle>
          <a:p>
            <a:r>
              <a:rPr lang="es-ES" smtClean="0"/>
              <a:t>Haga clic para modificar el estilo de título del patrón</a:t>
            </a:r>
            <a:endParaRPr lang="en-US" dirty="0"/>
          </a:p>
        </p:txBody>
      </p:sp>
      <p:sp>
        <p:nvSpPr>
          <p:cNvPr id="10" name="Text Placeholder 9"/>
          <p:cNvSpPr>
            <a:spLocks noGrp="1"/>
          </p:cNvSpPr>
          <p:nvPr>
            <p:ph type="body" sz="quarter" idx="13"/>
          </p:nvPr>
        </p:nvSpPr>
        <p:spPr>
          <a:xfrm>
            <a:off x="1598235" y="3428999"/>
            <a:ext cx="6631128"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1113523" y="4343400"/>
            <a:ext cx="751599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0267B0E-5541-43E6-A39D-8E21FBA4DC23}" type="datetimeFigureOut">
              <a:rPr lang="es-ES" smtClean="0"/>
              <a:t>23/09/2016</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6BCA5D0A-D5F8-47D4-901E-E4A980425606}" type="slidenum">
              <a:rPr lang="es-ES" smtClean="0"/>
              <a:t>‹Nº›</a:t>
            </a:fld>
            <a:endParaRPr lang="es-ES"/>
          </a:p>
        </p:txBody>
      </p:sp>
    </p:spTree>
    <p:extLst>
      <p:ext uri="{BB962C8B-B14F-4D97-AF65-F5344CB8AC3E}">
        <p14:creationId xmlns:p14="http://schemas.microsoft.com/office/powerpoint/2010/main" val="35111895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113525" y="3308581"/>
            <a:ext cx="7515989" cy="1468800"/>
          </a:xfrm>
        </p:spPr>
        <p:txBody>
          <a:bodyPr anchor="b">
            <a:normAutofit/>
          </a:bodyPr>
          <a:lstStyle>
            <a:lvl1pPr algn="r">
              <a:defRPr sz="32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13524" y="4777381"/>
            <a:ext cx="751599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0267B0E-5541-43E6-A39D-8E21FBA4DC23}" type="datetimeFigureOut">
              <a:rPr lang="es-ES" smtClean="0"/>
              <a:t>23/09/2016</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6BCA5D0A-D5F8-47D4-901E-E4A980425606}" type="slidenum">
              <a:rPr lang="es-ES" smtClean="0"/>
              <a:t>‹Nº›</a:t>
            </a:fld>
            <a:endParaRPr lang="es-ES"/>
          </a:p>
        </p:txBody>
      </p:sp>
    </p:spTree>
    <p:extLst>
      <p:ext uri="{BB962C8B-B14F-4D97-AF65-F5344CB8AC3E}">
        <p14:creationId xmlns:p14="http://schemas.microsoft.com/office/powerpoint/2010/main" val="28326215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14" name="TextBox 13"/>
          <p:cNvSpPr txBox="1"/>
          <p:nvPr/>
        </p:nvSpPr>
        <p:spPr>
          <a:xfrm>
            <a:off x="969421" y="863023"/>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8172197" y="2819399"/>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1426741" y="685801"/>
            <a:ext cx="6974115" cy="2743199"/>
          </a:xfrm>
        </p:spPr>
        <p:txBody>
          <a:bodyPr anchor="ctr">
            <a:normAutofit/>
          </a:bodyPr>
          <a:lstStyle>
            <a:lvl1pPr algn="ctr">
              <a:defRPr sz="3200" b="0" cap="none">
                <a:solidFill>
                  <a:schemeClr val="tx1"/>
                </a:solidFill>
              </a:defRPr>
            </a:lvl1pPr>
          </a:lstStyle>
          <a:p>
            <a:r>
              <a:rPr lang="es-ES" smtClean="0"/>
              <a:t>Haga clic para modificar el estilo de título del patrón</a:t>
            </a:r>
            <a:endParaRPr lang="en-US" dirty="0"/>
          </a:p>
        </p:txBody>
      </p:sp>
      <p:sp>
        <p:nvSpPr>
          <p:cNvPr id="10" name="Text Placeholder 9"/>
          <p:cNvSpPr>
            <a:spLocks noGrp="1"/>
          </p:cNvSpPr>
          <p:nvPr>
            <p:ph type="body" sz="quarter" idx="13"/>
          </p:nvPr>
        </p:nvSpPr>
        <p:spPr>
          <a:xfrm>
            <a:off x="1113525" y="3886200"/>
            <a:ext cx="751599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s-ES" smtClean="0"/>
              <a:t>Haga clic para modificar el estilo de texto del patrón</a:t>
            </a:r>
          </a:p>
        </p:txBody>
      </p:sp>
      <p:sp>
        <p:nvSpPr>
          <p:cNvPr id="3" name="Text Placeholder 2"/>
          <p:cNvSpPr>
            <a:spLocks noGrp="1"/>
          </p:cNvSpPr>
          <p:nvPr>
            <p:ph type="body" idx="1"/>
          </p:nvPr>
        </p:nvSpPr>
        <p:spPr>
          <a:xfrm>
            <a:off x="1113524" y="4775200"/>
            <a:ext cx="751599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0267B0E-5541-43E6-A39D-8E21FBA4DC23}" type="datetimeFigureOut">
              <a:rPr lang="es-ES" smtClean="0"/>
              <a:t>23/09/2016</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6BCA5D0A-D5F8-47D4-901E-E4A980425606}" type="slidenum">
              <a:rPr lang="es-ES" smtClean="0"/>
              <a:t>‹Nº›</a:t>
            </a:fld>
            <a:endParaRPr lang="es-ES"/>
          </a:p>
        </p:txBody>
      </p:sp>
    </p:spTree>
    <p:extLst>
      <p:ext uri="{BB962C8B-B14F-4D97-AF65-F5344CB8AC3E}">
        <p14:creationId xmlns:p14="http://schemas.microsoft.com/office/powerpoint/2010/main" val="35572378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1113525" y="685801"/>
            <a:ext cx="7515991" cy="2727325"/>
          </a:xfrm>
        </p:spPr>
        <p:txBody>
          <a:bodyPr vert="horz" lIns="91440" tIns="45720" rIns="91440" bIns="45720" rtlCol="0" anchor="ctr">
            <a:normAutofit/>
          </a:bodyPr>
          <a:lstStyle>
            <a:lvl1pPr>
              <a:defRPr lang="en-US" b="0" dirty="0"/>
            </a:lvl1pPr>
          </a:lstStyle>
          <a:p>
            <a:pPr marL="0" lvl="0"/>
            <a:r>
              <a:rPr lang="es-ES" smtClean="0"/>
              <a:t>Haga clic para modificar el estilo de título del patrón</a:t>
            </a:r>
            <a:endParaRPr lang="en-US" dirty="0"/>
          </a:p>
        </p:txBody>
      </p:sp>
      <p:sp>
        <p:nvSpPr>
          <p:cNvPr id="10" name="Text Placeholder 9"/>
          <p:cNvSpPr>
            <a:spLocks noGrp="1"/>
          </p:cNvSpPr>
          <p:nvPr>
            <p:ph type="body" sz="quarter" idx="13"/>
          </p:nvPr>
        </p:nvSpPr>
        <p:spPr>
          <a:xfrm>
            <a:off x="1113524" y="3505200"/>
            <a:ext cx="7515992"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s-ES" smtClean="0"/>
              <a:t>Haga clic para modificar el estilo de texto del patrón</a:t>
            </a:r>
          </a:p>
        </p:txBody>
      </p:sp>
      <p:sp>
        <p:nvSpPr>
          <p:cNvPr id="3" name="Text Placeholder 2"/>
          <p:cNvSpPr>
            <a:spLocks noGrp="1"/>
          </p:cNvSpPr>
          <p:nvPr>
            <p:ph type="body" idx="1"/>
          </p:nvPr>
        </p:nvSpPr>
        <p:spPr>
          <a:xfrm>
            <a:off x="1113524" y="4343400"/>
            <a:ext cx="7515992"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0267B0E-5541-43E6-A39D-8E21FBA4DC23}" type="datetimeFigureOut">
              <a:rPr lang="es-ES" smtClean="0"/>
              <a:t>23/09/2016</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6BCA5D0A-D5F8-47D4-901E-E4A980425606}" type="slidenum">
              <a:rPr lang="es-ES" smtClean="0"/>
              <a:t>‹Nº›</a:t>
            </a:fld>
            <a:endParaRPr lang="es-ES"/>
          </a:p>
        </p:txBody>
      </p:sp>
    </p:spTree>
    <p:extLst>
      <p:ext uri="{BB962C8B-B14F-4D97-AF65-F5344CB8AC3E}">
        <p14:creationId xmlns:p14="http://schemas.microsoft.com/office/powerpoint/2010/main" val="18256682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0267B0E-5541-43E6-A39D-8E21FBA4DC23}" type="datetimeFigureOut">
              <a:rPr lang="es-ES" smtClean="0"/>
              <a:t>23/09/2016</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6BCA5D0A-D5F8-47D4-901E-E4A980425606}" type="slidenum">
              <a:rPr lang="es-ES" smtClean="0"/>
              <a:t>‹Nº›</a:t>
            </a:fld>
            <a:endParaRPr lang="es-ES"/>
          </a:p>
        </p:txBody>
      </p:sp>
    </p:spTree>
    <p:extLst>
      <p:ext uri="{BB962C8B-B14F-4D97-AF65-F5344CB8AC3E}">
        <p14:creationId xmlns:p14="http://schemas.microsoft.com/office/powerpoint/2010/main" val="16378508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01393" y="685800"/>
            <a:ext cx="1328123" cy="5105400"/>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1113524" y="685800"/>
            <a:ext cx="6016373" cy="5105400"/>
          </a:xfrm>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0267B0E-5541-43E6-A39D-8E21FBA4DC23}" type="datetimeFigureOut">
              <a:rPr lang="es-ES" smtClean="0"/>
              <a:t>23/09/2016</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6BCA5D0A-D5F8-47D4-901E-E4A980425606}" type="slidenum">
              <a:rPr lang="es-ES" smtClean="0"/>
              <a:t>‹Nº›</a:t>
            </a:fld>
            <a:endParaRPr lang="es-ES"/>
          </a:p>
        </p:txBody>
      </p:sp>
    </p:spTree>
    <p:extLst>
      <p:ext uri="{BB962C8B-B14F-4D97-AF65-F5344CB8AC3E}">
        <p14:creationId xmlns:p14="http://schemas.microsoft.com/office/powerpoint/2010/main" val="24336043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 y objetos">
    <p:bg>
      <p:bgPr>
        <a:gradFill flip="none" rotWithShape="1">
          <a:gsLst>
            <a:gs pos="0">
              <a:schemeClr val="accent1">
                <a:lumMod val="5000"/>
                <a:lumOff val="95000"/>
              </a:schemeClr>
            </a:gs>
            <a:gs pos="74000">
              <a:schemeClr val="bg1"/>
            </a:gs>
            <a:gs pos="83000">
              <a:schemeClr val="bg1"/>
            </a:gs>
            <a:gs pos="100000">
              <a:schemeClr val="bg1">
                <a:lumMod val="85000"/>
              </a:schemeClr>
            </a:gs>
          </a:gsLst>
          <a:lin ang="54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0312" y="4706472"/>
            <a:ext cx="7704667" cy="1981200"/>
          </a:xfrm>
        </p:spPr>
        <p:txBody>
          <a:bodyPr/>
          <a:lstStyle/>
          <a:p>
            <a:r>
              <a:rPr lang="es-ES" smtClean="0"/>
              <a:t>Haga clic para modificar el estilo de título del patrón</a:t>
            </a:r>
            <a:endParaRPr lang="en-US" dirty="0"/>
          </a:p>
        </p:txBody>
      </p:sp>
    </p:spTree>
    <p:extLst>
      <p:ext uri="{BB962C8B-B14F-4D97-AF65-F5344CB8AC3E}">
        <p14:creationId xmlns:p14="http://schemas.microsoft.com/office/powerpoint/2010/main" val="3952645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986995" y="2666998"/>
            <a:ext cx="6699805" cy="2360071"/>
          </a:xfrm>
        </p:spPr>
        <p:txBody>
          <a:bodyPr anchor="b"/>
          <a:lstStyle>
            <a:lvl1pPr algn="r">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986998" y="5027070"/>
            <a:ext cx="6699802"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0267B0E-5541-43E6-A39D-8E21FBA4DC23}" type="datetimeFigureOut">
              <a:rPr lang="es-ES" smtClean="0"/>
              <a:t>23/09/2016</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a:xfrm>
            <a:off x="8273317" y="6116070"/>
            <a:ext cx="413483" cy="365125"/>
          </a:xfrm>
        </p:spPr>
        <p:txBody>
          <a:bodyPr/>
          <a:lstStyle/>
          <a:p>
            <a:fld id="{6BCA5D0A-D5F8-47D4-901E-E4A980425606}" type="slidenum">
              <a:rPr lang="es-ES" smtClean="0"/>
              <a:t>‹Nº›</a:t>
            </a:fld>
            <a:endParaRPr lang="es-ES"/>
          </a:p>
        </p:txBody>
      </p:sp>
    </p:spTree>
    <p:extLst>
      <p:ext uri="{BB962C8B-B14F-4D97-AF65-F5344CB8AC3E}">
        <p14:creationId xmlns:p14="http://schemas.microsoft.com/office/powerpoint/2010/main" val="33778931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982133" y="685801"/>
            <a:ext cx="7704667" cy="1752599"/>
          </a:xfrm>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982133" y="2667000"/>
            <a:ext cx="3739896" cy="336867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4946904" y="2667000"/>
            <a:ext cx="3739896" cy="334682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B0267B0E-5541-43E6-A39D-8E21FBA4DC23}" type="datetimeFigureOut">
              <a:rPr lang="es-ES" smtClean="0"/>
              <a:t>23/09/2016</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6BCA5D0A-D5F8-47D4-901E-E4A980425606}" type="slidenum">
              <a:rPr lang="es-ES" smtClean="0"/>
              <a:t>‹Nº›</a:t>
            </a:fld>
            <a:endParaRPr lang="es-ES"/>
          </a:p>
        </p:txBody>
      </p:sp>
    </p:spTree>
    <p:extLst>
      <p:ext uri="{BB962C8B-B14F-4D97-AF65-F5344CB8AC3E}">
        <p14:creationId xmlns:p14="http://schemas.microsoft.com/office/powerpoint/2010/main" val="31959169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329481" y="2658533"/>
            <a:ext cx="3456291"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113523" y="3335336"/>
            <a:ext cx="3672248"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5161710" y="2667000"/>
            <a:ext cx="3467806"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957266" y="3335336"/>
            <a:ext cx="3672248"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B0267B0E-5541-43E6-A39D-8E21FBA4DC23}" type="datetimeFigureOut">
              <a:rPr lang="es-ES" smtClean="0"/>
              <a:t>23/09/2016</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6BCA5D0A-D5F8-47D4-901E-E4A980425606}" type="slidenum">
              <a:rPr lang="es-ES" smtClean="0"/>
              <a:t>‹Nº›</a:t>
            </a:fld>
            <a:endParaRPr lang="es-ES"/>
          </a:p>
        </p:txBody>
      </p:sp>
    </p:spTree>
    <p:extLst>
      <p:ext uri="{BB962C8B-B14F-4D97-AF65-F5344CB8AC3E}">
        <p14:creationId xmlns:p14="http://schemas.microsoft.com/office/powerpoint/2010/main" val="8364778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B0267B0E-5541-43E6-A39D-8E21FBA4DC23}" type="datetimeFigureOut">
              <a:rPr lang="es-ES" smtClean="0"/>
              <a:t>23/09/2016</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6BCA5D0A-D5F8-47D4-901E-E4A980425606}" type="slidenum">
              <a:rPr lang="es-ES" smtClean="0"/>
              <a:t>‹Nº›</a:t>
            </a:fld>
            <a:endParaRPr lang="es-ES"/>
          </a:p>
        </p:txBody>
      </p:sp>
    </p:spTree>
    <p:extLst>
      <p:ext uri="{BB962C8B-B14F-4D97-AF65-F5344CB8AC3E}">
        <p14:creationId xmlns:p14="http://schemas.microsoft.com/office/powerpoint/2010/main" val="16553874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267B0E-5541-43E6-A39D-8E21FBA4DC23}" type="datetimeFigureOut">
              <a:rPr lang="es-ES" smtClean="0"/>
              <a:t>23/09/2016</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6BCA5D0A-D5F8-47D4-901E-E4A980425606}" type="slidenum">
              <a:rPr lang="es-ES" smtClean="0"/>
              <a:t>‹Nº›</a:t>
            </a:fld>
            <a:endParaRPr lang="es-ES"/>
          </a:p>
        </p:txBody>
      </p:sp>
    </p:spTree>
    <p:extLst>
      <p:ext uri="{BB962C8B-B14F-4D97-AF65-F5344CB8AC3E}">
        <p14:creationId xmlns:p14="http://schemas.microsoft.com/office/powerpoint/2010/main" val="15006786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13524" y="1600200"/>
            <a:ext cx="2662534" cy="1371600"/>
          </a:xfrm>
        </p:spPr>
        <p:txBody>
          <a:bodyPr anchor="b">
            <a:normAutofit/>
          </a:bodyPr>
          <a:lstStyle>
            <a:lvl1pPr algn="ctr">
              <a:defRPr sz="24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3947553" y="685800"/>
            <a:ext cx="4681962"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1113524" y="2971800"/>
            <a:ext cx="2662534"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B0267B0E-5541-43E6-A39D-8E21FBA4DC23}" type="datetimeFigureOut">
              <a:rPr lang="es-ES" smtClean="0"/>
              <a:t>23/09/2016</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6BCA5D0A-D5F8-47D4-901E-E4A980425606}" type="slidenum">
              <a:rPr lang="es-ES" smtClean="0"/>
              <a:t>‹Nº›</a:t>
            </a:fld>
            <a:endParaRPr lang="es-ES"/>
          </a:p>
        </p:txBody>
      </p:sp>
    </p:spTree>
    <p:extLst>
      <p:ext uri="{BB962C8B-B14F-4D97-AF65-F5344CB8AC3E}">
        <p14:creationId xmlns:p14="http://schemas.microsoft.com/office/powerpoint/2010/main" val="25096217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12332" y="1752599"/>
            <a:ext cx="4070679" cy="1371600"/>
          </a:xfrm>
        </p:spPr>
        <p:txBody>
          <a:bodyPr anchor="b">
            <a:normAutofit/>
          </a:bodyPr>
          <a:lstStyle>
            <a:lvl1pPr algn="ctr">
              <a:defRPr sz="2800" b="0"/>
            </a:lvl1pPr>
          </a:lstStyle>
          <a:p>
            <a:r>
              <a:rPr lang="es-ES" smtClean="0"/>
              <a:t>Haga clic para modificar el estilo de título del patrón</a:t>
            </a:r>
            <a:endParaRPr lang="en-US" dirty="0"/>
          </a:p>
        </p:txBody>
      </p:sp>
      <p:sp>
        <p:nvSpPr>
          <p:cNvPr id="14" name="Picture Placeholder 2"/>
          <p:cNvSpPr>
            <a:spLocks noGrp="1" noChangeAspect="1"/>
          </p:cNvSpPr>
          <p:nvPr>
            <p:ph type="pic" idx="1"/>
          </p:nvPr>
        </p:nvSpPr>
        <p:spPr>
          <a:xfrm>
            <a:off x="5697495" y="914400"/>
            <a:ext cx="2461371"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112332" y="3124199"/>
            <a:ext cx="4070679"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B0267B0E-5541-43E6-A39D-8E21FBA4DC23}" type="datetimeFigureOut">
              <a:rPr lang="es-ES" smtClean="0"/>
              <a:t>23/09/2016</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6BCA5D0A-D5F8-47D4-901E-E4A980425606}" type="slidenum">
              <a:rPr lang="es-ES" smtClean="0"/>
              <a:t>‹Nº›</a:t>
            </a:fld>
            <a:endParaRPr lang="es-ES"/>
          </a:p>
        </p:txBody>
      </p:sp>
    </p:spTree>
    <p:extLst>
      <p:ext uri="{BB962C8B-B14F-4D97-AF65-F5344CB8AC3E}">
        <p14:creationId xmlns:p14="http://schemas.microsoft.com/office/powerpoint/2010/main" val="12014558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video" Target="../media/media1.wmv"/><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microsoft.com/office/2007/relationships/media" Target="../media/media1.wmv"/><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3.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bg1"/>
            </a:gs>
            <a:gs pos="83000">
              <a:schemeClr val="bg1"/>
            </a:gs>
            <a:gs pos="100000">
              <a:schemeClr val="bg1">
                <a:lumMod val="85000"/>
              </a:schemeClr>
            </a:gs>
          </a:gsLst>
          <a:lin ang="5400000" scaled="1"/>
          <a:tileRect/>
        </a:gradFill>
        <a:effectLst/>
      </p:bgPr>
    </p:bg>
    <p:spTree>
      <p:nvGrpSpPr>
        <p:cNvPr id="1" name=""/>
        <p:cNvGrpSpPr/>
        <p:nvPr/>
      </p:nvGrpSpPr>
      <p:grpSpPr>
        <a:xfrm>
          <a:off x="0" y="0"/>
          <a:ext cx="0" cy="0"/>
          <a:chOff x="0" y="0"/>
          <a:chExt cx="0" cy="0"/>
        </a:xfrm>
      </p:grpSpPr>
      <p:pic>
        <p:nvPicPr>
          <p:cNvPr id="23" name="Earth Glass against white,loop.wmv">
            <a:hlinkClick r:id="" action="ppaction://media"/>
          </p:cNvPr>
          <p:cNvPicPr>
            <a:picLocks noChangeAspect="1"/>
          </p:cNvPicPr>
          <p:nvPr userDrawn="1">
            <a:videoFile r:link="rId20"/>
            <p:extLst>
              <p:ext uri="{DAA4B4D4-6D71-4841-9C94-3DE7FCFB9230}">
                <p14:media xmlns:p14="http://schemas.microsoft.com/office/powerpoint/2010/main" r:embed="rId19"/>
              </p:ext>
            </p:extLst>
          </p:nvPr>
        </p:nvPicPr>
        <p:blipFill rotWithShape="1">
          <a:blip r:embed="rId21" cstate="print"/>
          <a:srcRect t="4839" b="8065"/>
          <a:stretch/>
        </p:blipFill>
        <p:spPr>
          <a:xfrm>
            <a:off x="7143" y="4852988"/>
            <a:ext cx="3448856" cy="2002562"/>
          </a:xfrm>
          <a:prstGeom prst="rect">
            <a:avLst/>
          </a:prstGeom>
        </p:spPr>
      </p:pic>
      <p:sp>
        <p:nvSpPr>
          <p:cNvPr id="15" name="Freeform 6"/>
          <p:cNvSpPr/>
          <p:nvPr/>
        </p:nvSpPr>
        <p:spPr bwMode="auto">
          <a:xfrm>
            <a:off x="0" y="0"/>
            <a:ext cx="1073150" cy="5291138"/>
          </a:xfrm>
          <a:custGeom>
            <a:avLst/>
            <a:gdLst/>
            <a:ahLst/>
            <a:cxnLst/>
            <a:rect l="0" t="0" r="r" b="b"/>
            <a:pathLst>
              <a:path w="676" h="3333">
                <a:moveTo>
                  <a:pt x="0" y="3132"/>
                </a:moveTo>
                <a:lnTo>
                  <a:pt x="0" y="3312"/>
                </a:lnTo>
                <a:lnTo>
                  <a:pt x="126" y="3333"/>
                </a:lnTo>
                <a:lnTo>
                  <a:pt x="676" y="0"/>
                </a:lnTo>
                <a:lnTo>
                  <a:pt x="514" y="0"/>
                </a:lnTo>
                <a:lnTo>
                  <a:pt x="0" y="3132"/>
                </a:lnTo>
                <a:close/>
              </a:path>
            </a:pathLst>
          </a:custGeom>
          <a:solidFill>
            <a:srgbClr val="00B050"/>
          </a:solidFill>
          <a:ln>
            <a:noFill/>
          </a:ln>
        </p:spPr>
      </p:sp>
      <p:sp>
        <p:nvSpPr>
          <p:cNvPr id="16" name="Freeform 7"/>
          <p:cNvSpPr/>
          <p:nvPr/>
        </p:nvSpPr>
        <p:spPr bwMode="auto">
          <a:xfrm>
            <a:off x="0" y="0"/>
            <a:ext cx="758825" cy="4624388"/>
          </a:xfrm>
          <a:custGeom>
            <a:avLst/>
            <a:gdLst/>
            <a:ahLst/>
            <a:cxnLst/>
            <a:rect l="0" t="0" r="r" b="b"/>
            <a:pathLst>
              <a:path w="478" h="2913">
                <a:moveTo>
                  <a:pt x="478" y="0"/>
                </a:moveTo>
                <a:lnTo>
                  <a:pt x="318" y="0"/>
                </a:lnTo>
                <a:lnTo>
                  <a:pt x="0" y="1938"/>
                </a:lnTo>
                <a:lnTo>
                  <a:pt x="0" y="2913"/>
                </a:lnTo>
                <a:lnTo>
                  <a:pt x="478" y="0"/>
                </a:lnTo>
                <a:close/>
              </a:path>
            </a:pathLst>
          </a:custGeom>
          <a:solidFill>
            <a:schemeClr val="tx1">
              <a:lumMod val="65000"/>
              <a:lumOff val="35000"/>
            </a:schemeClr>
          </a:solidFill>
          <a:ln>
            <a:noFill/>
          </a:ln>
        </p:spPr>
      </p:sp>
      <p:sp>
        <p:nvSpPr>
          <p:cNvPr id="2" name="Title Placeholder 1"/>
          <p:cNvSpPr>
            <a:spLocks noGrp="1"/>
          </p:cNvSpPr>
          <p:nvPr userDrawn="1">
            <p:ph type="title"/>
          </p:nvPr>
        </p:nvSpPr>
        <p:spPr>
          <a:xfrm>
            <a:off x="982133" y="457201"/>
            <a:ext cx="7704667" cy="1981200"/>
          </a:xfrm>
          <a:prstGeom prst="rect">
            <a:avLst/>
          </a:prstGeom>
          <a:effectLst/>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userDrawn="1">
            <p:ph type="body" idx="1"/>
          </p:nvPr>
        </p:nvSpPr>
        <p:spPr>
          <a:xfrm>
            <a:off x="982134" y="2667000"/>
            <a:ext cx="7704666" cy="3356995"/>
          </a:xfrm>
          <a:prstGeom prst="rect">
            <a:avLst/>
          </a:prstGeom>
        </p:spPr>
        <p:txBody>
          <a:bodyPr vert="horz" lIns="91440" tIns="45720" rIns="91440" bIns="45720" rtlCol="0" anchor="ctr">
            <a:normAutofit/>
          </a:body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n-US" dirty="0"/>
          </a:p>
        </p:txBody>
      </p:sp>
      <p:sp>
        <p:nvSpPr>
          <p:cNvPr id="4" name="Date Placeholder 3"/>
          <p:cNvSpPr>
            <a:spLocks noGrp="1"/>
          </p:cNvSpPr>
          <p:nvPr userDrawn="1">
            <p:ph type="dt" sz="half" idx="2"/>
          </p:nvPr>
        </p:nvSpPr>
        <p:spPr>
          <a:xfrm>
            <a:off x="7358679" y="6116070"/>
            <a:ext cx="857473"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0267B0E-5541-43E6-A39D-8E21FBA4DC23}" type="datetimeFigureOut">
              <a:rPr lang="es-ES" smtClean="0"/>
              <a:t>23/09/2016</a:t>
            </a:fld>
            <a:endParaRPr lang="es-ES"/>
          </a:p>
        </p:txBody>
      </p:sp>
      <p:sp>
        <p:nvSpPr>
          <p:cNvPr id="5" name="Footer Placeholder 4"/>
          <p:cNvSpPr>
            <a:spLocks noGrp="1"/>
          </p:cNvSpPr>
          <p:nvPr userDrawn="1">
            <p:ph type="ftr" sz="quarter" idx="3"/>
          </p:nvPr>
        </p:nvSpPr>
        <p:spPr>
          <a:xfrm>
            <a:off x="1986997" y="6116070"/>
            <a:ext cx="531451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s-ES"/>
          </a:p>
        </p:txBody>
      </p:sp>
      <p:sp>
        <p:nvSpPr>
          <p:cNvPr id="6" name="Slide Number Placeholder 5"/>
          <p:cNvSpPr>
            <a:spLocks noGrp="1"/>
          </p:cNvSpPr>
          <p:nvPr userDrawn="1">
            <p:ph type="sldNum" sz="quarter" idx="4"/>
          </p:nvPr>
        </p:nvSpPr>
        <p:spPr>
          <a:xfrm>
            <a:off x="8273317" y="6116070"/>
            <a:ext cx="413483"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BCA5D0A-D5F8-47D4-901E-E4A980425606}" type="slidenum">
              <a:rPr lang="es-ES" smtClean="0"/>
              <a:t>‹Nº›</a:t>
            </a:fld>
            <a:endParaRPr lang="es-ES"/>
          </a:p>
        </p:txBody>
      </p:sp>
      <p:pic>
        <p:nvPicPr>
          <p:cNvPr id="2050" name="Picture 2" descr="Resultado de imagen para bandera de mexico"/>
          <p:cNvPicPr>
            <a:picLocks noChangeAspect="1" noChangeArrowheads="1"/>
          </p:cNvPicPr>
          <p:nvPr userDrawn="1"/>
        </p:nvPicPr>
        <p:blipFill>
          <a:blip r:embed="rId22" cstate="print">
            <a:extLst>
              <a:ext uri="{28A0092B-C50C-407E-A947-70E740481C1C}">
                <a14:useLocalDpi xmlns:a14="http://schemas.microsoft.com/office/drawing/2010/main" val="0"/>
              </a:ext>
            </a:extLst>
          </a:blip>
          <a:srcRect/>
          <a:stretch>
            <a:fillRect/>
          </a:stretch>
        </p:blipFill>
        <p:spPr bwMode="auto">
          <a:xfrm>
            <a:off x="7949112" y="6225437"/>
            <a:ext cx="1061892" cy="5973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8209088"/>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 id="2147483735" r:id="rId12"/>
    <p:sldLayoutId id="2147483736" r:id="rId13"/>
    <p:sldLayoutId id="2147483737" r:id="rId14"/>
    <p:sldLayoutId id="2147483738" r:id="rId15"/>
    <p:sldLayoutId id="2147483739" r:id="rId16"/>
    <p:sldLayoutId id="2147483740" r:id="rId17"/>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0510" fill="hold"/>
                                        <p:tgtEl>
                                          <p:spTgt spid="23"/>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23"/>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23"/>
                                        </p:tgtEl>
                                      </p:cBhvr>
                                    </p:cmd>
                                  </p:childTnLst>
                                </p:cTn>
                              </p:par>
                            </p:childTnLst>
                          </p:cTn>
                        </p:par>
                      </p:childTnLst>
                    </p:cTn>
                  </p:par>
                </p:childTnLst>
              </p:cTn>
              <p:nextCondLst>
                <p:cond evt="onClick" delay="0">
                  <p:tgtEl>
                    <p:spTgt spid="23"/>
                  </p:tgtEl>
                </p:cond>
              </p:nextCondLst>
            </p:seq>
            <p:video>
              <p:cMediaNode>
                <p:cTn id="12" repeatCount="indefinite" fill="hold" display="0">
                  <p:stCondLst>
                    <p:cond delay="indefinite"/>
                  </p:stCondLst>
                </p:cTn>
                <p:tgtEl>
                  <p:spTgt spid="23"/>
                </p:tgtEl>
              </p:cMediaNode>
            </p:video>
          </p:childTnLst>
        </p:cTn>
      </p:par>
    </p:tnLst>
  </p:timing>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8" Type="http://schemas.openxmlformats.org/officeDocument/2006/relationships/hyperlink" Target="http://seduc.edomex.gob.mx/gsearch/modelo+educativo" TargetMode="External"/><Relationship Id="rId13" Type="http://schemas.openxmlformats.org/officeDocument/2006/relationships/hyperlink" Target="http://www.gob.mx/sep?utm_source=TIDOKO&amp;utm_medium=Google&amp;utm_term=Search&amp;utm_content=Link&amp;utm_campaign=Fortalecimiento" TargetMode="External"/><Relationship Id="rId3" Type="http://schemas.openxmlformats.org/officeDocument/2006/relationships/hyperlink" Target="http://reformas.gob.mx/reforma-educativa/que-es" TargetMode="External"/><Relationship Id="rId7" Type="http://schemas.openxmlformats.org/officeDocument/2006/relationships/hyperlink" Target="http://edomexinforma.com/2016/08/foros-de-consulta-del-nuevo-modelo-educativo-2/" TargetMode="External"/><Relationship Id="rId12" Type="http://schemas.openxmlformats.org/officeDocument/2006/relationships/hyperlink" Target="https://www.gob.mx/cms/uploads/attachment/file/114501/Modelo_Educativo_2016.pdf" TargetMode="External"/><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hyperlink" Target="http://www.redalyc.org/pdf/311/31121090003.pdf" TargetMode="External"/><Relationship Id="rId11" Type="http://schemas.openxmlformats.org/officeDocument/2006/relationships/hyperlink" Target="http://www.edomex.gob.mx/buscador/modelo+educativo+2016" TargetMode="External"/><Relationship Id="rId5" Type="http://schemas.openxmlformats.org/officeDocument/2006/relationships/hyperlink" Target="http://www.presidencia.gob.mx/reformaeducativa/" TargetMode="External"/><Relationship Id="rId15" Type="http://schemas.openxmlformats.org/officeDocument/2006/relationships/hyperlink" Target="http://edomex.gob.mx/directorio_dependencias_organismos" TargetMode="External"/><Relationship Id="rId10" Type="http://schemas.openxmlformats.org/officeDocument/2006/relationships/hyperlink" Target="http://www.edomex.gob.mx/buscador/reforma+educativa+2016" TargetMode="External"/><Relationship Id="rId4" Type="http://schemas.openxmlformats.org/officeDocument/2006/relationships/hyperlink" Target="http://escuelascalidad.edomex.gob.mx/programa_reforma_educativa" TargetMode="External"/><Relationship Id="rId9" Type="http://schemas.openxmlformats.org/officeDocument/2006/relationships/hyperlink" Target="http://seduc.edomex.gob.mx/gsearch/reforma+educativa" TargetMode="External"/><Relationship Id="rId14" Type="http://schemas.openxmlformats.org/officeDocument/2006/relationships/hyperlink" Target="http://edomex.gob.mx/directorio_servidores_publicos" TargetMode="External"/></Relationships>
</file>

<file path=ppt/slides/_rels/slide5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p:cNvSpPr txBox="1">
            <a:spLocks/>
          </p:cNvSpPr>
          <p:nvPr/>
        </p:nvSpPr>
        <p:spPr>
          <a:xfrm>
            <a:off x="1045028" y="195414"/>
            <a:ext cx="7935686" cy="1143000"/>
          </a:xfrm>
          <a:prstGeom prst="rect">
            <a:avLst/>
          </a:prstGeom>
          <a:effectLst/>
        </p:spPr>
        <p:txBody>
          <a:bodyPr vert="horz" lIns="91440" tIns="45720" rIns="91440" bIns="45720" rtlCol="0" anchor="ctr">
            <a:no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es-ES" b="1" i="1" dirty="0" smtClean="0"/>
              <a:t>La Reforma Educativa en el </a:t>
            </a:r>
            <a:br>
              <a:rPr lang="es-ES" b="1" i="1" dirty="0" smtClean="0"/>
            </a:br>
            <a:r>
              <a:rPr lang="es-ES" b="1" i="1" dirty="0" smtClean="0"/>
              <a:t>Estado de México</a:t>
            </a:r>
            <a:endParaRPr lang="es-ES" sz="7200" dirty="0"/>
          </a:p>
        </p:txBody>
      </p:sp>
      <p:sp>
        <p:nvSpPr>
          <p:cNvPr id="4" name="Subtítulo 2"/>
          <p:cNvSpPr txBox="1">
            <a:spLocks/>
          </p:cNvSpPr>
          <p:nvPr/>
        </p:nvSpPr>
        <p:spPr>
          <a:xfrm>
            <a:off x="1676400" y="1516313"/>
            <a:ext cx="7195457" cy="4909458"/>
          </a:xfrm>
          <a:prstGeom prst="rect">
            <a:avLst/>
          </a:prstGeom>
        </p:spPr>
        <p:txBody>
          <a:bodyPr>
            <a:no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algn="just">
              <a:lnSpc>
                <a:spcPct val="150000"/>
              </a:lnSpc>
              <a:buClr>
                <a:schemeClr val="accent2">
                  <a:lumMod val="50000"/>
                </a:schemeClr>
              </a:buClr>
            </a:pPr>
            <a:r>
              <a:rPr lang="es-ES" sz="2000" b="1" i="1" dirty="0" smtClean="0"/>
              <a:t> “Los saberes no son copia de la realidad, son la construcción del ser humano que realiza con sus objetos de aprendizaje su relación con el contexto” </a:t>
            </a:r>
            <a:endParaRPr lang="es-ES" sz="2000" dirty="0" smtClean="0"/>
          </a:p>
          <a:p>
            <a:pPr marL="0" indent="0" algn="r">
              <a:buClr>
                <a:schemeClr val="accent2">
                  <a:lumMod val="50000"/>
                </a:schemeClr>
              </a:buClr>
              <a:buNone/>
            </a:pPr>
            <a:r>
              <a:rPr lang="es-ES" sz="2000" b="1" dirty="0" smtClean="0"/>
              <a:t>Carretero, 1993</a:t>
            </a:r>
          </a:p>
          <a:p>
            <a:pPr algn="just">
              <a:lnSpc>
                <a:spcPct val="150000"/>
              </a:lnSpc>
              <a:buClr>
                <a:schemeClr val="accent2">
                  <a:lumMod val="50000"/>
                </a:schemeClr>
              </a:buClr>
            </a:pPr>
            <a:r>
              <a:rPr lang="es-ES" sz="2000" b="1" i="1" dirty="0" smtClean="0"/>
              <a:t>“Es muy diferente pretender enseñar competencias, a que los educandos aprendan a ser, a pensar, a crear, a innovar y a evolucionar con humanismo y eticidad”</a:t>
            </a:r>
            <a:endParaRPr lang="es-ES" sz="2000" dirty="0" smtClean="0"/>
          </a:p>
          <a:p>
            <a:pPr marL="0" indent="0" algn="r">
              <a:buClr>
                <a:schemeClr val="accent2">
                  <a:lumMod val="50000"/>
                </a:schemeClr>
              </a:buClr>
              <a:buNone/>
            </a:pPr>
            <a:r>
              <a:rPr lang="es-ES" sz="2000" b="1" dirty="0" smtClean="0"/>
              <a:t>García Salgado / Ponce Talancón, 2016</a:t>
            </a:r>
            <a:endParaRPr lang="es-ES" sz="2000" b="1" dirty="0"/>
          </a:p>
        </p:txBody>
      </p:sp>
      <p:pic>
        <p:nvPicPr>
          <p:cNvPr id="5" name="Imagen 4"/>
          <p:cNvPicPr>
            <a:picLocks noChangeAspect="1"/>
          </p:cNvPicPr>
          <p:nvPr/>
        </p:nvPicPr>
        <p:blipFill>
          <a:blip r:embed="rId2">
            <a:clrChange>
              <a:clrFrom>
                <a:srgbClr val="F4F4F4"/>
              </a:clrFrom>
              <a:clrTo>
                <a:srgbClr val="F4F4F4">
                  <a:alpha val="0"/>
                </a:srgbClr>
              </a:clrTo>
            </a:clrChange>
          </a:blip>
          <a:stretch>
            <a:fillRect/>
          </a:stretch>
        </p:blipFill>
        <p:spPr>
          <a:xfrm>
            <a:off x="4005944" y="5501325"/>
            <a:ext cx="1164771" cy="1258704"/>
          </a:xfrm>
          <a:prstGeom prst="rect">
            <a:avLst/>
          </a:prstGeom>
        </p:spPr>
      </p:pic>
    </p:spTree>
    <p:extLst>
      <p:ext uri="{BB962C8B-B14F-4D97-AF65-F5344CB8AC3E}">
        <p14:creationId xmlns:p14="http://schemas.microsoft.com/office/powerpoint/2010/main" val="32829025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95943" y="185061"/>
            <a:ext cx="8795657" cy="402771"/>
          </a:xfrm>
        </p:spPr>
        <p:txBody>
          <a:bodyPr anchor="ctr">
            <a:noAutofit/>
          </a:bodyPr>
          <a:lstStyle/>
          <a:p>
            <a:r>
              <a:rPr lang="es-MX" sz="3600" b="1" i="1" dirty="0">
                <a:cs typeface="Arial" panose="020B0604020202020204" pitchFamily="34" charset="0"/>
              </a:rPr>
              <a:t>Principios</a:t>
            </a:r>
            <a:endParaRPr lang="es-ES" sz="3600" b="1" i="1" dirty="0">
              <a:cs typeface="Arial" panose="020B0604020202020204" pitchFamily="34" charset="0"/>
            </a:endParaRPr>
          </a:p>
        </p:txBody>
      </p:sp>
      <p:pic>
        <p:nvPicPr>
          <p:cNvPr id="4" name="Imagen 3"/>
          <p:cNvPicPr>
            <a:picLocks noChangeAspect="1"/>
          </p:cNvPicPr>
          <p:nvPr/>
        </p:nvPicPr>
        <p:blipFill>
          <a:blip r:embed="rId2">
            <a:clrChange>
              <a:clrFrom>
                <a:srgbClr val="F4F4F4"/>
              </a:clrFrom>
              <a:clrTo>
                <a:srgbClr val="F4F4F4">
                  <a:alpha val="0"/>
                </a:srgbClr>
              </a:clrTo>
            </a:clrChange>
            <a:lum bright="70000" contrast="-70000"/>
          </a:blip>
          <a:stretch>
            <a:fillRect/>
          </a:stretch>
        </p:blipFill>
        <p:spPr>
          <a:xfrm>
            <a:off x="3080657" y="1097174"/>
            <a:ext cx="4539343" cy="4905420"/>
          </a:xfrm>
          <a:prstGeom prst="rect">
            <a:avLst/>
          </a:prstGeom>
        </p:spPr>
      </p:pic>
      <p:sp>
        <p:nvSpPr>
          <p:cNvPr id="3" name="Subtítulo 2"/>
          <p:cNvSpPr>
            <a:spLocks noGrp="1"/>
          </p:cNvSpPr>
          <p:nvPr>
            <p:ph type="subTitle" idx="1"/>
          </p:nvPr>
        </p:nvSpPr>
        <p:spPr>
          <a:xfrm>
            <a:off x="1153887" y="707572"/>
            <a:ext cx="7794170" cy="5747654"/>
          </a:xfrm>
        </p:spPr>
        <p:txBody>
          <a:bodyPr vert="horz" lIns="91440" tIns="45720" rIns="91440" bIns="45720" rtlCol="0" anchor="t">
            <a:noAutofit/>
          </a:bodyPr>
          <a:lstStyle/>
          <a:p>
            <a:pPr marL="271463" indent="-271463" algn="just" fontAlgn="base">
              <a:lnSpc>
                <a:spcPct val="120000"/>
              </a:lnSpc>
              <a:spcAft>
                <a:spcPts val="800"/>
              </a:spcAft>
              <a:buClr>
                <a:schemeClr val="accent2">
                  <a:lumMod val="50000"/>
                </a:schemeClr>
              </a:buClr>
              <a:buFont typeface="Arial" panose="020B0604020202020204" pitchFamily="34" charset="0"/>
              <a:buChar char="•"/>
            </a:pPr>
            <a:r>
              <a:rPr lang="es-ES" sz="1600" dirty="0">
                <a:solidFill>
                  <a:srgbClr val="4F4F4F"/>
                </a:solidFill>
                <a:ea typeface="Times New Roman" panose="02020603050405020304" pitchFamily="18" charset="0"/>
                <a:cs typeface="Arial" panose="020B0604020202020204" pitchFamily="34" charset="0"/>
              </a:rPr>
              <a:t>Se crearán hasta cuarenta mil escuelas de tiempo completo para dedicar más tiempo al desarrollo académico, deportivo y cultural, dotando a las ubicadas en las zonas más pobres de alimentos calientes.</a:t>
            </a:r>
          </a:p>
          <a:p>
            <a:pPr marL="271463" indent="-271463" algn="just" fontAlgn="base">
              <a:lnSpc>
                <a:spcPct val="120000"/>
              </a:lnSpc>
              <a:spcAft>
                <a:spcPts val="800"/>
              </a:spcAft>
              <a:buClr>
                <a:schemeClr val="accent2">
                  <a:lumMod val="50000"/>
                </a:schemeClr>
              </a:buClr>
              <a:buFont typeface="Arial" panose="020B0604020202020204" pitchFamily="34" charset="0"/>
              <a:buChar char="•"/>
            </a:pPr>
            <a:r>
              <a:rPr lang="es-ES" sz="1600" dirty="0">
                <a:solidFill>
                  <a:srgbClr val="4F4F4F"/>
                </a:solidFill>
                <a:ea typeface="Times New Roman" panose="02020603050405020304" pitchFamily="18" charset="0"/>
                <a:cs typeface="Arial" panose="020B0604020202020204" pitchFamily="34" charset="0"/>
              </a:rPr>
              <a:t>Se vigilará la transparencia y rendición de cuentas sobre el origen y destino de los recursos de las escuelas.</a:t>
            </a:r>
          </a:p>
          <a:p>
            <a:pPr marL="271463" indent="-271463" algn="just" fontAlgn="base">
              <a:lnSpc>
                <a:spcPct val="120000"/>
              </a:lnSpc>
              <a:spcAft>
                <a:spcPts val="800"/>
              </a:spcAft>
              <a:buClr>
                <a:schemeClr val="accent2">
                  <a:lumMod val="50000"/>
                </a:schemeClr>
              </a:buClr>
              <a:buFont typeface="Arial" panose="020B0604020202020204" pitchFamily="34" charset="0"/>
              <a:buChar char="•"/>
            </a:pPr>
            <a:r>
              <a:rPr lang="es-ES" sz="1600" dirty="0">
                <a:solidFill>
                  <a:srgbClr val="4F4F4F"/>
                </a:solidFill>
                <a:ea typeface="Times New Roman" panose="02020603050405020304" pitchFamily="18" charset="0"/>
                <a:cs typeface="Arial" panose="020B0604020202020204" pitchFamily="34" charset="0"/>
              </a:rPr>
              <a:t>Se realizará una amplia consulta nacional para revisar el modelo educativo.</a:t>
            </a:r>
          </a:p>
          <a:p>
            <a:pPr marL="271463" indent="-271463" algn="just" fontAlgn="base">
              <a:lnSpc>
                <a:spcPct val="120000"/>
              </a:lnSpc>
              <a:spcAft>
                <a:spcPts val="800"/>
              </a:spcAft>
              <a:buClr>
                <a:schemeClr val="accent2">
                  <a:lumMod val="50000"/>
                </a:schemeClr>
              </a:buClr>
              <a:buFont typeface="Arial" panose="020B0604020202020204" pitchFamily="34" charset="0"/>
              <a:buChar char="•"/>
            </a:pPr>
            <a:r>
              <a:rPr lang="es-ES" sz="1600" dirty="0">
                <a:solidFill>
                  <a:srgbClr val="4F4F4F"/>
                </a:solidFill>
                <a:ea typeface="Times New Roman" panose="02020603050405020304" pitchFamily="18" charset="0"/>
                <a:cs typeface="Arial" panose="020B0604020202020204" pitchFamily="34" charset="0"/>
              </a:rPr>
              <a:t>Todos los sectores público, social y privado, deben participar activamente para que la educación en México sea de mayor calidad y se brinde a todos los niños y jóvenes.</a:t>
            </a:r>
          </a:p>
          <a:p>
            <a:pPr marL="271463" indent="-271463" algn="just" fontAlgn="base">
              <a:lnSpc>
                <a:spcPct val="120000"/>
              </a:lnSpc>
              <a:spcAft>
                <a:spcPts val="800"/>
              </a:spcAft>
              <a:buClr>
                <a:schemeClr val="accent2">
                  <a:lumMod val="50000"/>
                </a:schemeClr>
              </a:buClr>
              <a:buFont typeface="Arial" panose="020B0604020202020204" pitchFamily="34" charset="0"/>
              <a:buChar char="•"/>
            </a:pPr>
            <a:r>
              <a:rPr lang="es-ES" sz="1600" dirty="0">
                <a:solidFill>
                  <a:srgbClr val="4F4F4F"/>
                </a:solidFill>
                <a:ea typeface="Times New Roman" panose="02020603050405020304" pitchFamily="18" charset="0"/>
                <a:cs typeface="Arial" panose="020B0604020202020204" pitchFamily="34" charset="0"/>
              </a:rPr>
              <a:t>Calidad es que los alumnos tengan mejores maestros y pasen más tiempo en las escuelas.</a:t>
            </a:r>
          </a:p>
          <a:p>
            <a:pPr marL="271463" indent="-271463" algn="just" fontAlgn="base">
              <a:lnSpc>
                <a:spcPct val="120000"/>
              </a:lnSpc>
              <a:spcAft>
                <a:spcPts val="800"/>
              </a:spcAft>
              <a:buClr>
                <a:schemeClr val="accent2">
                  <a:lumMod val="50000"/>
                </a:schemeClr>
              </a:buClr>
              <a:buFont typeface="Arial" panose="020B0604020202020204" pitchFamily="34" charset="0"/>
              <a:buChar char="•"/>
            </a:pPr>
            <a:r>
              <a:rPr lang="es-ES" sz="1600" dirty="0">
                <a:solidFill>
                  <a:srgbClr val="4F4F4F"/>
                </a:solidFill>
                <a:ea typeface="Times New Roman" panose="02020603050405020304" pitchFamily="18" charset="0"/>
                <a:cs typeface="Arial" panose="020B0604020202020204" pitchFamily="34" charset="0"/>
              </a:rPr>
              <a:t>Los maestros son parte fundamental en la educación y en la capacitación permanente para ser mejores.</a:t>
            </a:r>
          </a:p>
          <a:p>
            <a:pPr marL="271463" indent="-271463" algn="just" fontAlgn="base">
              <a:lnSpc>
                <a:spcPct val="120000"/>
              </a:lnSpc>
              <a:spcAft>
                <a:spcPts val="800"/>
              </a:spcAft>
              <a:buClr>
                <a:schemeClr val="accent2">
                  <a:lumMod val="50000"/>
                </a:schemeClr>
              </a:buClr>
              <a:buFont typeface="Arial" panose="020B0604020202020204" pitchFamily="34" charset="0"/>
              <a:buChar char="•"/>
            </a:pPr>
            <a:r>
              <a:rPr lang="es-ES" sz="1600" dirty="0">
                <a:solidFill>
                  <a:schemeClr val="bg1"/>
                </a:solidFill>
                <a:ea typeface="Times New Roman" panose="02020603050405020304" pitchFamily="18" charset="0"/>
                <a:cs typeface="Arial" panose="020B0604020202020204" pitchFamily="34" charset="0"/>
              </a:rPr>
              <a:t>La</a:t>
            </a:r>
            <a:r>
              <a:rPr lang="es-ES" sz="1600" dirty="0">
                <a:solidFill>
                  <a:srgbClr val="4F4F4F"/>
                </a:solidFill>
                <a:ea typeface="Times New Roman" panose="02020603050405020304" pitchFamily="18" charset="0"/>
                <a:cs typeface="Arial" panose="020B0604020202020204" pitchFamily="34" charset="0"/>
              </a:rPr>
              <a:t> reforma educativa es para que los alumnos aprendan más y mejor.</a:t>
            </a:r>
          </a:p>
          <a:p>
            <a:pPr marL="271463" indent="-271463" algn="just" fontAlgn="base">
              <a:lnSpc>
                <a:spcPct val="120000"/>
              </a:lnSpc>
              <a:spcAft>
                <a:spcPts val="800"/>
              </a:spcAft>
              <a:buClr>
                <a:schemeClr val="accent2">
                  <a:lumMod val="50000"/>
                </a:schemeClr>
              </a:buClr>
              <a:buFont typeface="Arial" panose="020B0604020202020204" pitchFamily="34" charset="0"/>
              <a:buChar char="•"/>
            </a:pPr>
            <a:r>
              <a:rPr lang="es-ES" sz="1600" dirty="0">
                <a:solidFill>
                  <a:schemeClr val="bg1"/>
                </a:solidFill>
                <a:ea typeface="Times New Roman" panose="02020603050405020304" pitchFamily="18" charset="0"/>
                <a:cs typeface="Arial" panose="020B0604020202020204" pitchFamily="34" charset="0"/>
              </a:rPr>
              <a:t>La edu</a:t>
            </a:r>
            <a:r>
              <a:rPr lang="es-ES" sz="1600" dirty="0">
                <a:solidFill>
                  <a:srgbClr val="4F4F4F"/>
                </a:solidFill>
                <a:ea typeface="Times New Roman" panose="02020603050405020304" pitchFamily="18" charset="0"/>
                <a:cs typeface="Arial" panose="020B0604020202020204" pitchFamily="34" charset="0"/>
              </a:rPr>
              <a:t>cación debe de ser de calidad y con equidad.</a:t>
            </a:r>
          </a:p>
        </p:txBody>
      </p:sp>
    </p:spTree>
    <p:extLst>
      <p:ext uri="{BB962C8B-B14F-4D97-AF65-F5344CB8AC3E}">
        <p14:creationId xmlns:p14="http://schemas.microsoft.com/office/powerpoint/2010/main" val="25567585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959429" y="185058"/>
            <a:ext cx="7081155" cy="1089446"/>
          </a:xfrm>
          <a:effectLst/>
        </p:spPr>
        <p:txBody>
          <a:bodyPr vert="horz" lIns="91440" tIns="45720" rIns="91440" bIns="45720" rtlCol="0" anchor="ctr">
            <a:noAutofit/>
          </a:bodyPr>
          <a:lstStyle/>
          <a:p>
            <a:r>
              <a:rPr lang="es-ES" sz="3600" b="1" i="1" dirty="0" smtClean="0">
                <a:cs typeface="Arial" panose="020B0604020202020204" pitchFamily="34" charset="0"/>
              </a:rPr>
              <a:t>El </a:t>
            </a:r>
            <a:r>
              <a:rPr lang="es-ES" sz="3600" b="1" i="1" dirty="0">
                <a:cs typeface="Arial" panose="020B0604020202020204" pitchFamily="34" charset="0"/>
              </a:rPr>
              <a:t>Modelo Educativo </a:t>
            </a:r>
            <a:r>
              <a:rPr lang="es-ES" sz="3600" b="1" i="1" dirty="0" smtClean="0">
                <a:cs typeface="Arial" panose="020B0604020202020204" pitchFamily="34" charset="0"/>
              </a:rPr>
              <a:t>2016</a:t>
            </a:r>
            <a:r>
              <a:rPr lang="es-ES" sz="3600" b="1" i="1" dirty="0">
                <a:cs typeface="Arial" panose="020B0604020202020204" pitchFamily="34" charset="0"/>
              </a:rPr>
              <a:t/>
            </a:r>
            <a:br>
              <a:rPr lang="es-ES" sz="3600" b="1" i="1" dirty="0">
                <a:cs typeface="Arial" panose="020B0604020202020204" pitchFamily="34" charset="0"/>
              </a:rPr>
            </a:br>
            <a:r>
              <a:rPr lang="es-ES" sz="2400" b="1" i="1" dirty="0">
                <a:cs typeface="Arial" panose="020B0604020202020204" pitchFamily="34" charset="0"/>
              </a:rPr>
              <a:t>El sustento pedagógico de la reforma educativa</a:t>
            </a:r>
            <a:endParaRPr lang="es-ES" sz="3600" b="1" i="1" dirty="0">
              <a:cs typeface="Arial" panose="020B0604020202020204" pitchFamily="34" charset="0"/>
            </a:endParaRPr>
          </a:p>
        </p:txBody>
      </p:sp>
      <p:pic>
        <p:nvPicPr>
          <p:cNvPr id="4" name="Imagen 3"/>
          <p:cNvPicPr>
            <a:picLocks noChangeAspect="1"/>
          </p:cNvPicPr>
          <p:nvPr/>
        </p:nvPicPr>
        <p:blipFill>
          <a:blip r:embed="rId2"/>
          <a:stretch>
            <a:fillRect/>
          </a:stretch>
        </p:blipFill>
        <p:spPr>
          <a:xfrm>
            <a:off x="3229049" y="1513990"/>
            <a:ext cx="4541914" cy="4907705"/>
          </a:xfrm>
          <a:prstGeom prst="rect">
            <a:avLst/>
          </a:prstGeom>
        </p:spPr>
      </p:pic>
      <p:sp>
        <p:nvSpPr>
          <p:cNvPr id="3" name="Subtítulo 2"/>
          <p:cNvSpPr>
            <a:spLocks noGrp="1"/>
          </p:cNvSpPr>
          <p:nvPr>
            <p:ph type="subTitle" idx="1"/>
          </p:nvPr>
        </p:nvSpPr>
        <p:spPr>
          <a:xfrm>
            <a:off x="1066800" y="1676400"/>
            <a:ext cx="7973785" cy="4343399"/>
          </a:xfrm>
        </p:spPr>
        <p:txBody>
          <a:bodyPr vert="horz" lIns="91440" tIns="45720" rIns="91440" bIns="45720" rtlCol="0" anchor="t">
            <a:noAutofit/>
          </a:bodyPr>
          <a:lstStyle/>
          <a:p>
            <a:pPr marL="457200" indent="-457200" algn="just" fontAlgn="base">
              <a:lnSpc>
                <a:spcPct val="120000"/>
              </a:lnSpc>
              <a:spcAft>
                <a:spcPts val="800"/>
              </a:spcAft>
              <a:buClr>
                <a:schemeClr val="accent2">
                  <a:lumMod val="50000"/>
                </a:schemeClr>
              </a:buClr>
              <a:buFont typeface="Arial" panose="020B0604020202020204" pitchFamily="34" charset="0"/>
              <a:buChar char="•"/>
            </a:pPr>
            <a:r>
              <a:rPr lang="es-ES" dirty="0">
                <a:solidFill>
                  <a:srgbClr val="4F4F4F"/>
                </a:solidFill>
                <a:ea typeface="Times New Roman" panose="02020603050405020304" pitchFamily="18" charset="0"/>
                <a:cs typeface="Arial" panose="020B0604020202020204" pitchFamily="34" charset="0"/>
              </a:rPr>
              <a:t>Una de las principales características del sistema educativo ha sido su verticalidad. Cuando el Presidente Álvaro Obregón creó la SEP en 1921, el primer Secretario de Educación Pública, José Vasconcelos, puso en marcha un proyecto educativo que atendiera las necesidades de una población primordialmente rural cuyo analfabetismo era cercano al ochenta por ciento.</a:t>
            </a:r>
          </a:p>
          <a:p>
            <a:pPr marL="457200" indent="-457200" algn="just" fontAlgn="base">
              <a:lnSpc>
                <a:spcPct val="120000"/>
              </a:lnSpc>
              <a:spcAft>
                <a:spcPts val="800"/>
              </a:spcAft>
              <a:buClr>
                <a:schemeClr val="accent2">
                  <a:lumMod val="50000"/>
                </a:schemeClr>
              </a:buClr>
              <a:buFont typeface="Arial" panose="020B0604020202020204" pitchFamily="34" charset="0"/>
              <a:buChar char="•"/>
            </a:pPr>
            <a:r>
              <a:rPr lang="es-ES" dirty="0">
                <a:solidFill>
                  <a:srgbClr val="4F4F4F"/>
                </a:solidFill>
                <a:ea typeface="Times New Roman" panose="02020603050405020304" pitchFamily="18" charset="0"/>
                <a:cs typeface="Arial" panose="020B0604020202020204" pitchFamily="34" charset="0"/>
              </a:rPr>
              <a:t>Los fines de la educación están establecidos en el Artículo 3º constitucional y se refieren al desarrollo armónico de todas las facultades del ser humano. Es primordial que la educación se proponga formar a los estudiantes en la convicción y capacidades necesarias para contribuir en la construcción de una </a:t>
            </a:r>
            <a:r>
              <a:rPr lang="es-ES" dirty="0">
                <a:solidFill>
                  <a:schemeClr val="bg1"/>
                </a:solidFill>
                <a:ea typeface="Times New Roman" panose="02020603050405020304" pitchFamily="18" charset="0"/>
                <a:cs typeface="Arial" panose="020B0604020202020204" pitchFamily="34" charset="0"/>
              </a:rPr>
              <a:t>s</a:t>
            </a:r>
            <a:r>
              <a:rPr lang="es-ES" dirty="0">
                <a:solidFill>
                  <a:srgbClr val="4F4F4F"/>
                </a:solidFill>
                <a:ea typeface="Times New Roman" panose="02020603050405020304" pitchFamily="18" charset="0"/>
                <a:cs typeface="Arial" panose="020B0604020202020204" pitchFamily="34" charset="0"/>
              </a:rPr>
              <a:t>ociedad más justa e incluyente, respetuosa de la diversidad, atenta y </a:t>
            </a:r>
            <a:r>
              <a:rPr lang="es-ES" dirty="0">
                <a:solidFill>
                  <a:schemeClr val="bg1"/>
                </a:solidFill>
                <a:ea typeface="Times New Roman" panose="02020603050405020304" pitchFamily="18" charset="0"/>
                <a:cs typeface="Arial" panose="020B0604020202020204" pitchFamily="34" charset="0"/>
              </a:rPr>
              <a:t>resp</a:t>
            </a:r>
            <a:r>
              <a:rPr lang="es-ES" dirty="0">
                <a:solidFill>
                  <a:srgbClr val="4F4F4F"/>
                </a:solidFill>
                <a:ea typeface="Times New Roman" panose="02020603050405020304" pitchFamily="18" charset="0"/>
                <a:cs typeface="Arial" panose="020B0604020202020204" pitchFamily="34" charset="0"/>
              </a:rPr>
              <a:t>onsable hacia el interés general.</a:t>
            </a:r>
          </a:p>
          <a:p>
            <a:pPr marL="457200" indent="-457200" algn="just" fontAlgn="base">
              <a:lnSpc>
                <a:spcPct val="120000"/>
              </a:lnSpc>
              <a:spcAft>
                <a:spcPts val="800"/>
              </a:spcAft>
              <a:buClr>
                <a:schemeClr val="accent2">
                  <a:lumMod val="50000"/>
                </a:schemeClr>
              </a:buClr>
              <a:buFont typeface="Arial" panose="020B0604020202020204" pitchFamily="34" charset="0"/>
              <a:buChar char="•"/>
            </a:pPr>
            <a:endParaRPr lang="es-ES" dirty="0">
              <a:solidFill>
                <a:srgbClr val="4F4F4F"/>
              </a:solidFill>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526082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217714" y="185058"/>
            <a:ext cx="8795657" cy="1132113"/>
          </a:xfrm>
          <a:effectLst/>
        </p:spPr>
        <p:txBody>
          <a:bodyPr vert="horz" lIns="91440" tIns="45720" rIns="91440" bIns="45720" rtlCol="0" anchor="ctr">
            <a:noAutofit/>
          </a:bodyPr>
          <a:lstStyle/>
          <a:p>
            <a:r>
              <a:rPr lang="es-ES" sz="3600" b="1" i="1" dirty="0">
                <a:cs typeface="Arial" panose="020B0604020202020204" pitchFamily="34" charset="0"/>
              </a:rPr>
              <a:t>El Modelo Educativo 2016</a:t>
            </a:r>
            <a:br>
              <a:rPr lang="es-ES" sz="3600" b="1" i="1" dirty="0">
                <a:cs typeface="Arial" panose="020B0604020202020204" pitchFamily="34" charset="0"/>
              </a:rPr>
            </a:br>
            <a:r>
              <a:rPr lang="es-ES" sz="3200" b="1" i="1" dirty="0">
                <a:cs typeface="Arial" panose="020B0604020202020204" pitchFamily="34" charset="0"/>
              </a:rPr>
              <a:t>El desarrollo personal y social </a:t>
            </a:r>
            <a:r>
              <a:rPr lang="es-ES" sz="3200" b="1" i="1" dirty="0" smtClean="0">
                <a:cs typeface="Arial" panose="020B0604020202020204" pitchFamily="34" charset="0"/>
              </a:rPr>
              <a:t>incluye</a:t>
            </a:r>
            <a:endParaRPr lang="es-ES" sz="3200" b="1" i="1" dirty="0">
              <a:cs typeface="Arial" panose="020B0604020202020204" pitchFamily="34" charset="0"/>
            </a:endParaRPr>
          </a:p>
        </p:txBody>
      </p:sp>
      <p:pic>
        <p:nvPicPr>
          <p:cNvPr id="4" name="Imagen 3"/>
          <p:cNvPicPr>
            <a:picLocks noChangeAspect="1"/>
          </p:cNvPicPr>
          <p:nvPr/>
        </p:nvPicPr>
        <p:blipFill>
          <a:blip r:embed="rId2">
            <a:clrChange>
              <a:clrFrom>
                <a:srgbClr val="F4F4F4"/>
              </a:clrFrom>
              <a:clrTo>
                <a:srgbClr val="F4F4F4">
                  <a:alpha val="0"/>
                </a:srgbClr>
              </a:clrTo>
            </a:clrChange>
            <a:lum bright="70000" contrast="-70000"/>
          </a:blip>
          <a:stretch>
            <a:fillRect/>
          </a:stretch>
        </p:blipFill>
        <p:spPr>
          <a:xfrm>
            <a:off x="3080657" y="1317171"/>
            <a:ext cx="4539343" cy="4905420"/>
          </a:xfrm>
          <a:prstGeom prst="rect">
            <a:avLst/>
          </a:prstGeom>
        </p:spPr>
      </p:pic>
      <p:sp>
        <p:nvSpPr>
          <p:cNvPr id="3" name="Subtítulo 2"/>
          <p:cNvSpPr>
            <a:spLocks noGrp="1"/>
          </p:cNvSpPr>
          <p:nvPr>
            <p:ph type="subTitle" idx="1"/>
          </p:nvPr>
        </p:nvSpPr>
        <p:spPr>
          <a:xfrm>
            <a:off x="1545770" y="1502230"/>
            <a:ext cx="7456715" cy="3374564"/>
          </a:xfrm>
        </p:spPr>
        <p:txBody>
          <a:bodyPr vert="horz" lIns="91440" tIns="45720" rIns="91440" bIns="45720" rtlCol="0" anchor="t">
            <a:noAutofit/>
          </a:bodyPr>
          <a:lstStyle/>
          <a:p>
            <a:pPr marL="271463" indent="-271463" algn="just" fontAlgn="base">
              <a:lnSpc>
                <a:spcPct val="120000"/>
              </a:lnSpc>
              <a:spcAft>
                <a:spcPts val="800"/>
              </a:spcAft>
              <a:buClr>
                <a:schemeClr val="accent2">
                  <a:lumMod val="50000"/>
                </a:schemeClr>
              </a:buClr>
              <a:buFont typeface="Arial" panose="020B0604020202020204" pitchFamily="34" charset="0"/>
              <a:buChar char="•"/>
            </a:pPr>
            <a:r>
              <a:rPr lang="es-ES" dirty="0">
                <a:solidFill>
                  <a:srgbClr val="4F4F4F"/>
                </a:solidFill>
                <a:ea typeface="Times New Roman" panose="02020603050405020304" pitchFamily="18" charset="0"/>
                <a:cs typeface="Arial" panose="020B0604020202020204" pitchFamily="34" charset="0"/>
              </a:rPr>
              <a:t>Apertura intelectual: la adaptabilidad, el aprecio por el arte y la cultura, la valoración de la diversidad, la promoción de la igualdad de género, la curiosidad intelectual y el aprendizaje continuo. </a:t>
            </a:r>
          </a:p>
          <a:p>
            <a:pPr marL="271463" indent="-271463" algn="just" fontAlgn="base">
              <a:lnSpc>
                <a:spcPct val="120000"/>
              </a:lnSpc>
              <a:spcAft>
                <a:spcPts val="800"/>
              </a:spcAft>
              <a:buClr>
                <a:schemeClr val="accent2">
                  <a:lumMod val="50000"/>
                </a:schemeClr>
              </a:buClr>
              <a:buFont typeface="Arial" panose="020B0604020202020204" pitchFamily="34" charset="0"/>
              <a:buChar char="•"/>
            </a:pPr>
            <a:r>
              <a:rPr lang="es-ES" dirty="0">
                <a:solidFill>
                  <a:srgbClr val="4F4F4F"/>
                </a:solidFill>
                <a:ea typeface="Times New Roman" panose="02020603050405020304" pitchFamily="18" charset="0"/>
                <a:cs typeface="Arial" panose="020B0604020202020204" pitchFamily="34" charset="0"/>
              </a:rPr>
              <a:t>Sentido de la responsabilidad: iniciativa, perseverancia, reflexión sobre los actos propios, integridad, rechazo a todo tipo de discriminación, convivencia pacífica, respeto a la legalidad, cuidado del medio ambiente, actitud ética y ciudadanía. </a:t>
            </a:r>
          </a:p>
          <a:p>
            <a:pPr marL="271463" indent="-271463" algn="just" fontAlgn="base">
              <a:lnSpc>
                <a:spcPct val="120000"/>
              </a:lnSpc>
              <a:spcAft>
                <a:spcPts val="800"/>
              </a:spcAft>
              <a:buClr>
                <a:schemeClr val="accent2">
                  <a:lumMod val="50000"/>
                </a:schemeClr>
              </a:buClr>
              <a:buFont typeface="Arial" panose="020B0604020202020204" pitchFamily="34" charset="0"/>
              <a:buChar char="•"/>
            </a:pPr>
            <a:r>
              <a:rPr lang="es-ES" dirty="0">
                <a:solidFill>
                  <a:srgbClr val="4F4F4F"/>
                </a:solidFill>
                <a:ea typeface="Times New Roman" panose="02020603050405020304" pitchFamily="18" charset="0"/>
                <a:cs typeface="Arial" panose="020B0604020202020204" pitchFamily="34" charset="0"/>
              </a:rPr>
              <a:t>Conocimiento de sí mismo: cuidado de la salud, autoestima, conocimiento de las propias debilidades, fortalezas y capacidades como ser humano y manejo de las emociones. </a:t>
            </a:r>
          </a:p>
          <a:p>
            <a:pPr marL="271463" indent="-271463" algn="just" fontAlgn="base">
              <a:lnSpc>
                <a:spcPct val="120000"/>
              </a:lnSpc>
              <a:spcAft>
                <a:spcPts val="800"/>
              </a:spcAft>
              <a:buClr>
                <a:schemeClr val="accent2">
                  <a:lumMod val="50000"/>
                </a:schemeClr>
              </a:buClr>
              <a:buFont typeface="Arial" panose="020B0604020202020204" pitchFamily="34" charset="0"/>
              <a:buChar char="•"/>
            </a:pPr>
            <a:r>
              <a:rPr lang="es-ES" dirty="0">
                <a:solidFill>
                  <a:schemeClr val="bg1"/>
                </a:solidFill>
                <a:ea typeface="Times New Roman" panose="02020603050405020304" pitchFamily="18" charset="0"/>
                <a:cs typeface="Arial" panose="020B0604020202020204" pitchFamily="34" charset="0"/>
              </a:rPr>
              <a:t>T</a:t>
            </a:r>
            <a:r>
              <a:rPr lang="es-ES" dirty="0">
                <a:solidFill>
                  <a:schemeClr val="bg2">
                    <a:lumMod val="25000"/>
                  </a:schemeClr>
                </a:solidFill>
                <a:ea typeface="Times New Roman" panose="02020603050405020304" pitchFamily="18" charset="0"/>
                <a:cs typeface="Arial" panose="020B0604020202020204" pitchFamily="34" charset="0"/>
              </a:rPr>
              <a:t>rab</a:t>
            </a:r>
            <a:r>
              <a:rPr lang="es-ES" dirty="0">
                <a:solidFill>
                  <a:schemeClr val="tx2">
                    <a:lumMod val="75000"/>
                    <a:lumOff val="25000"/>
                  </a:schemeClr>
                </a:solidFill>
                <a:ea typeface="Times New Roman" panose="02020603050405020304" pitchFamily="18" charset="0"/>
                <a:cs typeface="Arial" panose="020B0604020202020204" pitchFamily="34" charset="0"/>
              </a:rPr>
              <a:t>ajo</a:t>
            </a:r>
            <a:r>
              <a:rPr lang="es-ES" dirty="0">
                <a:solidFill>
                  <a:srgbClr val="4F4F4F"/>
                </a:solidFill>
                <a:ea typeface="Times New Roman" panose="02020603050405020304" pitchFamily="18" charset="0"/>
                <a:cs typeface="Arial" panose="020B0604020202020204" pitchFamily="34" charset="0"/>
              </a:rPr>
              <a:t> en equipo y colaboración: comunicación, coordinación, empatía, </a:t>
            </a:r>
            <a:r>
              <a:rPr lang="es-ES" dirty="0">
                <a:solidFill>
                  <a:schemeClr val="bg1"/>
                </a:solidFill>
                <a:ea typeface="Times New Roman" panose="02020603050405020304" pitchFamily="18" charset="0"/>
                <a:cs typeface="Arial" panose="020B0604020202020204" pitchFamily="34" charset="0"/>
              </a:rPr>
              <a:t>con</a:t>
            </a:r>
            <a:r>
              <a:rPr lang="es-ES" dirty="0">
                <a:solidFill>
                  <a:schemeClr val="bg2">
                    <a:lumMod val="25000"/>
                  </a:schemeClr>
                </a:solidFill>
                <a:ea typeface="Times New Roman" panose="02020603050405020304" pitchFamily="18" charset="0"/>
                <a:cs typeface="Arial" panose="020B0604020202020204" pitchFamily="34" charset="0"/>
              </a:rPr>
              <a:t>fian</a:t>
            </a:r>
            <a:r>
              <a:rPr lang="es-ES" dirty="0">
                <a:solidFill>
                  <a:srgbClr val="4F4F4F"/>
                </a:solidFill>
                <a:ea typeface="Times New Roman" panose="02020603050405020304" pitchFamily="18" charset="0"/>
                <a:cs typeface="Arial" panose="020B0604020202020204" pitchFamily="34" charset="0"/>
              </a:rPr>
              <a:t>za, disposición a servir, solución de conflictos y negociación.</a:t>
            </a:r>
          </a:p>
        </p:txBody>
      </p:sp>
    </p:spTree>
    <p:extLst>
      <p:ext uri="{BB962C8B-B14F-4D97-AF65-F5344CB8AC3E}">
        <p14:creationId xmlns:p14="http://schemas.microsoft.com/office/powerpoint/2010/main" val="192070016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78419" y="196740"/>
            <a:ext cx="8831766" cy="620484"/>
          </a:xfrm>
          <a:effectLst/>
        </p:spPr>
        <p:txBody>
          <a:bodyPr vert="horz" lIns="91440" tIns="45720" rIns="91440" bIns="45720" rtlCol="0" anchor="ctr">
            <a:noAutofit/>
          </a:bodyPr>
          <a:lstStyle/>
          <a:p>
            <a:r>
              <a:rPr lang="es-MX" sz="3600" b="1" i="1" dirty="0">
                <a:cs typeface="Arial" panose="020B0604020202020204" pitchFamily="34" charset="0"/>
              </a:rPr>
              <a:t>Ejes </a:t>
            </a:r>
            <a:r>
              <a:rPr lang="es-MX" sz="3600" b="1" i="1" dirty="0" smtClean="0">
                <a:cs typeface="Arial" panose="020B0604020202020204" pitchFamily="34" charset="0"/>
              </a:rPr>
              <a:t>Estratégicos </a:t>
            </a:r>
            <a:r>
              <a:rPr lang="es-MX" sz="3600" b="1" i="1" dirty="0">
                <a:cs typeface="Arial" panose="020B0604020202020204" pitchFamily="34" charset="0"/>
              </a:rPr>
              <a:t>del </a:t>
            </a:r>
            <a:r>
              <a:rPr lang="es-MX" sz="3600" b="1" i="1" dirty="0" smtClean="0">
                <a:cs typeface="Arial" panose="020B0604020202020204" pitchFamily="34" charset="0"/>
              </a:rPr>
              <a:t>Modelo Educativo</a:t>
            </a:r>
            <a:endParaRPr lang="es-ES" sz="3600" b="1" i="1" dirty="0">
              <a:cs typeface="Arial" panose="020B0604020202020204" pitchFamily="34" charset="0"/>
            </a:endParaRPr>
          </a:p>
        </p:txBody>
      </p:sp>
      <p:pic>
        <p:nvPicPr>
          <p:cNvPr id="4" name="Imagen 3"/>
          <p:cNvPicPr>
            <a:picLocks noChangeAspect="1"/>
          </p:cNvPicPr>
          <p:nvPr/>
        </p:nvPicPr>
        <p:blipFill>
          <a:blip r:embed="rId2">
            <a:clrChange>
              <a:clrFrom>
                <a:srgbClr val="F4F4F4"/>
              </a:clrFrom>
              <a:clrTo>
                <a:srgbClr val="F4F4F4">
                  <a:alpha val="0"/>
                </a:srgbClr>
              </a:clrTo>
            </a:clrChange>
            <a:lum bright="70000" contrast="-70000"/>
          </a:blip>
          <a:stretch>
            <a:fillRect/>
          </a:stretch>
        </p:blipFill>
        <p:spPr>
          <a:xfrm>
            <a:off x="3080657" y="1097174"/>
            <a:ext cx="4539343" cy="4905420"/>
          </a:xfrm>
          <a:prstGeom prst="rect">
            <a:avLst/>
          </a:prstGeom>
        </p:spPr>
      </p:pic>
      <p:sp>
        <p:nvSpPr>
          <p:cNvPr id="3" name="Subtítulo 2"/>
          <p:cNvSpPr>
            <a:spLocks noGrp="1"/>
          </p:cNvSpPr>
          <p:nvPr>
            <p:ph type="subTitle" idx="1"/>
          </p:nvPr>
        </p:nvSpPr>
        <p:spPr>
          <a:xfrm>
            <a:off x="1382751" y="981309"/>
            <a:ext cx="7627434" cy="5340637"/>
          </a:xfrm>
        </p:spPr>
        <p:txBody>
          <a:bodyPr>
            <a:normAutofit/>
          </a:bodyPr>
          <a:lstStyle/>
          <a:p>
            <a:pPr marL="342900" indent="-342900" fontAlgn="base">
              <a:lnSpc>
                <a:spcPct val="107000"/>
              </a:lnSpc>
              <a:buClr>
                <a:schemeClr val="accent2">
                  <a:lumMod val="50000"/>
                </a:schemeClr>
              </a:buClr>
              <a:buFont typeface="Arial" panose="020B0604020202020204" pitchFamily="34" charset="0"/>
              <a:buChar char="•"/>
            </a:pPr>
            <a:r>
              <a:rPr lang="es-ES" sz="2800" b="1" i="1" dirty="0">
                <a:solidFill>
                  <a:schemeClr val="tx2">
                    <a:lumMod val="75000"/>
                    <a:lumOff val="25000"/>
                  </a:schemeClr>
                </a:solidFill>
                <a:ea typeface="Calibri" panose="020F0502020204030204" pitchFamily="34" charset="0"/>
                <a:cs typeface="Times New Roman" panose="02020603050405020304" pitchFamily="18" charset="0"/>
              </a:rPr>
              <a:t>La escuela al centro </a:t>
            </a:r>
          </a:p>
          <a:p>
            <a:pPr fontAlgn="base">
              <a:lnSpc>
                <a:spcPct val="107000"/>
              </a:lnSpc>
              <a:buClr>
                <a:schemeClr val="accent2">
                  <a:lumMod val="50000"/>
                </a:schemeClr>
              </a:buClr>
            </a:pPr>
            <a:r>
              <a:rPr lang="es-ES" dirty="0" smtClean="0">
                <a:solidFill>
                  <a:schemeClr val="tx2">
                    <a:lumMod val="75000"/>
                    <a:lumOff val="25000"/>
                  </a:schemeClr>
                </a:solidFill>
                <a:effectLst/>
                <a:ea typeface="Calibri" panose="020F0502020204030204" pitchFamily="34" charset="0"/>
                <a:cs typeface="Times New Roman" panose="02020603050405020304" pitchFamily="18" charset="0"/>
              </a:rPr>
              <a:t>(Administración y gestión).</a:t>
            </a:r>
          </a:p>
          <a:p>
            <a:pPr marL="342900" indent="-342900" fontAlgn="base">
              <a:lnSpc>
                <a:spcPct val="107000"/>
              </a:lnSpc>
              <a:buClr>
                <a:schemeClr val="accent2">
                  <a:lumMod val="50000"/>
                </a:schemeClr>
              </a:buClr>
              <a:buFont typeface="Arial" panose="020B0604020202020204" pitchFamily="34" charset="0"/>
              <a:buChar char="•"/>
            </a:pPr>
            <a:r>
              <a:rPr lang="es-MX" sz="2800" b="1" i="1" dirty="0">
                <a:solidFill>
                  <a:schemeClr val="tx2">
                    <a:lumMod val="75000"/>
                    <a:lumOff val="25000"/>
                  </a:schemeClr>
                </a:solidFill>
                <a:ea typeface="Calibri" panose="020F0502020204030204" pitchFamily="34" charset="0"/>
                <a:cs typeface="Arial" panose="020B0604020202020204" pitchFamily="34" charset="0"/>
              </a:rPr>
              <a:t>El planteamiento curricular </a:t>
            </a:r>
          </a:p>
          <a:p>
            <a:pPr fontAlgn="base">
              <a:lnSpc>
                <a:spcPct val="107000"/>
              </a:lnSpc>
              <a:buClr>
                <a:schemeClr val="accent2">
                  <a:lumMod val="50000"/>
                </a:schemeClr>
              </a:buClr>
            </a:pPr>
            <a:r>
              <a:rPr lang="es-MX" dirty="0" smtClean="0">
                <a:solidFill>
                  <a:schemeClr val="tx2">
                    <a:lumMod val="75000"/>
                    <a:lumOff val="25000"/>
                  </a:schemeClr>
                </a:solidFill>
                <a:effectLst/>
                <a:ea typeface="Calibri" panose="020F0502020204030204" pitchFamily="34" charset="0"/>
                <a:cs typeface="Arial" panose="020B0604020202020204" pitchFamily="34" charset="0"/>
              </a:rPr>
              <a:t>(Contenidos de la educación).</a:t>
            </a:r>
          </a:p>
          <a:p>
            <a:pPr marL="342900" indent="-342900" fontAlgn="base">
              <a:lnSpc>
                <a:spcPct val="107000"/>
              </a:lnSpc>
              <a:buClr>
                <a:schemeClr val="accent2">
                  <a:lumMod val="50000"/>
                </a:schemeClr>
              </a:buClr>
              <a:buFont typeface="Arial" panose="020B0604020202020204" pitchFamily="34" charset="0"/>
              <a:buChar char="•"/>
            </a:pPr>
            <a:r>
              <a:rPr lang="es-ES" sz="2800" b="1" i="1" dirty="0">
                <a:solidFill>
                  <a:schemeClr val="tx2">
                    <a:lumMod val="75000"/>
                    <a:lumOff val="25000"/>
                  </a:schemeClr>
                </a:solidFill>
                <a:ea typeface="Times New Roman" panose="02020603050405020304" pitchFamily="18" charset="0"/>
                <a:cs typeface="Times New Roman" panose="02020603050405020304" pitchFamily="18" charset="0"/>
              </a:rPr>
              <a:t>Formación y desarrollo profesional docente </a:t>
            </a:r>
          </a:p>
          <a:p>
            <a:pPr fontAlgn="base">
              <a:lnSpc>
                <a:spcPct val="107000"/>
              </a:lnSpc>
              <a:buClr>
                <a:schemeClr val="accent2">
                  <a:lumMod val="50000"/>
                </a:schemeClr>
              </a:buClr>
            </a:pPr>
            <a:r>
              <a:rPr lang="es-ES" dirty="0" smtClean="0">
                <a:solidFill>
                  <a:schemeClr val="tx2">
                    <a:lumMod val="75000"/>
                    <a:lumOff val="25000"/>
                  </a:schemeClr>
                </a:solidFill>
                <a:effectLst/>
                <a:ea typeface="Times New Roman" panose="02020603050405020304" pitchFamily="18" charset="0"/>
                <a:cs typeface="Times New Roman" panose="02020603050405020304" pitchFamily="18" charset="0"/>
              </a:rPr>
              <a:t>(Confianza en la profesionalización de los maestros).</a:t>
            </a:r>
          </a:p>
          <a:p>
            <a:pPr marL="342900" indent="-342900" fontAlgn="base">
              <a:lnSpc>
                <a:spcPct val="107000"/>
              </a:lnSpc>
              <a:buClr>
                <a:schemeClr val="accent2">
                  <a:lumMod val="50000"/>
                </a:schemeClr>
              </a:buClr>
              <a:buFont typeface="Arial" panose="020B0604020202020204" pitchFamily="34" charset="0"/>
              <a:buChar char="•"/>
            </a:pPr>
            <a:r>
              <a:rPr lang="es-MX" sz="2800" b="1" i="1" dirty="0">
                <a:solidFill>
                  <a:schemeClr val="tx2">
                    <a:lumMod val="75000"/>
                    <a:lumOff val="25000"/>
                  </a:schemeClr>
                </a:solidFill>
                <a:ea typeface="Calibri" panose="020F0502020204030204" pitchFamily="34" charset="0"/>
                <a:cs typeface="Arial" panose="020B0604020202020204" pitchFamily="34" charset="0"/>
              </a:rPr>
              <a:t>Inclusión y equidad </a:t>
            </a:r>
          </a:p>
          <a:p>
            <a:pPr fontAlgn="base">
              <a:lnSpc>
                <a:spcPct val="107000"/>
              </a:lnSpc>
              <a:buClr>
                <a:schemeClr val="accent2">
                  <a:lumMod val="50000"/>
                </a:schemeClr>
              </a:buClr>
            </a:pPr>
            <a:r>
              <a:rPr lang="es-MX" dirty="0" smtClean="0">
                <a:solidFill>
                  <a:schemeClr val="tx2">
                    <a:lumMod val="75000"/>
                    <a:lumOff val="25000"/>
                  </a:schemeClr>
                </a:solidFill>
                <a:effectLst/>
                <a:ea typeface="Calibri" panose="020F0502020204030204" pitchFamily="34" charset="0"/>
                <a:cs typeface="Arial" panose="020B0604020202020204" pitchFamily="34" charset="0"/>
              </a:rPr>
              <a:t>(Igualdad de oportunidades independiente de la procedencia).</a:t>
            </a:r>
          </a:p>
          <a:p>
            <a:pPr marL="342900" indent="-342900" fontAlgn="base">
              <a:lnSpc>
                <a:spcPct val="107000"/>
              </a:lnSpc>
              <a:buClr>
                <a:schemeClr val="accent2">
                  <a:lumMod val="50000"/>
                </a:schemeClr>
              </a:buClr>
              <a:buFont typeface="Arial" panose="020B0604020202020204" pitchFamily="34" charset="0"/>
              <a:buChar char="•"/>
            </a:pPr>
            <a:r>
              <a:rPr lang="es-MX" sz="2800" b="1" i="1" dirty="0">
                <a:solidFill>
                  <a:schemeClr val="tx2">
                    <a:lumMod val="75000"/>
                    <a:lumOff val="25000"/>
                  </a:schemeClr>
                </a:solidFill>
                <a:ea typeface="Calibri" panose="020F0502020204030204" pitchFamily="34" charset="0"/>
                <a:cs typeface="Arial" panose="020B0604020202020204" pitchFamily="34" charset="0"/>
              </a:rPr>
              <a:t>La gobernanza del sistema educativo </a:t>
            </a:r>
          </a:p>
          <a:p>
            <a:pPr fontAlgn="base">
              <a:lnSpc>
                <a:spcPct val="107000"/>
              </a:lnSpc>
              <a:buClr>
                <a:schemeClr val="accent2">
                  <a:lumMod val="50000"/>
                </a:schemeClr>
              </a:buClr>
            </a:pPr>
            <a:r>
              <a:rPr lang="es-MX" dirty="0" smtClean="0">
                <a:solidFill>
                  <a:schemeClr val="tx2">
                    <a:lumMod val="75000"/>
                    <a:lumOff val="25000"/>
                  </a:schemeClr>
                </a:solidFill>
                <a:effectLst/>
                <a:ea typeface="Calibri" panose="020F0502020204030204" pitchFamily="34" charset="0"/>
                <a:cs typeface="Arial" panose="020B0604020202020204" pitchFamily="34" charset="0"/>
              </a:rPr>
              <a:t>(Gobierno centralizado y vertical como principio de autoridad).</a:t>
            </a:r>
          </a:p>
          <a:p>
            <a:pPr algn="l" fontAlgn="base">
              <a:lnSpc>
                <a:spcPct val="107000"/>
              </a:lnSpc>
              <a:buClr>
                <a:schemeClr val="accent2">
                  <a:lumMod val="50000"/>
                </a:schemeClr>
              </a:buClr>
            </a:pPr>
            <a:endParaRPr lang="es-MX" dirty="0" smtClean="0">
              <a:solidFill>
                <a:schemeClr val="tx2">
                  <a:lumMod val="75000"/>
                  <a:lumOff val="25000"/>
                </a:schemeClr>
              </a:solidFill>
              <a:effectLst/>
              <a:ea typeface="Calibri" panose="020F0502020204030204" pitchFamily="34" charset="0"/>
              <a:cs typeface="Arial" panose="020B0604020202020204" pitchFamily="34" charset="0"/>
            </a:endParaRPr>
          </a:p>
          <a:p>
            <a:pPr marL="342900" indent="-342900" algn="l" fontAlgn="base">
              <a:lnSpc>
                <a:spcPct val="107000"/>
              </a:lnSpc>
              <a:buClr>
                <a:schemeClr val="accent2">
                  <a:lumMod val="50000"/>
                </a:schemeClr>
              </a:buClr>
              <a:buFont typeface="Arial" panose="020B0604020202020204" pitchFamily="34" charset="0"/>
              <a:buChar char="•"/>
            </a:pPr>
            <a:endParaRPr lang="es-ES" sz="2000" dirty="0">
              <a:solidFill>
                <a:schemeClr val="tx2">
                  <a:lumMod val="75000"/>
                  <a:lumOff val="25000"/>
                </a:schemeClr>
              </a:solidFill>
              <a:ea typeface="Calibri" panose="020F0502020204030204" pitchFamily="34" charset="0"/>
              <a:cs typeface="Times New Roman" panose="02020603050405020304" pitchFamily="18" charset="0"/>
            </a:endParaRPr>
          </a:p>
          <a:p>
            <a:pPr algn="l" fontAlgn="base">
              <a:lnSpc>
                <a:spcPct val="107000"/>
              </a:lnSpc>
              <a:buClr>
                <a:schemeClr val="accent2">
                  <a:lumMod val="50000"/>
                </a:schemeClr>
              </a:buClr>
            </a:pPr>
            <a:endParaRPr lang="es-ES" dirty="0">
              <a:solidFill>
                <a:schemeClr val="tx2">
                  <a:lumMod val="75000"/>
                  <a:lumOff val="25000"/>
                </a:schemeClr>
              </a:solidFill>
              <a:ea typeface="Calibri" panose="020F0502020204030204" pitchFamily="34" charset="0"/>
              <a:cs typeface="Times New Roman" panose="02020603050405020304" pitchFamily="18" charset="0"/>
            </a:endParaRPr>
          </a:p>
          <a:p>
            <a:pPr>
              <a:buClr>
                <a:schemeClr val="accent2">
                  <a:lumMod val="50000"/>
                </a:schemeClr>
              </a:buClr>
            </a:pPr>
            <a:endParaRPr lang="es-ES" dirty="0">
              <a:solidFill>
                <a:schemeClr val="tx2">
                  <a:lumMod val="75000"/>
                  <a:lumOff val="25000"/>
                </a:schemeClr>
              </a:solidFill>
            </a:endParaRPr>
          </a:p>
        </p:txBody>
      </p:sp>
    </p:spTree>
    <p:extLst>
      <p:ext uri="{BB962C8B-B14F-4D97-AF65-F5344CB8AC3E}">
        <p14:creationId xmlns:p14="http://schemas.microsoft.com/office/powerpoint/2010/main" val="41701090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67268" y="195946"/>
            <a:ext cx="8820616" cy="1049592"/>
          </a:xfrm>
          <a:effectLst/>
        </p:spPr>
        <p:txBody>
          <a:bodyPr vert="horz" lIns="91440" tIns="45720" rIns="91440" bIns="45720" rtlCol="0" anchor="ctr">
            <a:noAutofit/>
          </a:bodyPr>
          <a:lstStyle/>
          <a:p>
            <a:r>
              <a:rPr lang="es-ES" sz="3600" b="1" i="1" dirty="0">
                <a:cs typeface="Arial" panose="020B0604020202020204" pitchFamily="34" charset="0"/>
              </a:rPr>
              <a:t>Reforma Educativa</a:t>
            </a:r>
            <a:br>
              <a:rPr lang="es-ES" sz="3600" b="1" i="1" dirty="0">
                <a:cs typeface="Arial" panose="020B0604020202020204" pitchFamily="34" charset="0"/>
              </a:rPr>
            </a:br>
            <a:r>
              <a:rPr lang="es-ES" sz="2800" b="1" i="1" dirty="0">
                <a:cs typeface="Arial" panose="020B0604020202020204" pitchFamily="34" charset="0"/>
              </a:rPr>
              <a:t>Secretaría de Educación del </a:t>
            </a:r>
            <a:r>
              <a:rPr lang="es-ES" sz="2800" b="1" i="1" dirty="0" smtClean="0">
                <a:cs typeface="Arial" panose="020B0604020202020204" pitchFamily="34" charset="0"/>
              </a:rPr>
              <a:t>Estado </a:t>
            </a:r>
            <a:r>
              <a:rPr lang="es-ES" sz="2800" b="1" i="1" dirty="0">
                <a:cs typeface="Arial" panose="020B0604020202020204" pitchFamily="34" charset="0"/>
              </a:rPr>
              <a:t>de México</a:t>
            </a:r>
            <a:endParaRPr lang="es-ES" sz="3600" b="1" i="1" dirty="0">
              <a:cs typeface="Arial" panose="020B0604020202020204" pitchFamily="34" charset="0"/>
            </a:endParaRPr>
          </a:p>
        </p:txBody>
      </p:sp>
      <p:pic>
        <p:nvPicPr>
          <p:cNvPr id="4" name="Imagen 3"/>
          <p:cNvPicPr>
            <a:picLocks noChangeAspect="1"/>
          </p:cNvPicPr>
          <p:nvPr/>
        </p:nvPicPr>
        <p:blipFill>
          <a:blip r:embed="rId2">
            <a:clrChange>
              <a:clrFrom>
                <a:srgbClr val="F4F4F4"/>
              </a:clrFrom>
              <a:clrTo>
                <a:srgbClr val="F4F4F4">
                  <a:alpha val="0"/>
                </a:srgbClr>
              </a:clrTo>
            </a:clrChange>
            <a:lum bright="70000" contrast="-70000"/>
          </a:blip>
          <a:stretch>
            <a:fillRect/>
          </a:stretch>
        </p:blipFill>
        <p:spPr>
          <a:xfrm>
            <a:off x="3013483" y="1245538"/>
            <a:ext cx="4539343" cy="4905420"/>
          </a:xfrm>
          <a:prstGeom prst="rect">
            <a:avLst/>
          </a:prstGeom>
        </p:spPr>
      </p:pic>
      <p:sp>
        <p:nvSpPr>
          <p:cNvPr id="3" name="Subtítulo 2"/>
          <p:cNvSpPr>
            <a:spLocks noGrp="1"/>
          </p:cNvSpPr>
          <p:nvPr>
            <p:ph type="subTitle" idx="1"/>
          </p:nvPr>
        </p:nvSpPr>
        <p:spPr>
          <a:xfrm>
            <a:off x="1578428" y="1785256"/>
            <a:ext cx="7409455" cy="4757057"/>
          </a:xfrm>
        </p:spPr>
        <p:txBody>
          <a:bodyPr>
            <a:normAutofit fontScale="92500"/>
          </a:bodyPr>
          <a:lstStyle/>
          <a:p>
            <a:pPr algn="just">
              <a:lnSpc>
                <a:spcPct val="107000"/>
              </a:lnSpc>
              <a:spcAft>
                <a:spcPts val="800"/>
              </a:spcAft>
            </a:pPr>
            <a:r>
              <a:rPr lang="es-ES" dirty="0" smtClean="0">
                <a:effectLst/>
                <a:ea typeface="Calibri" panose="020F0502020204030204" pitchFamily="34" charset="0"/>
                <a:cs typeface="Times New Roman" panose="02020603050405020304" pitchFamily="18" charset="0"/>
              </a:rPr>
              <a:t>El artículo 19 de la Ley Orgánica de la Administración Pública del Gobierno del Estado de México, establece que para el estudio, planeación y despacho de los asuntos, en los diversos ramos, se auxiliarán al Titular del Ejecutivo, la Secretaría de Educación, entre otras dependencias. </a:t>
            </a:r>
          </a:p>
          <a:p>
            <a:pPr algn="just">
              <a:lnSpc>
                <a:spcPct val="107000"/>
              </a:lnSpc>
              <a:spcAft>
                <a:spcPts val="800"/>
              </a:spcAft>
            </a:pPr>
            <a:r>
              <a:rPr lang="es-ES" dirty="0">
                <a:cs typeface="Arial" panose="020B0604020202020204" pitchFamily="34" charset="0"/>
              </a:rPr>
              <a:t>El artículo 29 de dicha ley establece que la Secretaría de Educación, es el órgano encargado de fijar y ejecutar la política educativa, en la entidad y en su artículo 30 determina que le corresponde el despacho de </a:t>
            </a:r>
            <a:r>
              <a:rPr lang="es-ES" dirty="0" smtClean="0">
                <a:cs typeface="Arial" panose="020B0604020202020204" pitchFamily="34" charset="0"/>
              </a:rPr>
              <a:t>37 asuntos, entre los que destacan:</a:t>
            </a:r>
          </a:p>
          <a:p>
            <a:pPr algn="just">
              <a:lnSpc>
                <a:spcPct val="107000"/>
              </a:lnSpc>
              <a:spcAft>
                <a:spcPts val="800"/>
              </a:spcAft>
            </a:pPr>
            <a:r>
              <a:rPr lang="es-ES" dirty="0" smtClean="0">
                <a:effectLst/>
                <a:ea typeface="Calibri" panose="020F0502020204030204" pitchFamily="34" charset="0"/>
                <a:cs typeface="Times New Roman" panose="02020603050405020304" pitchFamily="18" charset="0"/>
              </a:rPr>
              <a:t>Crear y mantener las escuelas oficiales que dependan directamente del gobierno del Estado y autorizar la creación de las que forman parte de sus organismos descentralizados, con excepción de las instituciones de educación superior autónomas; </a:t>
            </a:r>
            <a:r>
              <a:rPr lang="es-ES" dirty="0">
                <a:ea typeface="Calibri" panose="020F0502020204030204" pitchFamily="34" charset="0"/>
                <a:cs typeface="Arial" panose="020B0604020202020204" pitchFamily="34" charset="0"/>
              </a:rPr>
              <a:t>f</a:t>
            </a:r>
            <a:r>
              <a:rPr lang="es-ES" dirty="0" smtClean="0">
                <a:effectLst/>
                <a:ea typeface="Calibri" panose="020F0502020204030204" pitchFamily="34" charset="0"/>
                <a:cs typeface="Times New Roman" panose="02020603050405020304" pitchFamily="18" charset="0"/>
              </a:rPr>
              <a:t>ormular los contenidos regionales de los planes y programas de estudio y educación básica; además de f</a:t>
            </a:r>
            <a:r>
              <a:rPr lang="es-ES" dirty="0" smtClean="0">
                <a:effectLst/>
                <a:ea typeface="Calibri" panose="020F0502020204030204" pitchFamily="34" charset="0"/>
              </a:rPr>
              <a:t>omentar y vigilar el desarrollo de la </a:t>
            </a:r>
            <a:r>
              <a:rPr lang="es-ES" dirty="0" smtClean="0">
                <a:solidFill>
                  <a:schemeClr val="bg1"/>
                </a:solidFill>
                <a:effectLst/>
                <a:ea typeface="Calibri" panose="020F0502020204030204" pitchFamily="34" charset="0"/>
              </a:rPr>
              <a:t>inv</a:t>
            </a:r>
            <a:r>
              <a:rPr lang="es-ES" dirty="0" smtClean="0">
                <a:effectLst/>
                <a:ea typeface="Calibri" panose="020F0502020204030204" pitchFamily="34" charset="0"/>
              </a:rPr>
              <a:t>estigación científica y tecnológica de la entidad </a:t>
            </a:r>
            <a:r>
              <a:rPr lang="es-ES" dirty="0" smtClean="0">
                <a:ea typeface="Calibri" panose="020F0502020204030204" pitchFamily="34" charset="0"/>
              </a:rPr>
              <a:t>y de pro</a:t>
            </a:r>
            <a:r>
              <a:rPr lang="es-ES" dirty="0" smtClean="0">
                <a:effectLst/>
                <a:ea typeface="Calibri" panose="020F0502020204030204" pitchFamily="34" charset="0"/>
              </a:rPr>
              <a:t>mover la creación de </a:t>
            </a:r>
            <a:r>
              <a:rPr lang="es-ES" dirty="0" smtClean="0">
                <a:solidFill>
                  <a:schemeClr val="bg1"/>
                </a:solidFill>
                <a:effectLst/>
                <a:ea typeface="Calibri" panose="020F0502020204030204" pitchFamily="34" charset="0"/>
              </a:rPr>
              <a:t>centr</a:t>
            </a:r>
            <a:r>
              <a:rPr lang="es-ES" dirty="0" smtClean="0">
                <a:effectLst/>
                <a:ea typeface="Calibri" panose="020F0502020204030204" pitchFamily="34" charset="0"/>
              </a:rPr>
              <a:t>os de investigación, laboratorios</a:t>
            </a:r>
            <a:r>
              <a:rPr lang="es-ES" dirty="0" smtClean="0">
                <a:solidFill>
                  <a:schemeClr val="bg2">
                    <a:lumMod val="10000"/>
                  </a:schemeClr>
                </a:solidFill>
                <a:effectLst/>
                <a:ea typeface="Calibri" panose="020F0502020204030204" pitchFamily="34" charset="0"/>
              </a:rPr>
              <a:t>, observatorios </a:t>
            </a:r>
            <a:r>
              <a:rPr lang="es-ES" dirty="0" smtClean="0">
                <a:effectLst/>
                <a:ea typeface="Calibri" panose="020F0502020204030204" pitchFamily="34" charset="0"/>
              </a:rPr>
              <a:t>y, en general, la </a:t>
            </a:r>
            <a:r>
              <a:rPr lang="es-ES" dirty="0" smtClean="0">
                <a:solidFill>
                  <a:schemeClr val="bg1"/>
                </a:solidFill>
                <a:effectLst/>
                <a:ea typeface="Calibri" panose="020F0502020204030204" pitchFamily="34" charset="0"/>
              </a:rPr>
              <a:t>infraest</a:t>
            </a:r>
            <a:r>
              <a:rPr lang="es-ES" dirty="0" smtClean="0">
                <a:effectLst/>
                <a:ea typeface="Calibri" panose="020F0502020204030204" pitchFamily="34" charset="0"/>
              </a:rPr>
              <a:t>ructura que requiera.</a:t>
            </a:r>
            <a:endParaRPr lang="es-ES" dirty="0" smtClean="0">
              <a:effectLst/>
              <a:ea typeface="Calibri" panose="020F0502020204030204" pitchFamily="34" charset="0"/>
              <a:cs typeface="Times New Roman" panose="02020603050405020304" pitchFamily="18" charset="0"/>
            </a:endParaRPr>
          </a:p>
          <a:p>
            <a:pPr algn="just">
              <a:lnSpc>
                <a:spcPct val="107000"/>
              </a:lnSpc>
              <a:spcAft>
                <a:spcPts val="800"/>
              </a:spcAft>
            </a:pPr>
            <a:endParaRPr lang="es-ES" dirty="0">
              <a:cs typeface="Arial" panose="020B0604020202020204" pitchFamily="34" charset="0"/>
            </a:endParaRPr>
          </a:p>
        </p:txBody>
      </p:sp>
    </p:spTree>
    <p:extLst>
      <p:ext uri="{BB962C8B-B14F-4D97-AF65-F5344CB8AC3E}">
        <p14:creationId xmlns:p14="http://schemas.microsoft.com/office/powerpoint/2010/main" val="62276069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250371" y="200721"/>
            <a:ext cx="8737512" cy="478971"/>
          </a:xfrm>
          <a:effectLst/>
        </p:spPr>
        <p:txBody>
          <a:bodyPr vert="horz" lIns="91440" tIns="45720" rIns="91440" bIns="45720" rtlCol="0" anchor="ctr">
            <a:noAutofit/>
          </a:bodyPr>
          <a:lstStyle/>
          <a:p>
            <a:r>
              <a:rPr lang="es-MX" sz="3600" b="1" i="1" dirty="0">
                <a:cs typeface="Arial" panose="020B0604020202020204" pitchFamily="34" charset="0"/>
              </a:rPr>
              <a:t>Compromisos Institucionales</a:t>
            </a:r>
            <a:endParaRPr lang="es-ES" sz="3600" b="1" i="1" dirty="0">
              <a:cs typeface="Arial" panose="020B0604020202020204" pitchFamily="34" charset="0"/>
            </a:endParaRPr>
          </a:p>
        </p:txBody>
      </p:sp>
      <p:pic>
        <p:nvPicPr>
          <p:cNvPr id="4" name="Imagen 3"/>
          <p:cNvPicPr>
            <a:picLocks noChangeAspect="1"/>
          </p:cNvPicPr>
          <p:nvPr/>
        </p:nvPicPr>
        <p:blipFill>
          <a:blip r:embed="rId2">
            <a:clrChange>
              <a:clrFrom>
                <a:srgbClr val="F4F4F4"/>
              </a:clrFrom>
              <a:clrTo>
                <a:srgbClr val="F4F4F4">
                  <a:alpha val="0"/>
                </a:srgbClr>
              </a:clrTo>
            </a:clrChange>
            <a:lum bright="70000" contrast="-70000"/>
          </a:blip>
          <a:stretch>
            <a:fillRect/>
          </a:stretch>
        </p:blipFill>
        <p:spPr>
          <a:xfrm>
            <a:off x="3080657" y="1097174"/>
            <a:ext cx="4539343" cy="4905420"/>
          </a:xfrm>
          <a:prstGeom prst="rect">
            <a:avLst/>
          </a:prstGeom>
        </p:spPr>
      </p:pic>
      <p:sp>
        <p:nvSpPr>
          <p:cNvPr id="3" name="Subtítulo 2"/>
          <p:cNvSpPr>
            <a:spLocks noGrp="1"/>
          </p:cNvSpPr>
          <p:nvPr>
            <p:ph type="subTitle" idx="1"/>
          </p:nvPr>
        </p:nvSpPr>
        <p:spPr>
          <a:xfrm>
            <a:off x="1382486" y="802890"/>
            <a:ext cx="7605397" cy="5742876"/>
          </a:xfrm>
        </p:spPr>
        <p:txBody>
          <a:bodyPr>
            <a:noAutofit/>
          </a:bodyPr>
          <a:lstStyle/>
          <a:p>
            <a:pPr marL="342900" indent="-342900" algn="just">
              <a:lnSpc>
                <a:spcPct val="120000"/>
              </a:lnSpc>
              <a:buFont typeface="Arial" panose="020B0604020202020204" pitchFamily="34" charset="0"/>
              <a:buChar char="•"/>
            </a:pPr>
            <a:r>
              <a:rPr lang="es-ES" sz="1700" dirty="0" smtClean="0">
                <a:cs typeface="Arial" panose="020B0604020202020204" pitchFamily="34" charset="0"/>
              </a:rPr>
              <a:t>Aplicar </a:t>
            </a:r>
            <a:r>
              <a:rPr lang="es-ES" sz="1700" dirty="0">
                <a:cs typeface="Arial" panose="020B0604020202020204" pitchFamily="34" charset="0"/>
              </a:rPr>
              <a:t>la Evaluación Diagnóstica del Plan Nacional para la Evaluación de los Aprendizajes (PLANEA</a:t>
            </a:r>
            <a:r>
              <a:rPr lang="es-ES" sz="1700" dirty="0" smtClean="0">
                <a:cs typeface="Arial" panose="020B0604020202020204" pitchFamily="34" charset="0"/>
              </a:rPr>
              <a:t>), para realimentar al Consejo </a:t>
            </a:r>
            <a:r>
              <a:rPr lang="es-ES" sz="1700" dirty="0">
                <a:cs typeface="Arial" panose="020B0604020202020204" pitchFamily="34" charset="0"/>
              </a:rPr>
              <a:t>Técnico </a:t>
            </a:r>
            <a:r>
              <a:rPr lang="es-ES" sz="1700" dirty="0" smtClean="0">
                <a:cs typeface="Arial" panose="020B0604020202020204" pitchFamily="34" charset="0"/>
              </a:rPr>
              <a:t>Escolar.</a:t>
            </a:r>
          </a:p>
          <a:p>
            <a:pPr marL="342900" indent="-342900" algn="just">
              <a:lnSpc>
                <a:spcPct val="120000"/>
              </a:lnSpc>
              <a:buFont typeface="Arial" panose="020B0604020202020204" pitchFamily="34" charset="0"/>
              <a:buChar char="•"/>
            </a:pPr>
            <a:r>
              <a:rPr lang="es-ES" sz="1700" dirty="0" smtClean="0">
                <a:cs typeface="Arial" panose="020B0604020202020204" pitchFamily="34" charset="0"/>
              </a:rPr>
              <a:t>Invertir </a:t>
            </a:r>
            <a:r>
              <a:rPr lang="es-ES" sz="1700" dirty="0">
                <a:cs typeface="Arial" panose="020B0604020202020204" pitchFamily="34" charset="0"/>
              </a:rPr>
              <a:t>más de 335 millones de </a:t>
            </a:r>
            <a:r>
              <a:rPr lang="es-ES" sz="1700" dirty="0" smtClean="0">
                <a:cs typeface="Arial" panose="020B0604020202020204" pitchFamily="34" charset="0"/>
              </a:rPr>
              <a:t>pesos </a:t>
            </a:r>
            <a:r>
              <a:rPr lang="es-ES" sz="1700" dirty="0">
                <a:cs typeface="Arial" panose="020B0604020202020204" pitchFamily="34" charset="0"/>
              </a:rPr>
              <a:t>del fondo mixto del CONACYT-Gobierno del Estado de México, programa que es parte del Consejo Mexiquense de Ciencia y Tecnología (COMECYT), esto para impulsar Centros de Investigación Estratégicos que ayudan al desarrollo económico de la </a:t>
            </a:r>
            <a:r>
              <a:rPr lang="es-ES" sz="1700" dirty="0" smtClean="0">
                <a:cs typeface="Arial" panose="020B0604020202020204" pitchFamily="34" charset="0"/>
              </a:rPr>
              <a:t>entidad.</a:t>
            </a:r>
          </a:p>
          <a:p>
            <a:pPr marL="342900" indent="-342900" algn="just">
              <a:lnSpc>
                <a:spcPct val="120000"/>
              </a:lnSpc>
              <a:buFont typeface="Arial" panose="020B0604020202020204" pitchFamily="34" charset="0"/>
              <a:buChar char="•"/>
            </a:pPr>
            <a:r>
              <a:rPr lang="es-ES" sz="1700" dirty="0" smtClean="0">
                <a:cs typeface="Arial" panose="020B0604020202020204" pitchFamily="34" charset="0"/>
              </a:rPr>
              <a:t>Silvia </a:t>
            </a:r>
            <a:r>
              <a:rPr lang="es-ES" sz="1700" dirty="0">
                <a:cs typeface="Arial" panose="020B0604020202020204" pitchFamily="34" charset="0"/>
              </a:rPr>
              <a:t>Manzur, directora general del COMECYT, mencionó que </a:t>
            </a:r>
            <a:r>
              <a:rPr lang="es-ES" sz="1700" dirty="0" smtClean="0">
                <a:cs typeface="Arial" panose="020B0604020202020204" pitchFamily="34" charset="0"/>
              </a:rPr>
              <a:t>se </a:t>
            </a:r>
            <a:r>
              <a:rPr lang="es-ES" sz="1700" dirty="0">
                <a:cs typeface="Arial" panose="020B0604020202020204" pitchFamily="34" charset="0"/>
              </a:rPr>
              <a:t>favorece la formación de capital humano, la ejecución de proyectos de investigación científica y desarrollo </a:t>
            </a:r>
            <a:r>
              <a:rPr lang="es-ES" sz="1700" dirty="0" smtClean="0">
                <a:cs typeface="Arial" panose="020B0604020202020204" pitchFamily="34" charset="0"/>
              </a:rPr>
              <a:t>tecnológico; además de la </a:t>
            </a:r>
            <a:r>
              <a:rPr lang="es-ES" sz="1700" dirty="0">
                <a:cs typeface="Arial" panose="020B0604020202020204" pitchFamily="34" charset="0"/>
              </a:rPr>
              <a:t>creación de la infraestructura científica y </a:t>
            </a:r>
            <a:r>
              <a:rPr lang="es-ES" sz="1700" dirty="0" smtClean="0">
                <a:cs typeface="Arial" panose="020B0604020202020204" pitchFamily="34" charset="0"/>
              </a:rPr>
              <a:t>tecnológica e </a:t>
            </a:r>
            <a:r>
              <a:rPr lang="es-ES" sz="1700" dirty="0">
                <a:cs typeface="Arial" panose="020B0604020202020204" pitchFamily="34" charset="0"/>
              </a:rPr>
              <a:t>interacción entre los actores del sistema estatal de innovación</a:t>
            </a:r>
            <a:r>
              <a:rPr lang="es-ES" sz="1700" dirty="0" smtClean="0">
                <a:cs typeface="Arial" panose="020B0604020202020204" pitchFamily="34" charset="0"/>
              </a:rPr>
              <a:t>.</a:t>
            </a:r>
          </a:p>
          <a:p>
            <a:pPr marL="342900" indent="-342900" algn="just">
              <a:lnSpc>
                <a:spcPct val="120000"/>
              </a:lnSpc>
              <a:buFont typeface="Arial" panose="020B0604020202020204" pitchFamily="34" charset="0"/>
              <a:buChar char="•"/>
            </a:pPr>
            <a:r>
              <a:rPr lang="es-ES" sz="1700" dirty="0" smtClean="0">
                <a:cs typeface="Arial" panose="020B0604020202020204" pitchFamily="34" charset="0"/>
              </a:rPr>
              <a:t>Afirmó </a:t>
            </a:r>
            <a:r>
              <a:rPr lang="es-ES" sz="1700" dirty="0">
                <a:cs typeface="Arial" panose="020B0604020202020204" pitchFamily="34" charset="0"/>
              </a:rPr>
              <a:t>que los centros de ingeniería y tecnología del plástico, el de manufactura avanzada y logística, de matemáticas aplicadas y cómputo de alto rendimiento del departamento de matemáticas y el Centro para Estudios de </a:t>
            </a:r>
            <a:r>
              <a:rPr lang="es-ES" sz="1700" dirty="0">
                <a:solidFill>
                  <a:schemeClr val="bg1"/>
                </a:solidFill>
                <a:cs typeface="Arial" panose="020B0604020202020204" pitchFamily="34" charset="0"/>
              </a:rPr>
              <a:t>Int</a:t>
            </a:r>
            <a:r>
              <a:rPr lang="es-ES" sz="1700" dirty="0">
                <a:cs typeface="Arial" panose="020B0604020202020204" pitchFamily="34" charset="0"/>
              </a:rPr>
              <a:t>ercambiabilidad de </a:t>
            </a:r>
            <a:r>
              <a:rPr lang="es-ES" sz="1700" dirty="0">
                <a:solidFill>
                  <a:schemeClr val="bg1"/>
                </a:solidFill>
                <a:cs typeface="Arial" panose="020B0604020202020204" pitchFamily="34" charset="0"/>
              </a:rPr>
              <a:t>M</a:t>
            </a:r>
            <a:r>
              <a:rPr lang="es-ES" sz="1700" dirty="0">
                <a:cs typeface="Arial" panose="020B0604020202020204" pitchFamily="34" charset="0"/>
              </a:rPr>
              <a:t>edicamentos de Uso Veterinario, el laboratorio de </a:t>
            </a:r>
            <a:r>
              <a:rPr lang="es-ES" sz="1700" dirty="0">
                <a:solidFill>
                  <a:schemeClr val="bg1"/>
                </a:solidFill>
                <a:cs typeface="Arial" panose="020B0604020202020204" pitchFamily="34" charset="0"/>
              </a:rPr>
              <a:t>diseñ</a:t>
            </a:r>
            <a:r>
              <a:rPr lang="es-ES" sz="1700" dirty="0">
                <a:cs typeface="Arial" panose="020B0604020202020204" pitchFamily="34" charset="0"/>
              </a:rPr>
              <a:t>o en sistemas robotizados </a:t>
            </a:r>
            <a:r>
              <a:rPr lang="es-ES" sz="1700" dirty="0">
                <a:solidFill>
                  <a:schemeClr val="tx2"/>
                </a:solidFill>
                <a:cs typeface="Arial" panose="020B0604020202020204" pitchFamily="34" charset="0"/>
              </a:rPr>
              <a:t>y manufactura </a:t>
            </a:r>
            <a:r>
              <a:rPr lang="es-ES" sz="1700" dirty="0">
                <a:cs typeface="Arial" panose="020B0604020202020204" pitchFamily="34" charset="0"/>
              </a:rPr>
              <a:t>flexible.mx, son algunos de los </a:t>
            </a:r>
            <a:r>
              <a:rPr lang="es-ES" sz="1700" dirty="0">
                <a:solidFill>
                  <a:schemeClr val="bg1"/>
                </a:solidFill>
                <a:cs typeface="Arial" panose="020B0604020202020204" pitchFamily="34" charset="0"/>
              </a:rPr>
              <a:t>centros</a:t>
            </a:r>
            <a:r>
              <a:rPr lang="es-ES" sz="1700" dirty="0">
                <a:cs typeface="Arial" panose="020B0604020202020204" pitchFamily="34" charset="0"/>
              </a:rPr>
              <a:t> de investigación que han sido </a:t>
            </a:r>
            <a:r>
              <a:rPr lang="es-ES" sz="1700" dirty="0">
                <a:solidFill>
                  <a:schemeClr val="tx2"/>
                </a:solidFill>
                <a:cs typeface="Arial" panose="020B0604020202020204" pitchFamily="34" charset="0"/>
              </a:rPr>
              <a:t>apoyad</a:t>
            </a:r>
            <a:r>
              <a:rPr lang="es-ES" sz="1700" dirty="0">
                <a:cs typeface="Arial" panose="020B0604020202020204" pitchFamily="34" charset="0"/>
              </a:rPr>
              <a:t>os en la entidad</a:t>
            </a:r>
            <a:r>
              <a:rPr lang="es-ES" sz="1700" dirty="0" smtClean="0">
                <a:cs typeface="Arial" panose="020B0604020202020204" pitchFamily="34" charset="0"/>
              </a:rPr>
              <a:t>.</a:t>
            </a:r>
            <a:endParaRPr lang="es-ES" sz="1700" dirty="0">
              <a:cs typeface="Arial" panose="020B0604020202020204" pitchFamily="34" charset="0"/>
            </a:endParaRPr>
          </a:p>
          <a:p>
            <a:pPr>
              <a:lnSpc>
                <a:spcPct val="120000"/>
              </a:lnSpc>
            </a:pPr>
            <a:r>
              <a:rPr lang="es-ES" sz="1700" dirty="0"/>
              <a:t> </a:t>
            </a:r>
            <a:endParaRPr lang="es-ES" sz="1700" dirty="0">
              <a:cs typeface="Arial" panose="020B0604020202020204" pitchFamily="34" charset="0"/>
            </a:endParaRPr>
          </a:p>
          <a:p>
            <a:pPr marL="342900" indent="-342900" algn="l">
              <a:lnSpc>
                <a:spcPct val="120000"/>
              </a:lnSpc>
              <a:buFont typeface="Arial" panose="020B0604020202020204" pitchFamily="34" charset="0"/>
              <a:buChar char="•"/>
            </a:pPr>
            <a:endParaRPr lang="es-ES" sz="1700" dirty="0" smtClean="0">
              <a:cs typeface="Arial" panose="020B0604020202020204" pitchFamily="34" charset="0"/>
            </a:endParaRPr>
          </a:p>
          <a:p>
            <a:pPr marL="342900" indent="-342900" algn="l">
              <a:lnSpc>
                <a:spcPct val="120000"/>
              </a:lnSpc>
              <a:buFont typeface="Arial" panose="020B0604020202020204" pitchFamily="34" charset="0"/>
              <a:buChar char="•"/>
            </a:pPr>
            <a:endParaRPr lang="es-ES" sz="1700" dirty="0">
              <a:cs typeface="Arial" panose="020B0604020202020204" pitchFamily="34" charset="0"/>
            </a:endParaRPr>
          </a:p>
        </p:txBody>
      </p:sp>
    </p:spTree>
    <p:extLst>
      <p:ext uri="{BB962C8B-B14F-4D97-AF65-F5344CB8AC3E}">
        <p14:creationId xmlns:p14="http://schemas.microsoft.com/office/powerpoint/2010/main" val="252542690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89571" y="197536"/>
            <a:ext cx="8809463" cy="631370"/>
          </a:xfrm>
          <a:effectLst/>
        </p:spPr>
        <p:txBody>
          <a:bodyPr vert="horz" lIns="91440" tIns="45720" rIns="91440" bIns="45720" rtlCol="0" anchor="ctr">
            <a:noAutofit/>
          </a:bodyPr>
          <a:lstStyle/>
          <a:p>
            <a:r>
              <a:rPr lang="es-MX" sz="3600" b="1" i="1" dirty="0">
                <a:cs typeface="Arial" panose="020B0604020202020204" pitchFamily="34" charset="0"/>
              </a:rPr>
              <a:t>Avances y Realizaciones</a:t>
            </a:r>
            <a:endParaRPr lang="es-ES" sz="3600" b="1" i="1" dirty="0">
              <a:cs typeface="Arial" panose="020B0604020202020204" pitchFamily="34" charset="0"/>
            </a:endParaRPr>
          </a:p>
        </p:txBody>
      </p:sp>
      <p:pic>
        <p:nvPicPr>
          <p:cNvPr id="4" name="Imagen 3"/>
          <p:cNvPicPr>
            <a:picLocks noChangeAspect="1"/>
          </p:cNvPicPr>
          <p:nvPr/>
        </p:nvPicPr>
        <p:blipFill>
          <a:blip r:embed="rId2">
            <a:clrChange>
              <a:clrFrom>
                <a:srgbClr val="F4F4F4"/>
              </a:clrFrom>
              <a:clrTo>
                <a:srgbClr val="F4F4F4">
                  <a:alpha val="0"/>
                </a:srgbClr>
              </a:clrTo>
            </a:clrChange>
            <a:lum bright="70000" contrast="-70000"/>
          </a:blip>
          <a:stretch>
            <a:fillRect/>
          </a:stretch>
        </p:blipFill>
        <p:spPr>
          <a:xfrm>
            <a:off x="3080657" y="1283477"/>
            <a:ext cx="4539343" cy="4905420"/>
          </a:xfrm>
          <a:prstGeom prst="rect">
            <a:avLst/>
          </a:prstGeom>
        </p:spPr>
      </p:pic>
      <p:sp>
        <p:nvSpPr>
          <p:cNvPr id="3" name="Subtítulo 2"/>
          <p:cNvSpPr>
            <a:spLocks noGrp="1"/>
          </p:cNvSpPr>
          <p:nvPr>
            <p:ph type="subTitle" idx="1"/>
          </p:nvPr>
        </p:nvSpPr>
        <p:spPr>
          <a:xfrm>
            <a:off x="1494263" y="862359"/>
            <a:ext cx="7504770" cy="5747657"/>
          </a:xfrm>
        </p:spPr>
        <p:txBody>
          <a:bodyPr>
            <a:normAutofit fontScale="85000" lnSpcReduction="10000"/>
          </a:bodyPr>
          <a:lstStyle/>
          <a:p>
            <a:pPr>
              <a:buClr>
                <a:schemeClr val="accent2">
                  <a:lumMod val="50000"/>
                </a:schemeClr>
              </a:buClr>
            </a:pPr>
            <a:r>
              <a:rPr lang="es-ES" sz="2100" b="1" dirty="0">
                <a:latin typeface="Arial" panose="020B0604020202020204" pitchFamily="34" charset="0"/>
                <a:cs typeface="Arial" panose="020B0604020202020204" pitchFamily="34" charset="0"/>
              </a:rPr>
              <a:t>Se determinaron los siguientes objetivos fundamentales:</a:t>
            </a:r>
          </a:p>
          <a:p>
            <a:pPr marL="342900" indent="-342900" algn="just">
              <a:buClr>
                <a:schemeClr val="accent2">
                  <a:lumMod val="50000"/>
                </a:schemeClr>
              </a:buClr>
              <a:buFont typeface="Arial" panose="020B0604020202020204" pitchFamily="34" charset="0"/>
              <a:buChar char="•"/>
            </a:pPr>
            <a:r>
              <a:rPr lang="es-ES" dirty="0">
                <a:latin typeface="Arial" panose="020B0604020202020204" pitchFamily="34" charset="0"/>
                <a:cs typeface="Arial" panose="020B0604020202020204" pitchFamily="34" charset="0"/>
              </a:rPr>
              <a:t>Responder a la exigencia social para fortalecer la educación pública, laica y gratuita.</a:t>
            </a:r>
          </a:p>
          <a:p>
            <a:pPr marL="342900" indent="-342900" algn="just">
              <a:buClr>
                <a:schemeClr val="accent2">
                  <a:lumMod val="50000"/>
                </a:schemeClr>
              </a:buClr>
              <a:buFont typeface="Arial" panose="020B0604020202020204" pitchFamily="34" charset="0"/>
              <a:buChar char="•"/>
            </a:pPr>
            <a:r>
              <a:rPr lang="es-ES" dirty="0">
                <a:latin typeface="Arial" panose="020B0604020202020204" pitchFamily="34" charset="0"/>
                <a:cs typeface="Arial" panose="020B0604020202020204" pitchFamily="34" charset="0"/>
              </a:rPr>
              <a:t>Asegurar la equidad en el acceso a una educación de calidad.</a:t>
            </a:r>
          </a:p>
          <a:p>
            <a:pPr marL="342900" indent="-342900" algn="just">
              <a:buClr>
                <a:schemeClr val="accent2">
                  <a:lumMod val="50000"/>
                </a:schemeClr>
              </a:buClr>
              <a:buFont typeface="Arial" panose="020B0604020202020204" pitchFamily="34" charset="0"/>
              <a:buChar char="•"/>
            </a:pPr>
            <a:r>
              <a:rPr lang="es-ES" dirty="0">
                <a:latin typeface="Arial" panose="020B0604020202020204" pitchFamily="34" charset="0"/>
                <a:cs typeface="Arial" panose="020B0604020202020204" pitchFamily="34" charset="0"/>
              </a:rPr>
              <a:t>Fortalecer las capacidades de gestión de la escuela.</a:t>
            </a:r>
          </a:p>
          <a:p>
            <a:pPr marL="342900" indent="-342900" algn="just">
              <a:buClr>
                <a:schemeClr val="accent2">
                  <a:lumMod val="50000"/>
                </a:schemeClr>
              </a:buClr>
              <a:buFont typeface="Arial" panose="020B0604020202020204" pitchFamily="34" charset="0"/>
              <a:buChar char="•"/>
            </a:pPr>
            <a:r>
              <a:rPr lang="es-ES" dirty="0">
                <a:latin typeface="Arial" panose="020B0604020202020204" pitchFamily="34" charset="0"/>
                <a:cs typeface="Arial" panose="020B0604020202020204" pitchFamily="34" charset="0"/>
              </a:rPr>
              <a:t>Establecer un servicio profesional docente con reglas que respetan los derechos laborales del personal docente.</a:t>
            </a:r>
          </a:p>
          <a:p>
            <a:pPr marL="342900" indent="-342900" algn="just">
              <a:buClr>
                <a:schemeClr val="accent2">
                  <a:lumMod val="50000"/>
                </a:schemeClr>
              </a:buClr>
              <a:buFont typeface="Arial" panose="020B0604020202020204" pitchFamily="34" charset="0"/>
              <a:buChar char="•"/>
            </a:pPr>
            <a:r>
              <a:rPr lang="es-ES" dirty="0">
                <a:latin typeface="Arial" panose="020B0604020202020204" pitchFamily="34" charset="0"/>
                <a:cs typeface="Arial" panose="020B0604020202020204" pitchFamily="34" charset="0"/>
              </a:rPr>
              <a:t>Propiciar nuevas oportunidades para el desarrollo profesional del personal docente y directivo. </a:t>
            </a:r>
          </a:p>
          <a:p>
            <a:pPr marL="342900" indent="-342900" algn="just">
              <a:buClr>
                <a:schemeClr val="accent2">
                  <a:lumMod val="50000"/>
                </a:schemeClr>
              </a:buClr>
              <a:buFont typeface="Arial" panose="020B0604020202020204" pitchFamily="34" charset="0"/>
              <a:buChar char="•"/>
            </a:pPr>
            <a:r>
              <a:rPr lang="es-ES" dirty="0">
                <a:latin typeface="Arial" panose="020B0604020202020204" pitchFamily="34" charset="0"/>
                <a:cs typeface="Arial" panose="020B0604020202020204" pitchFamily="34" charset="0"/>
              </a:rPr>
              <a:t>Sentar las bases para que los elementos del sistema educativo estatal sean evaluados de manera imparcial, objetiva y transparente.</a:t>
            </a:r>
          </a:p>
          <a:p>
            <a:pPr>
              <a:buClr>
                <a:schemeClr val="accent2">
                  <a:lumMod val="50000"/>
                </a:schemeClr>
              </a:buClr>
            </a:pPr>
            <a:r>
              <a:rPr lang="es-ES" b="1" dirty="0">
                <a:latin typeface="Arial" panose="020B0604020202020204" pitchFamily="34" charset="0"/>
                <a:cs typeface="Arial" panose="020B0604020202020204" pitchFamily="34" charset="0"/>
              </a:rPr>
              <a:t>El cumplimiento de los objetivos garantiza los siguientes beneficios:</a:t>
            </a:r>
          </a:p>
          <a:p>
            <a:pPr marL="342900" indent="-342900" algn="just">
              <a:buClr>
                <a:schemeClr val="accent2">
                  <a:lumMod val="50000"/>
                </a:schemeClr>
              </a:buClr>
              <a:buFont typeface="Arial" panose="020B0604020202020204" pitchFamily="34" charset="0"/>
              <a:buChar char="•"/>
            </a:pPr>
            <a:r>
              <a:rPr lang="es-ES" dirty="0">
                <a:latin typeface="Arial" panose="020B0604020202020204" pitchFamily="34" charset="0"/>
                <a:cs typeface="Arial" panose="020B0604020202020204" pitchFamily="34" charset="0"/>
              </a:rPr>
              <a:t>Una mejora sustancial de la calidad de la educación.</a:t>
            </a:r>
          </a:p>
          <a:p>
            <a:pPr marL="342900" indent="-342900" algn="just">
              <a:buClr>
                <a:schemeClr val="accent2">
                  <a:lumMod val="50000"/>
                </a:schemeClr>
              </a:buClr>
              <a:buFont typeface="Arial" panose="020B0604020202020204" pitchFamily="34" charset="0"/>
              <a:buChar char="•"/>
            </a:pPr>
            <a:r>
              <a:rPr lang="es-ES" dirty="0">
                <a:latin typeface="Arial" panose="020B0604020202020204" pitchFamily="34" charset="0"/>
                <a:cs typeface="Arial" panose="020B0604020202020204" pitchFamily="34" charset="0"/>
              </a:rPr>
              <a:t>El fortalecimiento de la gratuidad de la educación pública.</a:t>
            </a:r>
          </a:p>
          <a:p>
            <a:pPr marL="342900" indent="-342900" algn="just">
              <a:buClr>
                <a:schemeClr val="accent2">
                  <a:lumMod val="50000"/>
                </a:schemeClr>
              </a:buClr>
              <a:buFont typeface="Arial" panose="020B0604020202020204" pitchFamily="34" charset="0"/>
              <a:buChar char="•"/>
            </a:pPr>
            <a:r>
              <a:rPr lang="es-ES" dirty="0">
                <a:latin typeface="Arial" panose="020B0604020202020204" pitchFamily="34" charset="0"/>
                <a:cs typeface="Arial" panose="020B0604020202020204" pitchFamily="34" charset="0"/>
              </a:rPr>
              <a:t>La escuela fortalecida y </a:t>
            </a:r>
            <a:r>
              <a:rPr lang="es-ES" dirty="0" smtClean="0">
                <a:latin typeface="Arial" panose="020B0604020202020204" pitchFamily="34" charset="0"/>
                <a:cs typeface="Arial" panose="020B0604020202020204" pitchFamily="34" charset="0"/>
              </a:rPr>
              <a:t>apoyada </a:t>
            </a:r>
            <a:r>
              <a:rPr lang="es-ES" dirty="0">
                <a:latin typeface="Arial" panose="020B0604020202020204" pitchFamily="34" charset="0"/>
                <a:cs typeface="Arial" panose="020B0604020202020204" pitchFamily="34" charset="0"/>
              </a:rPr>
              <a:t>en el centro de las decisiones fundamentales.</a:t>
            </a:r>
          </a:p>
          <a:p>
            <a:pPr marL="342900" indent="-342900" algn="just">
              <a:buClr>
                <a:schemeClr val="accent2">
                  <a:lumMod val="50000"/>
                </a:schemeClr>
              </a:buClr>
              <a:buFont typeface="Arial" panose="020B0604020202020204" pitchFamily="34" charset="0"/>
              <a:buChar char="•"/>
            </a:pPr>
            <a:r>
              <a:rPr lang="es-ES" dirty="0">
                <a:latin typeface="Arial" panose="020B0604020202020204" pitchFamily="34" charset="0"/>
                <a:cs typeface="Arial" panose="020B0604020202020204" pitchFamily="34" charset="0"/>
              </a:rPr>
              <a:t>Una evaluación que tiene como ejes el mérito y el reconocimiento de la vocación docente.</a:t>
            </a:r>
          </a:p>
          <a:p>
            <a:pPr marL="342900" indent="-342900" algn="just">
              <a:buClr>
                <a:schemeClr val="accent2">
                  <a:lumMod val="50000"/>
                </a:schemeClr>
              </a:buClr>
              <a:buFont typeface="Arial" panose="020B0604020202020204" pitchFamily="34" charset="0"/>
              <a:buChar char="•"/>
            </a:pPr>
            <a:r>
              <a:rPr lang="es-ES" dirty="0">
                <a:solidFill>
                  <a:schemeClr val="bg1"/>
                </a:solidFill>
                <a:latin typeface="Arial" panose="020B0604020202020204" pitchFamily="34" charset="0"/>
                <a:cs typeface="Arial" panose="020B0604020202020204" pitchFamily="34" charset="0"/>
              </a:rPr>
              <a:t>Un</a:t>
            </a:r>
            <a:r>
              <a:rPr lang="es-ES" dirty="0">
                <a:latin typeface="Arial" panose="020B0604020202020204" pitchFamily="34" charset="0"/>
                <a:cs typeface="Arial" panose="020B0604020202020204" pitchFamily="34" charset="0"/>
              </a:rPr>
              <a:t>a educación inclusiva que esté al alcance de todos.</a:t>
            </a:r>
          </a:p>
          <a:p>
            <a:pPr marL="342900" indent="-342900" algn="just">
              <a:buClr>
                <a:schemeClr val="accent2">
                  <a:lumMod val="50000"/>
                </a:schemeClr>
              </a:buClr>
              <a:buFont typeface="Arial" panose="020B0604020202020204" pitchFamily="34" charset="0"/>
              <a:buChar char="•"/>
            </a:pPr>
            <a:r>
              <a:rPr lang="es-ES" dirty="0">
                <a:solidFill>
                  <a:schemeClr val="bg1"/>
                </a:solidFill>
                <a:latin typeface="Arial" panose="020B0604020202020204" pitchFamily="34" charset="0"/>
                <a:cs typeface="Arial" panose="020B0604020202020204" pitchFamily="34" charset="0"/>
              </a:rPr>
              <a:t>El bue</a:t>
            </a:r>
            <a:r>
              <a:rPr lang="es-ES" dirty="0">
                <a:latin typeface="Arial" panose="020B0604020202020204" pitchFamily="34" charset="0"/>
                <a:cs typeface="Arial" panose="020B0604020202020204" pitchFamily="34" charset="0"/>
              </a:rPr>
              <a:t>n uso de los recursos públicos.</a:t>
            </a:r>
          </a:p>
          <a:p>
            <a:pPr marL="342900" indent="-342900">
              <a:buClr>
                <a:schemeClr val="accent2">
                  <a:lumMod val="50000"/>
                </a:schemeClr>
              </a:buClr>
              <a:buFont typeface="Arial" panose="020B0604020202020204" pitchFamily="34" charset="0"/>
              <a:buChar char="•"/>
            </a:pPr>
            <a:endParaRPr lang="es-ES" dirty="0"/>
          </a:p>
        </p:txBody>
      </p:sp>
    </p:spTree>
    <p:extLst>
      <p:ext uri="{BB962C8B-B14F-4D97-AF65-F5344CB8AC3E}">
        <p14:creationId xmlns:p14="http://schemas.microsoft.com/office/powerpoint/2010/main" val="259244750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244927" y="195940"/>
            <a:ext cx="8757560" cy="1230089"/>
          </a:xfrm>
          <a:effectLst/>
        </p:spPr>
        <p:txBody>
          <a:bodyPr vert="horz" lIns="91440" tIns="45720" rIns="91440" bIns="45720" rtlCol="0" anchor="ctr">
            <a:noAutofit/>
          </a:bodyPr>
          <a:lstStyle/>
          <a:p>
            <a:r>
              <a:rPr lang="es-ES" sz="3600" b="1" i="1" dirty="0">
                <a:cs typeface="Arial" panose="020B0604020202020204" pitchFamily="34" charset="0"/>
              </a:rPr>
              <a:t>Nuevo Modelo Educativo de la UAEM</a:t>
            </a:r>
            <a:br>
              <a:rPr lang="es-ES" sz="3600" b="1" i="1" dirty="0">
                <a:cs typeface="Arial" panose="020B0604020202020204" pitchFamily="34" charset="0"/>
              </a:rPr>
            </a:br>
            <a:r>
              <a:rPr lang="es-ES" sz="2400" b="1" i="1" dirty="0">
                <a:cs typeface="Arial" panose="020B0604020202020204" pitchFamily="34" charset="0"/>
              </a:rPr>
              <a:t>Dra. Martha Díaz Flores </a:t>
            </a:r>
            <a:r>
              <a:rPr lang="es-ES" sz="2400" b="1" i="1" dirty="0" smtClean="0">
                <a:cs typeface="Arial" panose="020B0604020202020204" pitchFamily="34" charset="0"/>
              </a:rPr>
              <a:t>y Dr</a:t>
            </a:r>
            <a:r>
              <a:rPr lang="es-ES" sz="2400" b="1" i="1" dirty="0">
                <a:cs typeface="Arial" panose="020B0604020202020204" pitchFamily="34" charset="0"/>
              </a:rPr>
              <a:t>. Enrique Osorio García</a:t>
            </a:r>
            <a:endParaRPr lang="es-ES" sz="3200" b="1" i="1" dirty="0">
              <a:cs typeface="Arial" panose="020B0604020202020204" pitchFamily="34" charset="0"/>
            </a:endParaRPr>
          </a:p>
        </p:txBody>
      </p:sp>
      <p:pic>
        <p:nvPicPr>
          <p:cNvPr id="4" name="Imagen 3"/>
          <p:cNvPicPr>
            <a:picLocks noChangeAspect="1"/>
          </p:cNvPicPr>
          <p:nvPr/>
        </p:nvPicPr>
        <p:blipFill>
          <a:blip r:embed="rId2">
            <a:clrChange>
              <a:clrFrom>
                <a:srgbClr val="F4F4F4"/>
              </a:clrFrom>
              <a:clrTo>
                <a:srgbClr val="F4F4F4">
                  <a:alpha val="0"/>
                </a:srgbClr>
              </a:clrTo>
            </a:clrChange>
            <a:lum bright="70000" contrast="-70000"/>
          </a:blip>
          <a:stretch>
            <a:fillRect/>
          </a:stretch>
        </p:blipFill>
        <p:spPr>
          <a:xfrm>
            <a:off x="3080657" y="1347549"/>
            <a:ext cx="4539343" cy="4905420"/>
          </a:xfrm>
          <a:prstGeom prst="rect">
            <a:avLst/>
          </a:prstGeom>
        </p:spPr>
      </p:pic>
      <p:sp>
        <p:nvSpPr>
          <p:cNvPr id="3" name="Subtítulo 2"/>
          <p:cNvSpPr>
            <a:spLocks noGrp="1"/>
          </p:cNvSpPr>
          <p:nvPr>
            <p:ph type="subTitle" idx="1"/>
          </p:nvPr>
        </p:nvSpPr>
        <p:spPr>
          <a:xfrm>
            <a:off x="1621971" y="1404253"/>
            <a:ext cx="7380516" cy="5214261"/>
          </a:xfrm>
        </p:spPr>
        <p:txBody>
          <a:bodyPr>
            <a:noAutofit/>
          </a:bodyPr>
          <a:lstStyle/>
          <a:p>
            <a:pPr algn="just"/>
            <a:r>
              <a:rPr lang="es-ES" sz="2000" dirty="0">
                <a:cs typeface="Arial" panose="020B0604020202020204" pitchFamily="34" charset="0"/>
              </a:rPr>
              <a:t>En este trabajo se presenta una revisión del Modelo Institucional de Innovación Curricular de la </a:t>
            </a:r>
            <a:r>
              <a:rPr lang="es-ES" sz="2000" dirty="0" smtClean="0">
                <a:cs typeface="Arial" panose="020B0604020202020204" pitchFamily="34" charset="0"/>
              </a:rPr>
              <a:t>UAEM (MIIC</a:t>
            </a:r>
            <a:r>
              <a:rPr lang="es-ES" sz="2000" dirty="0">
                <a:cs typeface="Arial" panose="020B0604020202020204" pitchFamily="34" charset="0"/>
              </a:rPr>
              <a:t>), partiendo de </a:t>
            </a:r>
            <a:r>
              <a:rPr lang="es-ES" sz="2000" b="1" dirty="0">
                <a:cs typeface="Arial" panose="020B0604020202020204" pitchFamily="34" charset="0"/>
              </a:rPr>
              <a:t>¿cómo y por qué se origina?, ¿cuáles son sus características?, ¿cuáles los enfoques educativos que lo sustentan</a:t>
            </a:r>
            <a:r>
              <a:rPr lang="es-ES" sz="2000" b="1" dirty="0" smtClean="0">
                <a:cs typeface="Arial" panose="020B0604020202020204" pitchFamily="34" charset="0"/>
              </a:rPr>
              <a:t>? </a:t>
            </a:r>
            <a:r>
              <a:rPr lang="es-ES" sz="2000" b="1" dirty="0">
                <a:cs typeface="Arial" panose="020B0604020202020204" pitchFamily="34" charset="0"/>
              </a:rPr>
              <a:t>y principalmente</a:t>
            </a:r>
            <a:r>
              <a:rPr lang="es-ES" sz="2000" dirty="0">
                <a:cs typeface="Arial" panose="020B0604020202020204" pitchFamily="34" charset="0"/>
              </a:rPr>
              <a:t> </a:t>
            </a:r>
            <a:r>
              <a:rPr lang="es-ES" sz="2000" b="1" dirty="0">
                <a:cs typeface="Arial" panose="020B0604020202020204" pitchFamily="34" charset="0"/>
              </a:rPr>
              <a:t>¿cuál es la importancia del papel del docente en estos enfoques educativos?</a:t>
            </a:r>
            <a:r>
              <a:rPr lang="es-ES" sz="2000" dirty="0">
                <a:cs typeface="Arial" panose="020B0604020202020204" pitchFamily="34" charset="0"/>
              </a:rPr>
              <a:t>, </a:t>
            </a:r>
            <a:r>
              <a:rPr lang="es-ES" sz="2000" dirty="0" smtClean="0">
                <a:cs typeface="Arial" panose="020B0604020202020204" pitchFamily="34" charset="0"/>
              </a:rPr>
              <a:t>para reflexionar </a:t>
            </a:r>
            <a:r>
              <a:rPr lang="es-ES" sz="2000" dirty="0">
                <a:cs typeface="Arial" panose="020B0604020202020204" pitchFamily="34" charset="0"/>
              </a:rPr>
              <a:t>si los profesores universitarios cuentan con las competencias docentes deseables para </a:t>
            </a:r>
            <a:r>
              <a:rPr lang="es-ES" sz="2000" dirty="0" smtClean="0">
                <a:cs typeface="Arial" panose="020B0604020202020204" pitchFamily="34" charset="0"/>
              </a:rPr>
              <a:t>su operación. </a:t>
            </a:r>
          </a:p>
          <a:p>
            <a:pPr algn="just"/>
            <a:r>
              <a:rPr lang="es-ES" sz="2000" b="1" dirty="0" smtClean="0">
                <a:cs typeface="Arial" panose="020B0604020202020204" pitchFamily="34" charset="0"/>
              </a:rPr>
              <a:t>Desafíos: </a:t>
            </a:r>
            <a:r>
              <a:rPr lang="es-ES" sz="2000" dirty="0">
                <a:cs typeface="Arial" panose="020B0604020202020204" pitchFamily="34" charset="0"/>
              </a:rPr>
              <a:t>consolidar un modelo educativo flexible, que garantice su actualización permanente y su vinculación con las necesidades del desarrollo regional; impulsar el aprendizaje continuo; fomentar la creatividad y el espíritu emprendedor; promover el dominio de idiomas y el pensamiento lógico; atender a las aspiraciones de los alumnos y los requerimientos del mercado laboral; formar egresados </a:t>
            </a:r>
            <a:r>
              <a:rPr lang="es-ES" sz="2000" dirty="0">
                <a:solidFill>
                  <a:schemeClr val="bg1"/>
                </a:solidFill>
                <a:cs typeface="Arial" panose="020B0604020202020204" pitchFamily="34" charset="0"/>
              </a:rPr>
              <a:t>co</a:t>
            </a:r>
            <a:r>
              <a:rPr lang="es-ES" sz="2000" dirty="0">
                <a:cs typeface="Arial" panose="020B0604020202020204" pitchFamily="34" charset="0"/>
              </a:rPr>
              <a:t>n los conocimientos, las competencias y valores éticos </a:t>
            </a:r>
            <a:r>
              <a:rPr lang="es-ES" sz="2000" dirty="0" smtClean="0">
                <a:cs typeface="Arial" panose="020B0604020202020204" pitchFamily="34" charset="0"/>
              </a:rPr>
              <a:t>de </a:t>
            </a:r>
            <a:r>
              <a:rPr lang="es-ES" sz="2000" dirty="0">
                <a:cs typeface="Arial" panose="020B0604020202020204" pitchFamily="34" charset="0"/>
              </a:rPr>
              <a:t>la </a:t>
            </a:r>
            <a:r>
              <a:rPr lang="es-ES" sz="2000" dirty="0">
                <a:solidFill>
                  <a:schemeClr val="bg1"/>
                </a:solidFill>
                <a:cs typeface="Arial" panose="020B0604020202020204" pitchFamily="34" charset="0"/>
              </a:rPr>
              <a:t>profe</a:t>
            </a:r>
            <a:r>
              <a:rPr lang="es-ES" sz="2000" dirty="0">
                <a:cs typeface="Arial" panose="020B0604020202020204" pitchFamily="34" charset="0"/>
              </a:rPr>
              <a:t>sión </a:t>
            </a:r>
            <a:r>
              <a:rPr lang="es-ES" sz="2000" dirty="0" smtClean="0">
                <a:cs typeface="Arial" panose="020B0604020202020204" pitchFamily="34" charset="0"/>
              </a:rPr>
              <a:t>elegida </a:t>
            </a:r>
            <a:r>
              <a:rPr lang="es-ES" sz="2000" dirty="0">
                <a:cs typeface="Arial" panose="020B0604020202020204" pitchFamily="34" charset="0"/>
              </a:rPr>
              <a:t>y fortalecer las múltiples culturas que conforman la </a:t>
            </a:r>
            <a:r>
              <a:rPr lang="es-ES" sz="2000" dirty="0">
                <a:solidFill>
                  <a:schemeClr val="bg1"/>
                </a:solidFill>
                <a:cs typeface="Arial" panose="020B0604020202020204" pitchFamily="34" charset="0"/>
              </a:rPr>
              <a:t>entidad</a:t>
            </a:r>
            <a:r>
              <a:rPr lang="es-ES" sz="2000" dirty="0">
                <a:cs typeface="Arial" panose="020B0604020202020204" pitchFamily="34" charset="0"/>
              </a:rPr>
              <a:t>. </a:t>
            </a:r>
            <a:endParaRPr lang="es-ES" sz="2000" dirty="0"/>
          </a:p>
        </p:txBody>
      </p:sp>
    </p:spTree>
    <p:extLst>
      <p:ext uri="{BB962C8B-B14F-4D97-AF65-F5344CB8AC3E}">
        <p14:creationId xmlns:p14="http://schemas.microsoft.com/office/powerpoint/2010/main" val="24391215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74171" y="185060"/>
            <a:ext cx="8806544" cy="1164771"/>
          </a:xfrm>
          <a:effectLst/>
        </p:spPr>
        <p:txBody>
          <a:bodyPr vert="horz" lIns="91440" tIns="45720" rIns="91440" bIns="45720" rtlCol="0" anchor="ctr">
            <a:noAutofit/>
          </a:bodyPr>
          <a:lstStyle/>
          <a:p>
            <a:r>
              <a:rPr lang="es-ES" sz="3600" b="1" i="1" dirty="0">
                <a:cs typeface="Arial" panose="020B0604020202020204" pitchFamily="34" charset="0"/>
              </a:rPr>
              <a:t>Nuevo Modelo Educativo de la UAEM</a:t>
            </a:r>
            <a:br>
              <a:rPr lang="es-ES" sz="3600" b="1" i="1" dirty="0">
                <a:cs typeface="Arial" panose="020B0604020202020204" pitchFamily="34" charset="0"/>
              </a:rPr>
            </a:br>
            <a:r>
              <a:rPr lang="es-ES" sz="2400" b="1" i="1" dirty="0">
                <a:cs typeface="Arial" panose="020B0604020202020204" pitchFamily="34" charset="0"/>
              </a:rPr>
              <a:t>Dra. Martha Díaz Flores </a:t>
            </a:r>
            <a:r>
              <a:rPr lang="es-ES" sz="2400" b="1" i="1" dirty="0" smtClean="0">
                <a:cs typeface="Arial" panose="020B0604020202020204" pitchFamily="34" charset="0"/>
              </a:rPr>
              <a:t>y Dr</a:t>
            </a:r>
            <a:r>
              <a:rPr lang="es-ES" sz="2400" b="1" i="1" dirty="0">
                <a:cs typeface="Arial" panose="020B0604020202020204" pitchFamily="34" charset="0"/>
              </a:rPr>
              <a:t>. Enrique Osorio García</a:t>
            </a:r>
            <a:endParaRPr lang="es-ES" sz="3200" b="1" i="1" dirty="0">
              <a:cs typeface="Arial" panose="020B0604020202020204" pitchFamily="34" charset="0"/>
            </a:endParaRPr>
          </a:p>
        </p:txBody>
      </p:sp>
      <p:pic>
        <p:nvPicPr>
          <p:cNvPr id="4" name="Imagen 3"/>
          <p:cNvPicPr>
            <a:picLocks noChangeAspect="1"/>
          </p:cNvPicPr>
          <p:nvPr/>
        </p:nvPicPr>
        <p:blipFill>
          <a:blip r:embed="rId2">
            <a:clrChange>
              <a:clrFrom>
                <a:srgbClr val="F4F4F4"/>
              </a:clrFrom>
              <a:clrTo>
                <a:srgbClr val="F4F4F4">
                  <a:alpha val="0"/>
                </a:srgbClr>
              </a:clrTo>
            </a:clrChange>
            <a:lum bright="70000" contrast="-70000"/>
          </a:blip>
          <a:stretch>
            <a:fillRect/>
          </a:stretch>
        </p:blipFill>
        <p:spPr>
          <a:xfrm>
            <a:off x="3080657" y="1249578"/>
            <a:ext cx="4539343" cy="4905420"/>
          </a:xfrm>
          <a:prstGeom prst="rect">
            <a:avLst/>
          </a:prstGeom>
        </p:spPr>
      </p:pic>
      <p:sp>
        <p:nvSpPr>
          <p:cNvPr id="3" name="Subtítulo 2"/>
          <p:cNvSpPr>
            <a:spLocks noGrp="1"/>
          </p:cNvSpPr>
          <p:nvPr>
            <p:ph type="subTitle" idx="1"/>
          </p:nvPr>
        </p:nvSpPr>
        <p:spPr>
          <a:xfrm>
            <a:off x="1578429" y="1371603"/>
            <a:ext cx="7402286" cy="5138058"/>
          </a:xfrm>
        </p:spPr>
        <p:txBody>
          <a:bodyPr>
            <a:noAutofit/>
          </a:bodyPr>
          <a:lstStyle/>
          <a:p>
            <a:pPr algn="just"/>
            <a:r>
              <a:rPr lang="es-ES" b="1" dirty="0" smtClean="0">
                <a:cs typeface="Arial" panose="020B0604020202020204" pitchFamily="34" charset="0"/>
              </a:rPr>
              <a:t>El MIIC, </a:t>
            </a:r>
            <a:r>
              <a:rPr lang="es-ES" b="1" dirty="0">
                <a:cs typeface="Arial" panose="020B0604020202020204" pitchFamily="34" charset="0"/>
              </a:rPr>
              <a:t>(2003), </a:t>
            </a:r>
            <a:r>
              <a:rPr lang="es-ES" b="1" dirty="0" smtClean="0">
                <a:cs typeface="Arial" panose="020B0604020202020204" pitchFamily="34" charset="0"/>
              </a:rPr>
              <a:t>se </a:t>
            </a:r>
            <a:r>
              <a:rPr lang="es-ES" b="1" dirty="0">
                <a:cs typeface="Arial" panose="020B0604020202020204" pitchFamily="34" charset="0"/>
              </a:rPr>
              <a:t>detectó la </a:t>
            </a:r>
            <a:r>
              <a:rPr lang="es-ES" b="1" dirty="0" smtClean="0">
                <a:cs typeface="Arial" panose="020B0604020202020204" pitchFamily="34" charset="0"/>
              </a:rPr>
              <a:t>siguiente </a:t>
            </a:r>
            <a:r>
              <a:rPr lang="es-ES" b="1" dirty="0">
                <a:cs typeface="Arial" panose="020B0604020202020204" pitchFamily="34" charset="0"/>
              </a:rPr>
              <a:t>problemática: </a:t>
            </a:r>
            <a:r>
              <a:rPr lang="es-ES" dirty="0" smtClean="0">
                <a:cs typeface="Arial" panose="020B0604020202020204" pitchFamily="34" charset="0"/>
              </a:rPr>
              <a:t>prevalencia </a:t>
            </a:r>
            <a:r>
              <a:rPr lang="es-ES" dirty="0">
                <a:cs typeface="Arial" panose="020B0604020202020204" pitchFamily="34" charset="0"/>
              </a:rPr>
              <a:t>de carreras y poco crecimiento de nuevas carreras; duración uniforme de estudios; inexistencia de opciones de salidas laterales; aislamiento y autosuficiencia de carreras e instituciones; uniformidad de planes de estudio; formalismo reglamentario y priorización de procesos administrativos; falta de coordinación entre instituciones; métodos pedagógicos tradicionales; desvinculación con necesidades del entorno; formación unidisciplinaria; carencia de trabajo colegiado, reducidos procesos de innovación educativa, concepciones y prácticas evaluativas desvinculadas. </a:t>
            </a:r>
          </a:p>
          <a:p>
            <a:pPr algn="just"/>
            <a:r>
              <a:rPr lang="es-ES" b="1" dirty="0" smtClean="0">
                <a:cs typeface="Arial" panose="020B0604020202020204" pitchFamily="34" charset="0"/>
              </a:rPr>
              <a:t>Las Bases </a:t>
            </a:r>
            <a:r>
              <a:rPr lang="es-ES" b="1" dirty="0">
                <a:cs typeface="Arial" panose="020B0604020202020204" pitchFamily="34" charset="0"/>
              </a:rPr>
              <a:t>Normativas </a:t>
            </a:r>
            <a:r>
              <a:rPr lang="es-ES" b="1" dirty="0" smtClean="0">
                <a:cs typeface="Arial" panose="020B0604020202020204" pitchFamily="34" charset="0"/>
              </a:rPr>
              <a:t>del MIIC aseguran </a:t>
            </a:r>
            <a:r>
              <a:rPr lang="es-ES" dirty="0" smtClean="0">
                <a:cs typeface="Arial" panose="020B0604020202020204" pitchFamily="34" charset="0"/>
              </a:rPr>
              <a:t>la </a:t>
            </a:r>
            <a:r>
              <a:rPr lang="es-ES" dirty="0">
                <a:cs typeface="Arial" panose="020B0604020202020204" pitchFamily="34" charset="0"/>
              </a:rPr>
              <a:t>articulación equilibrada del saber (conocimientos), el saber hacer (procedimientos) y el saber ser (valores), de modo que la formación propicie un pensamiento crítico y los estudiantes desarrollen la capacidad de solucionar problemas en el contexto </a:t>
            </a:r>
            <a:r>
              <a:rPr lang="es-ES" dirty="0">
                <a:solidFill>
                  <a:schemeClr val="bg1"/>
                </a:solidFill>
                <a:cs typeface="Arial" panose="020B0604020202020204" pitchFamily="34" charset="0"/>
              </a:rPr>
              <a:t>teó</a:t>
            </a:r>
            <a:r>
              <a:rPr lang="es-ES" dirty="0">
                <a:cs typeface="Arial" panose="020B0604020202020204" pitchFamily="34" charset="0"/>
              </a:rPr>
              <a:t>rico disciplinar y en el social (campo </a:t>
            </a:r>
            <a:r>
              <a:rPr lang="es-ES" dirty="0" smtClean="0">
                <a:cs typeface="Arial" panose="020B0604020202020204" pitchFamily="34" charset="0"/>
              </a:rPr>
              <a:t>real e </a:t>
            </a:r>
            <a:r>
              <a:rPr lang="es-ES" dirty="0">
                <a:cs typeface="Arial" panose="020B0604020202020204" pitchFamily="34" charset="0"/>
              </a:rPr>
              <a:t>inserción de la profesión), con </a:t>
            </a:r>
            <a:r>
              <a:rPr lang="es-ES" dirty="0">
                <a:solidFill>
                  <a:schemeClr val="bg1"/>
                </a:solidFill>
                <a:cs typeface="Arial" panose="020B0604020202020204" pitchFamily="34" charset="0"/>
              </a:rPr>
              <a:t>una</a:t>
            </a:r>
            <a:r>
              <a:rPr lang="es-ES" dirty="0">
                <a:cs typeface="Arial" panose="020B0604020202020204" pitchFamily="34" charset="0"/>
              </a:rPr>
              <a:t> visión inter y </a:t>
            </a:r>
            <a:r>
              <a:rPr lang="es-ES" dirty="0" smtClean="0">
                <a:cs typeface="Arial" panose="020B0604020202020204" pitchFamily="34" charset="0"/>
              </a:rPr>
              <a:t>transdisciplinaria, para desarrollar estrategias y recuperar </a:t>
            </a:r>
            <a:r>
              <a:rPr lang="es-ES" dirty="0">
                <a:solidFill>
                  <a:schemeClr val="bg1"/>
                </a:solidFill>
                <a:cs typeface="Arial" panose="020B0604020202020204" pitchFamily="34" charset="0"/>
              </a:rPr>
              <a:t>al máxi</a:t>
            </a:r>
            <a:r>
              <a:rPr lang="es-ES" dirty="0">
                <a:cs typeface="Arial" panose="020B0604020202020204" pitchFamily="34" charset="0"/>
              </a:rPr>
              <a:t>mo </a:t>
            </a:r>
            <a:r>
              <a:rPr lang="es-ES" dirty="0" smtClean="0">
                <a:cs typeface="Arial" panose="020B0604020202020204" pitchFamily="34" charset="0"/>
              </a:rPr>
              <a:t>la formación profesional. </a:t>
            </a:r>
            <a:endParaRPr lang="es-ES" dirty="0">
              <a:cs typeface="Arial" panose="020B0604020202020204" pitchFamily="34" charset="0"/>
            </a:endParaRPr>
          </a:p>
          <a:p>
            <a:pPr algn="just"/>
            <a:endParaRPr lang="es-ES" dirty="0">
              <a:cs typeface="Arial" panose="020B0604020202020204" pitchFamily="34" charset="0"/>
            </a:endParaRPr>
          </a:p>
        </p:txBody>
      </p:sp>
    </p:spTree>
    <p:extLst>
      <p:ext uri="{BB962C8B-B14F-4D97-AF65-F5344CB8AC3E}">
        <p14:creationId xmlns:p14="http://schemas.microsoft.com/office/powerpoint/2010/main" val="29673567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30629" y="185053"/>
            <a:ext cx="9274629" cy="1110345"/>
          </a:xfrm>
          <a:effectLst/>
        </p:spPr>
        <p:txBody>
          <a:bodyPr vert="horz" lIns="91440" tIns="45720" rIns="91440" bIns="45720" rtlCol="0" anchor="ctr">
            <a:noAutofit/>
          </a:bodyPr>
          <a:lstStyle/>
          <a:p>
            <a:r>
              <a:rPr lang="es-ES" sz="3600" b="1" i="1" dirty="0">
                <a:cs typeface="Arial" panose="020B0604020202020204" pitchFamily="34" charset="0"/>
              </a:rPr>
              <a:t>Nuevo Modelo Educativo de la UAEM</a:t>
            </a:r>
            <a:br>
              <a:rPr lang="es-ES" sz="3600" b="1" i="1" dirty="0">
                <a:cs typeface="Arial" panose="020B0604020202020204" pitchFamily="34" charset="0"/>
              </a:rPr>
            </a:br>
            <a:r>
              <a:rPr lang="es-ES" sz="2400" b="1" i="1" dirty="0">
                <a:cs typeface="Arial" panose="020B0604020202020204" pitchFamily="34" charset="0"/>
              </a:rPr>
              <a:t>Dra. Martha Díaz Flores y Dr. Enrique Osorio García</a:t>
            </a:r>
            <a:endParaRPr lang="es-ES" sz="3600" b="1" i="1" dirty="0">
              <a:cs typeface="Arial" panose="020B0604020202020204" pitchFamily="34" charset="0"/>
            </a:endParaRPr>
          </a:p>
        </p:txBody>
      </p:sp>
      <p:pic>
        <p:nvPicPr>
          <p:cNvPr id="4" name="Imagen 3"/>
          <p:cNvPicPr>
            <a:picLocks noChangeAspect="1"/>
          </p:cNvPicPr>
          <p:nvPr/>
        </p:nvPicPr>
        <p:blipFill>
          <a:blip r:embed="rId2">
            <a:clrChange>
              <a:clrFrom>
                <a:srgbClr val="F4F4F4"/>
              </a:clrFrom>
              <a:clrTo>
                <a:srgbClr val="F4F4F4">
                  <a:alpha val="0"/>
                </a:srgbClr>
              </a:clrTo>
            </a:clrChange>
            <a:lum bright="70000" contrast="-70000"/>
          </a:blip>
          <a:stretch>
            <a:fillRect/>
          </a:stretch>
        </p:blipFill>
        <p:spPr>
          <a:xfrm>
            <a:off x="3080657" y="1295398"/>
            <a:ext cx="4539343" cy="4905420"/>
          </a:xfrm>
          <a:prstGeom prst="rect">
            <a:avLst/>
          </a:prstGeom>
        </p:spPr>
      </p:pic>
      <p:sp>
        <p:nvSpPr>
          <p:cNvPr id="3" name="Subtítulo 2"/>
          <p:cNvSpPr>
            <a:spLocks noGrp="1"/>
          </p:cNvSpPr>
          <p:nvPr>
            <p:ph type="subTitle" idx="1"/>
          </p:nvPr>
        </p:nvSpPr>
        <p:spPr>
          <a:xfrm>
            <a:off x="1426028" y="1447802"/>
            <a:ext cx="7587343" cy="5203372"/>
          </a:xfrm>
        </p:spPr>
        <p:txBody>
          <a:bodyPr>
            <a:normAutofit/>
          </a:bodyPr>
          <a:lstStyle/>
          <a:p>
            <a:pPr>
              <a:buClr>
                <a:schemeClr val="accent2">
                  <a:lumMod val="50000"/>
                </a:schemeClr>
              </a:buClr>
            </a:pPr>
            <a:r>
              <a:rPr lang="es-ES" sz="2000" b="1" dirty="0"/>
              <a:t>C</a:t>
            </a:r>
            <a:r>
              <a:rPr lang="es-ES" sz="2000" b="1" dirty="0" smtClean="0"/>
              <a:t>aracterísticas </a:t>
            </a:r>
            <a:r>
              <a:rPr lang="es-ES" sz="2000" b="1" dirty="0"/>
              <a:t>F</a:t>
            </a:r>
            <a:r>
              <a:rPr lang="es-ES" sz="2000" b="1" dirty="0" smtClean="0"/>
              <a:t>undamentales </a:t>
            </a:r>
            <a:r>
              <a:rPr lang="es-ES" sz="2000" b="1" dirty="0"/>
              <a:t>(Miranda, </a:t>
            </a:r>
            <a:r>
              <a:rPr lang="es-ES" sz="2000" b="1" dirty="0" smtClean="0"/>
              <a:t>2005)</a:t>
            </a:r>
          </a:p>
          <a:p>
            <a:pPr marL="342900" indent="-342900" algn="just">
              <a:buClr>
                <a:schemeClr val="accent2">
                  <a:lumMod val="50000"/>
                </a:schemeClr>
              </a:buClr>
              <a:buFont typeface="Arial" panose="020B0604020202020204" pitchFamily="34" charset="0"/>
              <a:buChar char="•"/>
            </a:pPr>
            <a:r>
              <a:rPr lang="es-ES" sz="2000" dirty="0" smtClean="0">
                <a:cs typeface="Arial" panose="020B0604020202020204" pitchFamily="34" charset="0"/>
              </a:rPr>
              <a:t>Son </a:t>
            </a:r>
            <a:r>
              <a:rPr lang="es-ES" sz="2000" dirty="0">
                <a:cs typeface="Arial" panose="020B0604020202020204" pitchFamily="34" charset="0"/>
              </a:rPr>
              <a:t>genéricas en razón de que comprenden un proceso de integración del saber </a:t>
            </a:r>
            <a:r>
              <a:rPr lang="es-ES" sz="2000" dirty="0" smtClean="0">
                <a:cs typeface="Arial" panose="020B0604020202020204" pitchFamily="34" charset="0"/>
              </a:rPr>
              <a:t>acumulado.  </a:t>
            </a:r>
            <a:endParaRPr lang="es-ES" sz="2000" dirty="0">
              <a:cs typeface="Arial" panose="020B0604020202020204" pitchFamily="34" charset="0"/>
            </a:endParaRPr>
          </a:p>
          <a:p>
            <a:pPr marL="342900" indent="-342900" algn="just">
              <a:buClr>
                <a:schemeClr val="accent2">
                  <a:lumMod val="50000"/>
                </a:schemeClr>
              </a:buClr>
              <a:buFont typeface="Arial" panose="020B0604020202020204" pitchFamily="34" charset="0"/>
              <a:buChar char="•"/>
            </a:pPr>
            <a:r>
              <a:rPr lang="es-ES" sz="2000" dirty="0" smtClean="0">
                <a:cs typeface="Arial" panose="020B0604020202020204" pitchFamily="34" charset="0"/>
              </a:rPr>
              <a:t>Son </a:t>
            </a:r>
            <a:r>
              <a:rPr lang="es-ES" sz="2000" dirty="0">
                <a:cs typeface="Arial" panose="020B0604020202020204" pitchFamily="34" charset="0"/>
              </a:rPr>
              <a:t>relacionales y abiertas dado que se articulan con situaciones concretas de la </a:t>
            </a:r>
            <a:r>
              <a:rPr lang="es-ES" sz="2000" dirty="0" smtClean="0">
                <a:cs typeface="Arial" panose="020B0604020202020204" pitchFamily="34" charset="0"/>
              </a:rPr>
              <a:t>actuación. </a:t>
            </a:r>
          </a:p>
          <a:p>
            <a:pPr marL="342900" indent="-342900" algn="just">
              <a:buClr>
                <a:schemeClr val="accent2">
                  <a:lumMod val="50000"/>
                </a:schemeClr>
              </a:buClr>
              <a:buFont typeface="Arial" panose="020B0604020202020204" pitchFamily="34" charset="0"/>
              <a:buChar char="•"/>
            </a:pPr>
            <a:r>
              <a:rPr lang="es-ES" sz="2000" dirty="0" smtClean="0">
                <a:cs typeface="Arial" panose="020B0604020202020204" pitchFamily="34" charset="0"/>
              </a:rPr>
              <a:t>Son </a:t>
            </a:r>
            <a:r>
              <a:rPr lang="es-ES" sz="2000" dirty="0">
                <a:cs typeface="Arial" panose="020B0604020202020204" pitchFamily="34" charset="0"/>
              </a:rPr>
              <a:t>proposicionales asumiendo que derivan de un sustento </a:t>
            </a:r>
            <a:r>
              <a:rPr lang="es-ES" sz="2000" dirty="0" smtClean="0">
                <a:cs typeface="Arial" panose="020B0604020202020204" pitchFamily="34" charset="0"/>
              </a:rPr>
              <a:t>del saber </a:t>
            </a:r>
            <a:r>
              <a:rPr lang="es-ES" sz="2000" dirty="0">
                <a:cs typeface="Arial" panose="020B0604020202020204" pitchFamily="34" charset="0"/>
              </a:rPr>
              <a:t>con </a:t>
            </a:r>
            <a:r>
              <a:rPr lang="es-ES" sz="2000" dirty="0" smtClean="0">
                <a:cs typeface="Arial" panose="020B0604020202020204" pitchFamily="34" charset="0"/>
              </a:rPr>
              <a:t>sentido. </a:t>
            </a:r>
            <a:endParaRPr lang="es-ES" sz="2000" dirty="0">
              <a:cs typeface="Arial" panose="020B0604020202020204" pitchFamily="34" charset="0"/>
            </a:endParaRPr>
          </a:p>
          <a:p>
            <a:pPr marL="342900" indent="-342900" algn="just">
              <a:buClr>
                <a:schemeClr val="accent2">
                  <a:lumMod val="50000"/>
                </a:schemeClr>
              </a:buClr>
              <a:buFont typeface="Arial" panose="020B0604020202020204" pitchFamily="34" charset="0"/>
              <a:buChar char="•"/>
            </a:pPr>
            <a:r>
              <a:rPr lang="es-ES" sz="2000" dirty="0" smtClean="0">
                <a:cs typeface="Arial" panose="020B0604020202020204" pitchFamily="34" charset="0"/>
              </a:rPr>
              <a:t>Son </a:t>
            </a:r>
            <a:r>
              <a:rPr lang="es-ES" sz="2000" dirty="0">
                <a:cs typeface="Arial" panose="020B0604020202020204" pitchFamily="34" charset="0"/>
              </a:rPr>
              <a:t>transferibles en la medida que propician el despliegue de un pensamiento </a:t>
            </a:r>
            <a:r>
              <a:rPr lang="es-ES" sz="2000" dirty="0" smtClean="0">
                <a:cs typeface="Arial" panose="020B0604020202020204" pitchFamily="34" charset="0"/>
              </a:rPr>
              <a:t>meta </a:t>
            </a:r>
            <a:r>
              <a:rPr lang="es-ES" sz="2000" dirty="0">
                <a:cs typeface="Arial" panose="020B0604020202020204" pitchFamily="34" charset="0"/>
              </a:rPr>
              <a:t>crítico y </a:t>
            </a:r>
            <a:r>
              <a:rPr lang="es-ES" sz="2000" dirty="0" smtClean="0">
                <a:cs typeface="Arial" panose="020B0604020202020204" pitchFamily="34" charset="0"/>
              </a:rPr>
              <a:t>estratégico. </a:t>
            </a:r>
          </a:p>
          <a:p>
            <a:pPr marL="342900" indent="-342900" algn="just">
              <a:buClr>
                <a:schemeClr val="accent2">
                  <a:lumMod val="50000"/>
                </a:schemeClr>
              </a:buClr>
              <a:buFont typeface="Arial" panose="020B0604020202020204" pitchFamily="34" charset="0"/>
              <a:buChar char="•"/>
            </a:pPr>
            <a:r>
              <a:rPr lang="es-ES" sz="2000" dirty="0" smtClean="0">
                <a:cs typeface="Arial" panose="020B0604020202020204" pitchFamily="34" charset="0"/>
              </a:rPr>
              <a:t>Son </a:t>
            </a:r>
            <a:r>
              <a:rPr lang="es-ES" sz="2000" dirty="0">
                <a:cs typeface="Arial" panose="020B0604020202020204" pitchFamily="34" charset="0"/>
              </a:rPr>
              <a:t>integrativas de atributos complejos de la actuación </a:t>
            </a:r>
            <a:r>
              <a:rPr lang="es-ES" sz="2000" dirty="0" smtClean="0">
                <a:cs typeface="Arial" panose="020B0604020202020204" pitchFamily="34" charset="0"/>
              </a:rPr>
              <a:t>profesional. </a:t>
            </a:r>
            <a:endParaRPr lang="es-ES" sz="2000" dirty="0">
              <a:cs typeface="Arial" panose="020B0604020202020204" pitchFamily="34" charset="0"/>
            </a:endParaRPr>
          </a:p>
          <a:p>
            <a:pPr marL="342900" indent="-342900" algn="just">
              <a:buClr>
                <a:schemeClr val="accent2">
                  <a:lumMod val="50000"/>
                </a:schemeClr>
              </a:buClr>
              <a:buFont typeface="Arial" panose="020B0604020202020204" pitchFamily="34" charset="0"/>
              <a:buChar char="•"/>
            </a:pPr>
            <a:r>
              <a:rPr lang="es-ES" sz="2000" dirty="0" smtClean="0">
                <a:cs typeface="Arial" panose="020B0604020202020204" pitchFamily="34" charset="0"/>
              </a:rPr>
              <a:t>Son efectivas </a:t>
            </a:r>
            <a:r>
              <a:rPr lang="es-ES" sz="2000" dirty="0">
                <a:cs typeface="Arial" panose="020B0604020202020204" pitchFamily="34" charset="0"/>
              </a:rPr>
              <a:t>en la medida de que su valoración supone su </a:t>
            </a:r>
            <a:r>
              <a:rPr lang="es-ES" sz="2000" dirty="0">
                <a:solidFill>
                  <a:schemeClr val="bg1"/>
                </a:solidFill>
                <a:cs typeface="Arial" panose="020B0604020202020204" pitchFamily="34" charset="0"/>
              </a:rPr>
              <a:t>m</a:t>
            </a:r>
            <a:r>
              <a:rPr lang="es-ES" sz="2000" dirty="0">
                <a:cs typeface="Arial" panose="020B0604020202020204" pitchFamily="34" charset="0"/>
              </a:rPr>
              <a:t>anifestación y demostración exitosa en condiciones y tareas </a:t>
            </a:r>
            <a:r>
              <a:rPr lang="es-ES" sz="2000" dirty="0">
                <a:solidFill>
                  <a:schemeClr val="bg1"/>
                </a:solidFill>
                <a:cs typeface="Arial" panose="020B0604020202020204" pitchFamily="34" charset="0"/>
              </a:rPr>
              <a:t>part</a:t>
            </a:r>
            <a:r>
              <a:rPr lang="es-ES" sz="2000" dirty="0">
                <a:cs typeface="Arial" panose="020B0604020202020204" pitchFamily="34" charset="0"/>
              </a:rPr>
              <a:t>iculares </a:t>
            </a:r>
            <a:r>
              <a:rPr lang="es-ES" sz="2000" dirty="0" smtClean="0">
                <a:cs typeface="Arial" panose="020B0604020202020204" pitchFamily="34" charset="0"/>
              </a:rPr>
              <a:t>de la </a:t>
            </a:r>
            <a:r>
              <a:rPr lang="es-ES" sz="2000" dirty="0">
                <a:cs typeface="Arial" panose="020B0604020202020204" pitchFamily="34" charset="0"/>
              </a:rPr>
              <a:t>profesión. </a:t>
            </a:r>
          </a:p>
        </p:txBody>
      </p:sp>
    </p:spTree>
    <p:extLst>
      <p:ext uri="{BB962C8B-B14F-4D97-AF65-F5344CB8AC3E}">
        <p14:creationId xmlns:p14="http://schemas.microsoft.com/office/powerpoint/2010/main" val="17043473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clrChange>
              <a:clrFrom>
                <a:srgbClr val="F4F4F4"/>
              </a:clrFrom>
              <a:clrTo>
                <a:srgbClr val="F4F4F4">
                  <a:alpha val="0"/>
                </a:srgbClr>
              </a:clrTo>
            </a:clrChange>
            <a:lum bright="70000" contrast="-70000"/>
          </a:blip>
          <a:stretch>
            <a:fillRect/>
          </a:stretch>
        </p:blipFill>
        <p:spPr>
          <a:xfrm>
            <a:off x="3080657" y="1097174"/>
            <a:ext cx="4539343" cy="4905420"/>
          </a:xfrm>
          <a:prstGeom prst="rect">
            <a:avLst/>
          </a:prstGeom>
        </p:spPr>
      </p:pic>
      <p:sp>
        <p:nvSpPr>
          <p:cNvPr id="5" name="Subtítulo 2"/>
          <p:cNvSpPr>
            <a:spLocks noGrp="1"/>
          </p:cNvSpPr>
          <p:nvPr>
            <p:ph type="subTitle" idx="1"/>
          </p:nvPr>
        </p:nvSpPr>
        <p:spPr>
          <a:xfrm>
            <a:off x="1687287" y="185059"/>
            <a:ext cx="7293427" cy="5290456"/>
          </a:xfrm>
        </p:spPr>
        <p:txBody>
          <a:bodyPr>
            <a:noAutofit/>
          </a:bodyPr>
          <a:lstStyle/>
          <a:p>
            <a:pPr>
              <a:lnSpc>
                <a:spcPct val="150000"/>
              </a:lnSpc>
            </a:pPr>
            <a:r>
              <a:rPr lang="es-MX" sz="3600" b="1" dirty="0" smtClean="0">
                <a:latin typeface="+mj-lt"/>
              </a:rPr>
              <a:t>Guía </a:t>
            </a:r>
            <a:r>
              <a:rPr lang="es-MX" sz="3600" b="1" dirty="0">
                <a:latin typeface="+mj-lt"/>
              </a:rPr>
              <a:t>de </a:t>
            </a:r>
            <a:r>
              <a:rPr lang="es-MX" sz="3600" b="1" dirty="0" smtClean="0">
                <a:latin typeface="+mj-lt"/>
              </a:rPr>
              <a:t>Contenido</a:t>
            </a:r>
          </a:p>
          <a:p>
            <a:pPr algn="just">
              <a:lnSpc>
                <a:spcPct val="150000"/>
              </a:lnSpc>
            </a:pPr>
            <a:r>
              <a:rPr lang="es-MX" sz="2000" dirty="0" smtClean="0"/>
              <a:t>Planteamiento </a:t>
            </a:r>
            <a:r>
              <a:rPr lang="es-MX" sz="2000" dirty="0"/>
              <a:t>de la Reforma Educativa; Objetivos; Beneficios; Base Legal y Reformas; Avances; Principios; El Modelo Educativo 2016; Ejes Estratégicos del Modelo Educativo; La Reforma Educativa en el Estado de México; Nuevo Modelo Educativo en la UAEM; El Deber Ser del Modelo Educativo; Conceptualización; Tipificación; </a:t>
            </a:r>
            <a:r>
              <a:rPr lang="es-MX" sz="2000" dirty="0" smtClean="0"/>
              <a:t> Modalidades y Métodos; </a:t>
            </a:r>
            <a:r>
              <a:rPr lang="es-MX" sz="2000" dirty="0"/>
              <a:t>Referentes Sustantivos; Educación Global-Social; </a:t>
            </a:r>
            <a:r>
              <a:rPr lang="es-ES" sz="2000" dirty="0">
                <a:ea typeface="Calibri" panose="020F0502020204030204" pitchFamily="34" charset="0"/>
              </a:rPr>
              <a:t>Un Esquema General de Modelo Educativo Institucional;</a:t>
            </a:r>
            <a:r>
              <a:rPr lang="es-ES" sz="2000" b="1" dirty="0">
                <a:latin typeface="Arial" panose="020B0604020202020204" pitchFamily="34" charset="0"/>
                <a:cs typeface="Arial" panose="020B0604020202020204" pitchFamily="34" charset="0"/>
              </a:rPr>
              <a:t> </a:t>
            </a:r>
            <a:r>
              <a:rPr lang="es-ES" sz="2000" dirty="0">
                <a:cs typeface="Arial" panose="020B0604020202020204" pitchFamily="34" charset="0"/>
              </a:rPr>
              <a:t>Un Modelo Educativo Integral lo Constituyen </a:t>
            </a:r>
            <a:r>
              <a:rPr lang="es-ES" sz="2000" dirty="0" smtClean="0">
                <a:cs typeface="Arial" panose="020B0604020202020204" pitchFamily="34" charset="0"/>
              </a:rPr>
              <a:t>Nueve </a:t>
            </a:r>
            <a:r>
              <a:rPr lang="es-ES" sz="2000" dirty="0">
                <a:cs typeface="Arial" panose="020B0604020202020204" pitchFamily="34" charset="0"/>
              </a:rPr>
              <a:t>Dimensiones</a:t>
            </a:r>
            <a:r>
              <a:rPr lang="es-MX" sz="2000" dirty="0"/>
              <a:t>; </a:t>
            </a:r>
            <a:r>
              <a:rPr lang="es-MX" sz="2000" dirty="0">
                <a:cs typeface="Arial" panose="020B0604020202020204" pitchFamily="34" charset="0"/>
              </a:rPr>
              <a:t>Valores </a:t>
            </a:r>
            <a:r>
              <a:rPr lang="es-MX" sz="2000" dirty="0" smtClean="0">
                <a:cs typeface="Arial" panose="020B0604020202020204" pitchFamily="34" charset="0"/>
              </a:rPr>
              <a:t>Esperados del </a:t>
            </a:r>
            <a:r>
              <a:rPr lang="es-MX" sz="2000" dirty="0">
                <a:cs typeface="Arial" panose="020B0604020202020204" pitchFamily="34" charset="0"/>
              </a:rPr>
              <a:t>Sistema de Educación en México y Referencias Impresas y en Línea. </a:t>
            </a:r>
            <a:endParaRPr lang="es-ES" sz="2000" dirty="0">
              <a:cs typeface="Arial" panose="020B0604020202020204" pitchFamily="34" charset="0"/>
            </a:endParaRPr>
          </a:p>
        </p:txBody>
      </p:sp>
    </p:spTree>
    <p:extLst>
      <p:ext uri="{BB962C8B-B14F-4D97-AF65-F5344CB8AC3E}">
        <p14:creationId xmlns:p14="http://schemas.microsoft.com/office/powerpoint/2010/main" val="14592383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304801" y="178421"/>
            <a:ext cx="9303835" cy="1081667"/>
          </a:xfrm>
          <a:effectLst/>
        </p:spPr>
        <p:txBody>
          <a:bodyPr vert="horz" lIns="91440" tIns="45720" rIns="91440" bIns="45720" rtlCol="0" anchor="ctr">
            <a:noAutofit/>
          </a:bodyPr>
          <a:lstStyle/>
          <a:p>
            <a:r>
              <a:rPr lang="es-ES" sz="3600" b="1" i="1" dirty="0">
                <a:cs typeface="Arial" panose="020B0604020202020204" pitchFamily="34" charset="0"/>
              </a:rPr>
              <a:t>Nuevo Modelo Educativo de la UAEM</a:t>
            </a:r>
            <a:br>
              <a:rPr lang="es-ES" sz="3600" b="1" i="1" dirty="0">
                <a:cs typeface="Arial" panose="020B0604020202020204" pitchFamily="34" charset="0"/>
              </a:rPr>
            </a:br>
            <a:r>
              <a:rPr lang="es-ES" sz="2400" b="1" i="1" dirty="0">
                <a:cs typeface="Arial" panose="020B0604020202020204" pitchFamily="34" charset="0"/>
              </a:rPr>
              <a:t>Dra. Martha Díaz Flores y Dr. Enrique Osorio García</a:t>
            </a:r>
          </a:p>
        </p:txBody>
      </p:sp>
      <p:pic>
        <p:nvPicPr>
          <p:cNvPr id="4" name="Imagen 3"/>
          <p:cNvPicPr>
            <a:picLocks noChangeAspect="1"/>
          </p:cNvPicPr>
          <p:nvPr/>
        </p:nvPicPr>
        <p:blipFill>
          <a:blip r:embed="rId2">
            <a:clrChange>
              <a:clrFrom>
                <a:srgbClr val="F4F4F4"/>
              </a:clrFrom>
              <a:clrTo>
                <a:srgbClr val="F4F4F4">
                  <a:alpha val="0"/>
                </a:srgbClr>
              </a:clrTo>
            </a:clrChange>
            <a:lum bright="70000" contrast="-70000"/>
          </a:blip>
          <a:stretch>
            <a:fillRect/>
          </a:stretch>
        </p:blipFill>
        <p:spPr>
          <a:xfrm>
            <a:off x="3049459" y="1380888"/>
            <a:ext cx="4539343" cy="4905420"/>
          </a:xfrm>
          <a:prstGeom prst="rect">
            <a:avLst/>
          </a:prstGeom>
        </p:spPr>
      </p:pic>
      <p:sp>
        <p:nvSpPr>
          <p:cNvPr id="3" name="Subtítulo 2"/>
          <p:cNvSpPr>
            <a:spLocks noGrp="1"/>
          </p:cNvSpPr>
          <p:nvPr>
            <p:ph type="subTitle" idx="1"/>
          </p:nvPr>
        </p:nvSpPr>
        <p:spPr>
          <a:xfrm>
            <a:off x="1639229" y="1380888"/>
            <a:ext cx="7359805" cy="3726366"/>
          </a:xfrm>
        </p:spPr>
        <p:txBody>
          <a:bodyPr>
            <a:noAutofit/>
          </a:bodyPr>
          <a:lstStyle/>
          <a:p>
            <a:pPr algn="just">
              <a:lnSpc>
                <a:spcPct val="150000"/>
              </a:lnSpc>
              <a:spcAft>
                <a:spcPts val="800"/>
              </a:spcAft>
            </a:pPr>
            <a:r>
              <a:rPr lang="es-ES" sz="2400" dirty="0">
                <a:ea typeface="Calibri" panose="020F0502020204030204" pitchFamily="34" charset="0"/>
                <a:cs typeface="Arial" panose="020B0604020202020204" pitchFamily="34" charset="0"/>
              </a:rPr>
              <a:t>Este modelo se desarrolla a partir de seis componentes principales (Moreno, 2005): estructura sistémica del proceso formativo en el nivel profesional, orientación de la formación profesional basada en competencias, modelo de enseñanza y aprendizaje innovador, con enfoque constructivista y por competencias, estructura curricular basada en núcleos de formación, actos </a:t>
            </a:r>
            <a:r>
              <a:rPr lang="es-ES" sz="2400" dirty="0">
                <a:solidFill>
                  <a:schemeClr val="bg1"/>
                </a:solidFill>
                <a:ea typeface="Calibri" panose="020F0502020204030204" pitchFamily="34" charset="0"/>
                <a:cs typeface="Arial" panose="020B0604020202020204" pitchFamily="34" charset="0"/>
              </a:rPr>
              <a:t>a</a:t>
            </a:r>
            <a:r>
              <a:rPr lang="es-ES" sz="2400" dirty="0">
                <a:ea typeface="Calibri" panose="020F0502020204030204" pitchFamily="34" charset="0"/>
                <a:cs typeface="Arial" panose="020B0604020202020204" pitchFamily="34" charset="0"/>
              </a:rPr>
              <a:t>cadémicos expresados en créditos, sistema de </a:t>
            </a:r>
            <a:r>
              <a:rPr lang="es-ES" sz="2400" dirty="0">
                <a:solidFill>
                  <a:schemeClr val="bg1"/>
                </a:solidFill>
                <a:ea typeface="Calibri" panose="020F0502020204030204" pitchFamily="34" charset="0"/>
                <a:cs typeface="Arial" panose="020B0604020202020204" pitchFamily="34" charset="0"/>
              </a:rPr>
              <a:t>segu</a:t>
            </a:r>
            <a:r>
              <a:rPr lang="es-ES" sz="2400" dirty="0">
                <a:ea typeface="Calibri" panose="020F0502020204030204" pitchFamily="34" charset="0"/>
                <a:cs typeface="Arial" panose="020B0604020202020204" pitchFamily="34" charset="0"/>
              </a:rPr>
              <a:t>imiento y evaluación. </a:t>
            </a:r>
          </a:p>
          <a:p>
            <a:pPr>
              <a:lnSpc>
                <a:spcPct val="150000"/>
              </a:lnSpc>
            </a:pPr>
            <a:endParaRPr lang="es-ES" sz="2400" dirty="0"/>
          </a:p>
        </p:txBody>
      </p:sp>
    </p:spTree>
    <p:extLst>
      <p:ext uri="{BB962C8B-B14F-4D97-AF65-F5344CB8AC3E}">
        <p14:creationId xmlns:p14="http://schemas.microsoft.com/office/powerpoint/2010/main" val="3671943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52400" y="198598"/>
            <a:ext cx="8824332" cy="685799"/>
          </a:xfrm>
          <a:effectLst/>
        </p:spPr>
        <p:txBody>
          <a:bodyPr vert="horz" lIns="91440" tIns="45720" rIns="91440" bIns="45720" rtlCol="0" anchor="ctr">
            <a:noAutofit/>
          </a:bodyPr>
          <a:lstStyle/>
          <a:p>
            <a:r>
              <a:rPr lang="es-MX" sz="3600" b="1" i="1" dirty="0">
                <a:cs typeface="Arial" panose="020B0604020202020204" pitchFamily="34" charset="0"/>
              </a:rPr>
              <a:t>El Deber </a:t>
            </a:r>
            <a:r>
              <a:rPr lang="es-MX" sz="3600" b="1" i="1" dirty="0" smtClean="0">
                <a:cs typeface="Arial" panose="020B0604020202020204" pitchFamily="34" charset="0"/>
              </a:rPr>
              <a:t>Ser </a:t>
            </a:r>
            <a:r>
              <a:rPr lang="es-MX" sz="3600" b="1" i="1" dirty="0">
                <a:cs typeface="Arial" panose="020B0604020202020204" pitchFamily="34" charset="0"/>
              </a:rPr>
              <a:t>del Modelo Educativo</a:t>
            </a:r>
            <a:endParaRPr lang="es-ES" sz="3600" b="1" i="1" dirty="0">
              <a:cs typeface="Arial" panose="020B0604020202020204" pitchFamily="34" charset="0"/>
            </a:endParaRPr>
          </a:p>
        </p:txBody>
      </p:sp>
      <p:pic>
        <p:nvPicPr>
          <p:cNvPr id="4" name="Imagen 3"/>
          <p:cNvPicPr>
            <a:picLocks noChangeAspect="1"/>
          </p:cNvPicPr>
          <p:nvPr/>
        </p:nvPicPr>
        <p:blipFill>
          <a:blip r:embed="rId2">
            <a:clrChange>
              <a:clrFrom>
                <a:srgbClr val="F4F4F4"/>
              </a:clrFrom>
              <a:clrTo>
                <a:srgbClr val="F4F4F4">
                  <a:alpha val="0"/>
                </a:srgbClr>
              </a:clrTo>
            </a:clrChange>
            <a:lum bright="70000" contrast="-70000"/>
          </a:blip>
          <a:stretch>
            <a:fillRect/>
          </a:stretch>
        </p:blipFill>
        <p:spPr>
          <a:xfrm>
            <a:off x="3080657" y="1097174"/>
            <a:ext cx="4539343" cy="4905420"/>
          </a:xfrm>
          <a:prstGeom prst="rect">
            <a:avLst/>
          </a:prstGeom>
        </p:spPr>
      </p:pic>
      <p:sp>
        <p:nvSpPr>
          <p:cNvPr id="3" name="Subtítulo 2"/>
          <p:cNvSpPr>
            <a:spLocks noGrp="1"/>
          </p:cNvSpPr>
          <p:nvPr>
            <p:ph type="subTitle" idx="1"/>
          </p:nvPr>
        </p:nvSpPr>
        <p:spPr>
          <a:xfrm>
            <a:off x="1556657" y="1001486"/>
            <a:ext cx="7420075" cy="5519058"/>
          </a:xfrm>
        </p:spPr>
        <p:txBody>
          <a:bodyPr>
            <a:normAutofit/>
          </a:bodyPr>
          <a:lstStyle/>
          <a:p>
            <a:pPr algn="just">
              <a:lnSpc>
                <a:spcPct val="107000"/>
              </a:lnSpc>
              <a:spcAft>
                <a:spcPts val="800"/>
              </a:spcAft>
              <a:buClr>
                <a:schemeClr val="accent2">
                  <a:lumMod val="50000"/>
                </a:schemeClr>
              </a:buClr>
            </a:pPr>
            <a:r>
              <a:rPr lang="es-ES" dirty="0">
                <a:ea typeface="Calibri" panose="020F0502020204030204" pitchFamily="34" charset="0"/>
                <a:cs typeface="Times New Roman" panose="02020603050405020304" pitchFamily="18" charset="0"/>
              </a:rPr>
              <a:t>Un referente fundamental para la construcción del modelo educativo en el contexto de la Reforma Educativa </a:t>
            </a:r>
            <a:r>
              <a:rPr lang="es-ES" dirty="0" smtClean="0">
                <a:ea typeface="Calibri" panose="020F0502020204030204" pitchFamily="34" charset="0"/>
                <a:cs typeface="Times New Roman" panose="02020603050405020304" pitchFamily="18" charset="0"/>
              </a:rPr>
              <a:t>de </a:t>
            </a:r>
            <a:r>
              <a:rPr lang="es-ES" dirty="0">
                <a:ea typeface="Calibri" panose="020F0502020204030204" pitchFamily="34" charset="0"/>
                <a:cs typeface="Times New Roman" panose="02020603050405020304" pitchFamily="18" charset="0"/>
              </a:rPr>
              <a:t>México, tiene como base los objetos de aprendizaje utilizados en los planes y programas de </a:t>
            </a:r>
            <a:r>
              <a:rPr lang="es-ES" dirty="0" smtClean="0">
                <a:ea typeface="Calibri" panose="020F0502020204030204" pitchFamily="34" charset="0"/>
                <a:cs typeface="Times New Roman" panose="02020603050405020304" pitchFamily="18" charset="0"/>
              </a:rPr>
              <a:t>estudio, </a:t>
            </a:r>
            <a:r>
              <a:rPr lang="es-ES" dirty="0">
                <a:ea typeface="Calibri" panose="020F0502020204030204" pitchFamily="34" charset="0"/>
                <a:cs typeface="Times New Roman" panose="02020603050405020304" pitchFamily="18" charset="0"/>
              </a:rPr>
              <a:t>en los niveles </a:t>
            </a:r>
            <a:r>
              <a:rPr lang="es-ES" dirty="0" smtClean="0">
                <a:ea typeface="Calibri" panose="020F0502020204030204" pitchFamily="34" charset="0"/>
                <a:cs typeface="Times New Roman" panose="02020603050405020304" pitchFamily="18" charset="0"/>
              </a:rPr>
              <a:t>de educación del </a:t>
            </a:r>
            <a:r>
              <a:rPr lang="es-ES" dirty="0">
                <a:ea typeface="Calibri" panose="020F0502020204030204" pitchFamily="34" charset="0"/>
                <a:cs typeface="Times New Roman" panose="02020603050405020304" pitchFamily="18" charset="0"/>
              </a:rPr>
              <a:t>sistema nacional, regional y local del país y su vertiente </a:t>
            </a:r>
            <a:r>
              <a:rPr lang="es-ES" dirty="0" smtClean="0">
                <a:ea typeface="Calibri" panose="020F0502020204030204" pitchFamily="34" charset="0"/>
                <a:cs typeface="Times New Roman" panose="02020603050405020304" pitchFamily="18" charset="0"/>
              </a:rPr>
              <a:t>internacional. </a:t>
            </a:r>
          </a:p>
          <a:p>
            <a:pPr algn="just">
              <a:lnSpc>
                <a:spcPct val="107000"/>
              </a:lnSpc>
              <a:spcAft>
                <a:spcPts val="800"/>
              </a:spcAft>
              <a:buClr>
                <a:schemeClr val="accent2">
                  <a:lumMod val="50000"/>
                </a:schemeClr>
              </a:buClr>
            </a:pPr>
            <a:r>
              <a:rPr lang="es-ES" dirty="0" smtClean="0">
                <a:ea typeface="Calibri" panose="020F0502020204030204" pitchFamily="34" charset="0"/>
                <a:cs typeface="Times New Roman" panose="02020603050405020304" pitchFamily="18" charset="0"/>
              </a:rPr>
              <a:t>Destacan </a:t>
            </a:r>
            <a:r>
              <a:rPr lang="es-ES" dirty="0">
                <a:ea typeface="Calibri" panose="020F0502020204030204" pitchFamily="34" charset="0"/>
                <a:cs typeface="Times New Roman" panose="02020603050405020304" pitchFamily="18" charset="0"/>
              </a:rPr>
              <a:t>las ciencias en gestión del conocimiento, en creatividad e innovación, sustentado </a:t>
            </a:r>
            <a:r>
              <a:rPr lang="es-MX" dirty="0">
                <a:ea typeface="Calibri" panose="020F0502020204030204" pitchFamily="34" charset="0"/>
                <a:cs typeface="Times New Roman" panose="02020603050405020304" pitchFamily="18" charset="0"/>
              </a:rPr>
              <a:t>en los autores: Paulo Freire, Edgar </a:t>
            </a:r>
            <a:r>
              <a:rPr lang="es-MX" dirty="0" err="1">
                <a:ea typeface="Calibri" panose="020F0502020204030204" pitchFamily="34" charset="0"/>
                <a:cs typeface="Times New Roman" panose="02020603050405020304" pitchFamily="18" charset="0"/>
              </a:rPr>
              <a:t>Morin</a:t>
            </a:r>
            <a:r>
              <a:rPr lang="es-MX" dirty="0">
                <a:ea typeface="Calibri" panose="020F0502020204030204" pitchFamily="34" charset="0"/>
                <a:cs typeface="Times New Roman" panose="02020603050405020304" pitchFamily="18" charset="0"/>
              </a:rPr>
              <a:t>, Peter </a:t>
            </a:r>
            <a:r>
              <a:rPr lang="es-MX" dirty="0" err="1">
                <a:ea typeface="Calibri" panose="020F0502020204030204" pitchFamily="34" charset="0"/>
                <a:cs typeface="Times New Roman" panose="02020603050405020304" pitchFamily="18" charset="0"/>
              </a:rPr>
              <a:t>Senge</a:t>
            </a:r>
            <a:r>
              <a:rPr lang="es-MX" dirty="0">
                <a:ea typeface="Calibri" panose="020F0502020204030204" pitchFamily="34" charset="0"/>
                <a:cs typeface="Times New Roman" panose="02020603050405020304" pitchFamily="18" charset="0"/>
              </a:rPr>
              <a:t>, </a:t>
            </a:r>
            <a:r>
              <a:rPr lang="es-MX" dirty="0" err="1">
                <a:ea typeface="Calibri" panose="020F0502020204030204" pitchFamily="34" charset="0"/>
                <a:cs typeface="Times New Roman" panose="02020603050405020304" pitchFamily="18" charset="0"/>
              </a:rPr>
              <a:t>Nonaka</a:t>
            </a:r>
            <a:r>
              <a:rPr lang="es-MX" dirty="0">
                <a:ea typeface="Calibri" panose="020F0502020204030204" pitchFamily="34" charset="0"/>
                <a:cs typeface="Times New Roman" panose="02020603050405020304" pitchFamily="18" charset="0"/>
              </a:rPr>
              <a:t> y </a:t>
            </a:r>
            <a:r>
              <a:rPr lang="es-MX" dirty="0" err="1">
                <a:ea typeface="Calibri" panose="020F0502020204030204" pitchFamily="34" charset="0"/>
                <a:cs typeface="Times New Roman" panose="02020603050405020304" pitchFamily="18" charset="0"/>
              </a:rPr>
              <a:t>Takeuchi</a:t>
            </a:r>
            <a:r>
              <a:rPr lang="es-MX" dirty="0">
                <a:ea typeface="Calibri" panose="020F0502020204030204" pitchFamily="34" charset="0"/>
                <a:cs typeface="Times New Roman" panose="02020603050405020304" pitchFamily="18" charset="0"/>
              </a:rPr>
              <a:t> y del fundador de la gestión del conocimiento Peter </a:t>
            </a:r>
            <a:r>
              <a:rPr lang="es-MX" dirty="0" smtClean="0">
                <a:ea typeface="Calibri" panose="020F0502020204030204" pitchFamily="34" charset="0"/>
                <a:cs typeface="Times New Roman" panose="02020603050405020304" pitchFamily="18" charset="0"/>
              </a:rPr>
              <a:t>Drucker. Se especifican </a:t>
            </a:r>
            <a:r>
              <a:rPr lang="es-MX" dirty="0">
                <a:ea typeface="Calibri" panose="020F0502020204030204" pitchFamily="34" charset="0"/>
                <a:cs typeface="Times New Roman" panose="02020603050405020304" pitchFamily="18" charset="0"/>
              </a:rPr>
              <a:t>cinco desafíos: </a:t>
            </a:r>
            <a:endParaRPr lang="es-MX" dirty="0" smtClean="0">
              <a:ea typeface="Calibri" panose="020F0502020204030204" pitchFamily="34" charset="0"/>
              <a:cs typeface="Times New Roman" panose="02020603050405020304" pitchFamily="18" charset="0"/>
            </a:endParaRPr>
          </a:p>
          <a:p>
            <a:pPr marL="342900" indent="-342900" algn="just">
              <a:lnSpc>
                <a:spcPct val="107000"/>
              </a:lnSpc>
              <a:spcAft>
                <a:spcPts val="800"/>
              </a:spcAft>
              <a:buClr>
                <a:schemeClr val="accent2">
                  <a:lumMod val="50000"/>
                </a:schemeClr>
              </a:buClr>
              <a:buFont typeface="Arial" panose="020B0604020202020204" pitchFamily="34" charset="0"/>
              <a:buChar char="•"/>
            </a:pPr>
            <a:r>
              <a:rPr lang="es-MX" dirty="0" smtClean="0">
                <a:ea typeface="Calibri" panose="020F0502020204030204" pitchFamily="34" charset="0"/>
                <a:cs typeface="Times New Roman" panose="02020603050405020304" pitchFamily="18" charset="0"/>
              </a:rPr>
              <a:t>Estar </a:t>
            </a:r>
            <a:r>
              <a:rPr lang="es-MX" dirty="0">
                <a:ea typeface="Calibri" panose="020F0502020204030204" pitchFamily="34" charset="0"/>
                <a:cs typeface="Times New Roman" panose="02020603050405020304" pitchFamily="18" charset="0"/>
              </a:rPr>
              <a:t>consciente del aprendizaje; </a:t>
            </a:r>
            <a:endParaRPr lang="es-MX" dirty="0" smtClean="0">
              <a:ea typeface="Calibri" panose="020F0502020204030204" pitchFamily="34" charset="0"/>
              <a:cs typeface="Times New Roman" panose="02020603050405020304" pitchFamily="18" charset="0"/>
            </a:endParaRPr>
          </a:p>
          <a:p>
            <a:pPr marL="342900" indent="-342900" algn="just">
              <a:lnSpc>
                <a:spcPct val="107000"/>
              </a:lnSpc>
              <a:spcAft>
                <a:spcPts val="800"/>
              </a:spcAft>
              <a:buClr>
                <a:schemeClr val="accent2">
                  <a:lumMod val="50000"/>
                </a:schemeClr>
              </a:buClr>
              <a:buFont typeface="Arial" panose="020B0604020202020204" pitchFamily="34" charset="0"/>
              <a:buChar char="•"/>
            </a:pPr>
            <a:r>
              <a:rPr lang="es-MX" dirty="0" smtClean="0">
                <a:ea typeface="Calibri" panose="020F0502020204030204" pitchFamily="34" charset="0"/>
                <a:cs typeface="Times New Roman" panose="02020603050405020304" pitchFamily="18" charset="0"/>
              </a:rPr>
              <a:t>Es multidisciplinario</a:t>
            </a:r>
            <a:r>
              <a:rPr lang="es-MX" dirty="0">
                <a:ea typeface="Calibri" panose="020F0502020204030204" pitchFamily="34" charset="0"/>
                <a:cs typeface="Times New Roman" panose="02020603050405020304" pitchFamily="18" charset="0"/>
              </a:rPr>
              <a:t>, multi-referenciado y transversal; </a:t>
            </a:r>
            <a:endParaRPr lang="es-MX" dirty="0" smtClean="0">
              <a:ea typeface="Calibri" panose="020F0502020204030204" pitchFamily="34" charset="0"/>
              <a:cs typeface="Times New Roman" panose="02020603050405020304" pitchFamily="18" charset="0"/>
            </a:endParaRPr>
          </a:p>
          <a:p>
            <a:pPr marL="342900" indent="-342900" algn="just">
              <a:lnSpc>
                <a:spcPct val="107000"/>
              </a:lnSpc>
              <a:spcAft>
                <a:spcPts val="800"/>
              </a:spcAft>
              <a:buClr>
                <a:schemeClr val="accent2">
                  <a:lumMod val="50000"/>
                </a:schemeClr>
              </a:buClr>
              <a:buFont typeface="Arial" panose="020B0604020202020204" pitchFamily="34" charset="0"/>
              <a:buChar char="•"/>
            </a:pPr>
            <a:r>
              <a:rPr lang="es-MX" dirty="0" smtClean="0">
                <a:ea typeface="Calibri" panose="020F0502020204030204" pitchFamily="34" charset="0"/>
                <a:cs typeface="Times New Roman" panose="02020603050405020304" pitchFamily="18" charset="0"/>
              </a:rPr>
              <a:t>Predomina la conducta </a:t>
            </a:r>
            <a:r>
              <a:rPr lang="es-MX" dirty="0">
                <a:ea typeface="Calibri" panose="020F0502020204030204" pitchFamily="34" charset="0"/>
                <a:cs typeface="Times New Roman" panose="02020603050405020304" pitchFamily="18" charset="0"/>
              </a:rPr>
              <a:t>colaborativa; </a:t>
            </a:r>
            <a:endParaRPr lang="es-MX" dirty="0" smtClean="0">
              <a:ea typeface="Calibri" panose="020F0502020204030204" pitchFamily="34" charset="0"/>
              <a:cs typeface="Times New Roman" panose="02020603050405020304" pitchFamily="18" charset="0"/>
            </a:endParaRPr>
          </a:p>
          <a:p>
            <a:pPr marL="342900" indent="-342900" algn="just">
              <a:lnSpc>
                <a:spcPct val="107000"/>
              </a:lnSpc>
              <a:spcAft>
                <a:spcPts val="800"/>
              </a:spcAft>
              <a:buClr>
                <a:schemeClr val="accent2">
                  <a:lumMod val="50000"/>
                </a:schemeClr>
              </a:buClr>
              <a:buFont typeface="Arial" panose="020B0604020202020204" pitchFamily="34" charset="0"/>
              <a:buChar char="•"/>
            </a:pPr>
            <a:r>
              <a:rPr lang="es-MX" dirty="0" smtClean="0">
                <a:ea typeface="Calibri" panose="020F0502020204030204" pitchFamily="34" charset="0"/>
                <a:cs typeface="Times New Roman" panose="02020603050405020304" pitchFamily="18" charset="0"/>
              </a:rPr>
              <a:t>Existe articulación </a:t>
            </a:r>
            <a:r>
              <a:rPr lang="es-MX" dirty="0">
                <a:ea typeface="Calibri" panose="020F0502020204030204" pitchFamily="34" charset="0"/>
                <a:cs typeface="Times New Roman" panose="02020603050405020304" pitchFamily="18" charset="0"/>
              </a:rPr>
              <a:t>del conocimiento </a:t>
            </a:r>
            <a:r>
              <a:rPr lang="es-MX" dirty="0" smtClean="0">
                <a:ea typeface="Calibri" panose="020F0502020204030204" pitchFamily="34" charset="0"/>
                <a:cs typeface="Times New Roman" panose="02020603050405020304" pitchFamily="18" charset="0"/>
              </a:rPr>
              <a:t>y, </a:t>
            </a:r>
          </a:p>
          <a:p>
            <a:pPr marL="342900" indent="-342900" algn="just">
              <a:lnSpc>
                <a:spcPct val="107000"/>
              </a:lnSpc>
              <a:spcAft>
                <a:spcPts val="800"/>
              </a:spcAft>
              <a:buClr>
                <a:schemeClr val="accent2">
                  <a:lumMod val="50000"/>
                </a:schemeClr>
              </a:buClr>
              <a:buFont typeface="Arial" panose="020B0604020202020204" pitchFamily="34" charset="0"/>
              <a:buChar char="•"/>
            </a:pPr>
            <a:r>
              <a:rPr lang="es-MX" dirty="0">
                <a:solidFill>
                  <a:schemeClr val="bg1"/>
                </a:solidFill>
                <a:ea typeface="Calibri" panose="020F0502020204030204" pitchFamily="34" charset="0"/>
                <a:cs typeface="Times New Roman" panose="02020603050405020304" pitchFamily="18" charset="0"/>
              </a:rPr>
              <a:t>G</a:t>
            </a:r>
            <a:r>
              <a:rPr lang="es-MX" dirty="0" smtClean="0">
                <a:solidFill>
                  <a:schemeClr val="bg1"/>
                </a:solidFill>
                <a:ea typeface="Calibri" panose="020F0502020204030204" pitchFamily="34" charset="0"/>
                <a:cs typeface="Times New Roman" panose="02020603050405020304" pitchFamily="18" charset="0"/>
              </a:rPr>
              <a:t>e</a:t>
            </a:r>
            <a:r>
              <a:rPr lang="es-MX" dirty="0" smtClean="0">
                <a:ea typeface="Calibri" panose="020F0502020204030204" pitchFamily="34" charset="0"/>
                <a:cs typeface="Times New Roman" panose="02020603050405020304" pitchFamily="18" charset="0"/>
              </a:rPr>
              <a:t>stión </a:t>
            </a:r>
            <a:r>
              <a:rPr lang="es-MX" dirty="0">
                <a:ea typeface="Calibri" panose="020F0502020204030204" pitchFamily="34" charset="0"/>
                <a:cs typeface="Times New Roman" panose="02020603050405020304" pitchFamily="18" charset="0"/>
              </a:rPr>
              <a:t>del conocimiento para la </a:t>
            </a:r>
            <a:r>
              <a:rPr lang="es-MX" dirty="0" smtClean="0">
                <a:ea typeface="Calibri" panose="020F0502020204030204" pitchFamily="34" charset="0"/>
                <a:cs typeface="Times New Roman" panose="02020603050405020304" pitchFamily="18" charset="0"/>
              </a:rPr>
              <a:t>creatividad, innovación </a:t>
            </a:r>
            <a:r>
              <a:rPr lang="es-MX" dirty="0">
                <a:ea typeface="Calibri" panose="020F0502020204030204" pitchFamily="34" charset="0"/>
                <a:cs typeface="Times New Roman" panose="02020603050405020304" pitchFamily="18" charset="0"/>
              </a:rPr>
              <a:t>y el desarrollo.</a:t>
            </a:r>
            <a:endParaRPr lang="es-ES" dirty="0">
              <a:ea typeface="Calibri" panose="020F0502020204030204" pitchFamily="34" charset="0"/>
              <a:cs typeface="Times New Roman" panose="02020603050405020304" pitchFamily="18" charset="0"/>
            </a:endParaRPr>
          </a:p>
          <a:p>
            <a:pPr>
              <a:buClr>
                <a:schemeClr val="accent2">
                  <a:lumMod val="50000"/>
                </a:schemeClr>
              </a:buClr>
            </a:pPr>
            <a:endParaRPr lang="es-ES" dirty="0"/>
          </a:p>
        </p:txBody>
      </p:sp>
    </p:spTree>
    <p:extLst>
      <p:ext uri="{BB962C8B-B14F-4D97-AF65-F5344CB8AC3E}">
        <p14:creationId xmlns:p14="http://schemas.microsoft.com/office/powerpoint/2010/main" val="1071357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391886" y="195946"/>
            <a:ext cx="8621485" cy="653143"/>
          </a:xfrm>
          <a:effectLst/>
        </p:spPr>
        <p:txBody>
          <a:bodyPr vert="horz" lIns="91440" tIns="45720" rIns="91440" bIns="45720" rtlCol="0" anchor="ctr">
            <a:noAutofit/>
          </a:bodyPr>
          <a:lstStyle/>
          <a:p>
            <a:r>
              <a:rPr lang="es-MX" sz="3600" b="1" i="1" dirty="0">
                <a:cs typeface="Arial" panose="020B0604020202020204" pitchFamily="34" charset="0"/>
              </a:rPr>
              <a:t>El Deber </a:t>
            </a:r>
            <a:r>
              <a:rPr lang="es-MX" sz="3600" b="1" i="1" dirty="0" smtClean="0">
                <a:cs typeface="Arial" panose="020B0604020202020204" pitchFamily="34" charset="0"/>
              </a:rPr>
              <a:t>Ser </a:t>
            </a:r>
            <a:r>
              <a:rPr lang="es-MX" sz="3600" b="1" i="1" dirty="0">
                <a:cs typeface="Arial" panose="020B0604020202020204" pitchFamily="34" charset="0"/>
              </a:rPr>
              <a:t>del Modelo Educativo</a:t>
            </a:r>
            <a:endParaRPr lang="es-ES" sz="3600" b="1" i="1" dirty="0">
              <a:cs typeface="Arial" panose="020B0604020202020204" pitchFamily="34" charset="0"/>
            </a:endParaRPr>
          </a:p>
        </p:txBody>
      </p:sp>
      <p:pic>
        <p:nvPicPr>
          <p:cNvPr id="4" name="Imagen 3"/>
          <p:cNvPicPr>
            <a:picLocks noChangeAspect="1"/>
          </p:cNvPicPr>
          <p:nvPr/>
        </p:nvPicPr>
        <p:blipFill>
          <a:blip r:embed="rId2">
            <a:clrChange>
              <a:clrFrom>
                <a:srgbClr val="F4F4F4"/>
              </a:clrFrom>
              <a:clrTo>
                <a:srgbClr val="F4F4F4">
                  <a:alpha val="0"/>
                </a:srgbClr>
              </a:clrTo>
            </a:clrChange>
            <a:lum bright="70000" contrast="-70000"/>
          </a:blip>
          <a:stretch>
            <a:fillRect/>
          </a:stretch>
        </p:blipFill>
        <p:spPr>
          <a:xfrm>
            <a:off x="3080657" y="1097174"/>
            <a:ext cx="4539343" cy="4905420"/>
          </a:xfrm>
          <a:prstGeom prst="rect">
            <a:avLst/>
          </a:prstGeom>
        </p:spPr>
      </p:pic>
      <p:sp>
        <p:nvSpPr>
          <p:cNvPr id="3" name="Subtítulo 2"/>
          <p:cNvSpPr>
            <a:spLocks noGrp="1"/>
          </p:cNvSpPr>
          <p:nvPr>
            <p:ph type="subTitle" idx="1"/>
          </p:nvPr>
        </p:nvSpPr>
        <p:spPr>
          <a:xfrm>
            <a:off x="1730828" y="881747"/>
            <a:ext cx="7282543" cy="5791199"/>
          </a:xfrm>
        </p:spPr>
        <p:txBody>
          <a:bodyPr>
            <a:noAutofit/>
          </a:bodyPr>
          <a:lstStyle/>
          <a:p>
            <a:pPr algn="just">
              <a:lnSpc>
                <a:spcPct val="107000"/>
              </a:lnSpc>
              <a:spcAft>
                <a:spcPts val="800"/>
              </a:spcAft>
              <a:buClr>
                <a:schemeClr val="accent2">
                  <a:lumMod val="50000"/>
                </a:schemeClr>
              </a:buClr>
            </a:pPr>
            <a:r>
              <a:rPr lang="es-MX" dirty="0">
                <a:ea typeface="Calibri" panose="020F0502020204030204" pitchFamily="34" charset="0"/>
                <a:cs typeface="Times New Roman" panose="02020603050405020304" pitchFamily="18" charset="0"/>
              </a:rPr>
              <a:t>Considerando que el modelo educativo se centra en el aprendizaje, la participación es colaborativa del cuerpo académico, </a:t>
            </a:r>
            <a:r>
              <a:rPr lang="es-MX" dirty="0" smtClean="0">
                <a:ea typeface="Calibri" panose="020F0502020204030204" pitchFamily="34" charset="0"/>
                <a:cs typeface="Times New Roman" panose="02020603050405020304" pitchFamily="18" charset="0"/>
              </a:rPr>
              <a:t>del </a:t>
            </a:r>
            <a:r>
              <a:rPr lang="es-MX" dirty="0">
                <a:ea typeface="Calibri" panose="020F0502020204030204" pitchFamily="34" charset="0"/>
                <a:cs typeface="Times New Roman" panose="02020603050405020304" pitchFamily="18" charset="0"/>
              </a:rPr>
              <a:t>grupo de </a:t>
            </a:r>
            <a:r>
              <a:rPr lang="es-MX" dirty="0" smtClean="0">
                <a:ea typeface="Calibri" panose="020F0502020204030204" pitchFamily="34" charset="0"/>
                <a:cs typeface="Times New Roman" panose="02020603050405020304" pitchFamily="18" charset="0"/>
              </a:rPr>
              <a:t>investigadores, de </a:t>
            </a:r>
            <a:r>
              <a:rPr lang="es-MX" dirty="0">
                <a:ea typeface="Calibri" panose="020F0502020204030204" pitchFamily="34" charset="0"/>
                <a:cs typeface="Times New Roman" panose="02020603050405020304" pitchFamily="18" charset="0"/>
              </a:rPr>
              <a:t>los </a:t>
            </a:r>
            <a:r>
              <a:rPr lang="es-MX" dirty="0" smtClean="0">
                <a:ea typeface="Calibri" panose="020F0502020204030204" pitchFamily="34" charset="0"/>
                <a:cs typeface="Times New Roman" panose="02020603050405020304" pitchFamily="18" charset="0"/>
              </a:rPr>
              <a:t>estudiantes y de las autoridades </a:t>
            </a:r>
            <a:r>
              <a:rPr lang="es-MX" dirty="0">
                <a:ea typeface="Calibri" panose="020F0502020204030204" pitchFamily="34" charset="0"/>
                <a:cs typeface="Times New Roman" panose="02020603050405020304" pitchFamily="18" charset="0"/>
              </a:rPr>
              <a:t>quienes </a:t>
            </a:r>
            <a:r>
              <a:rPr lang="es-MX" dirty="0" smtClean="0">
                <a:ea typeface="Calibri" panose="020F0502020204030204" pitchFamily="34" charset="0"/>
                <a:cs typeface="Times New Roman" panose="02020603050405020304" pitchFamily="18" charset="0"/>
              </a:rPr>
              <a:t>se constituyen en comunidad, para intervenir profesionalmente, en forma pertinente, oportuna y ética en: </a:t>
            </a:r>
          </a:p>
          <a:p>
            <a:pPr marL="342900" indent="-342900" algn="just">
              <a:lnSpc>
                <a:spcPct val="107000"/>
              </a:lnSpc>
              <a:spcAft>
                <a:spcPts val="800"/>
              </a:spcAft>
              <a:buClr>
                <a:schemeClr val="accent2">
                  <a:lumMod val="50000"/>
                </a:schemeClr>
              </a:buClr>
              <a:buFont typeface="Arial" panose="020B0604020202020204" pitchFamily="34" charset="0"/>
              <a:buChar char="•"/>
            </a:pPr>
            <a:r>
              <a:rPr lang="es-MX" dirty="0" smtClean="0">
                <a:ea typeface="Calibri" panose="020F0502020204030204" pitchFamily="34" charset="0"/>
                <a:cs typeface="Times New Roman" panose="02020603050405020304" pitchFamily="18" charset="0"/>
              </a:rPr>
              <a:t>Opiniones </a:t>
            </a:r>
            <a:r>
              <a:rPr lang="es-MX" dirty="0">
                <a:ea typeface="Calibri" panose="020F0502020204030204" pitchFamily="34" charset="0"/>
                <a:cs typeface="Times New Roman" panose="02020603050405020304" pitchFamily="18" charset="0"/>
              </a:rPr>
              <a:t>derivadas del material didáctico suministrado; </a:t>
            </a:r>
            <a:endParaRPr lang="es-MX" dirty="0" smtClean="0">
              <a:ea typeface="Calibri" panose="020F0502020204030204" pitchFamily="34" charset="0"/>
              <a:cs typeface="Times New Roman" panose="02020603050405020304" pitchFamily="18" charset="0"/>
            </a:endParaRPr>
          </a:p>
          <a:p>
            <a:pPr marL="342900" indent="-342900" algn="just">
              <a:lnSpc>
                <a:spcPct val="107000"/>
              </a:lnSpc>
              <a:spcAft>
                <a:spcPts val="800"/>
              </a:spcAft>
              <a:buClr>
                <a:schemeClr val="accent2">
                  <a:lumMod val="50000"/>
                </a:schemeClr>
              </a:buClr>
              <a:buFont typeface="Arial" panose="020B0604020202020204" pitchFamily="34" charset="0"/>
              <a:buChar char="•"/>
            </a:pPr>
            <a:r>
              <a:rPr lang="es-MX" dirty="0" smtClean="0">
                <a:ea typeface="Calibri" panose="020F0502020204030204" pitchFamily="34" charset="0"/>
                <a:cs typeface="Times New Roman" panose="02020603050405020304" pitchFamily="18" charset="0"/>
              </a:rPr>
              <a:t>Análisis </a:t>
            </a:r>
            <a:r>
              <a:rPr lang="es-MX" dirty="0">
                <a:ea typeface="Calibri" panose="020F0502020204030204" pitchFamily="34" charset="0"/>
                <a:cs typeface="Times New Roman" panose="02020603050405020304" pitchFamily="18" charset="0"/>
              </a:rPr>
              <a:t>de conceptos y principios expuestos en clase; </a:t>
            </a:r>
            <a:endParaRPr lang="es-MX" dirty="0" smtClean="0">
              <a:ea typeface="Calibri" panose="020F0502020204030204" pitchFamily="34" charset="0"/>
              <a:cs typeface="Times New Roman" panose="02020603050405020304" pitchFamily="18" charset="0"/>
            </a:endParaRPr>
          </a:p>
          <a:p>
            <a:pPr marL="342900" indent="-342900" algn="just">
              <a:lnSpc>
                <a:spcPct val="107000"/>
              </a:lnSpc>
              <a:spcAft>
                <a:spcPts val="800"/>
              </a:spcAft>
              <a:buClr>
                <a:schemeClr val="accent2">
                  <a:lumMod val="50000"/>
                </a:schemeClr>
              </a:buClr>
              <a:buFont typeface="Arial" panose="020B0604020202020204" pitchFamily="34" charset="0"/>
              <a:buChar char="•"/>
            </a:pPr>
            <a:r>
              <a:rPr lang="es-MX" dirty="0">
                <a:ea typeface="Calibri" panose="020F0502020204030204" pitchFamily="34" charset="0"/>
                <a:cs typeface="Times New Roman" panose="02020603050405020304" pitchFamily="18" charset="0"/>
              </a:rPr>
              <a:t>S</a:t>
            </a:r>
            <a:r>
              <a:rPr lang="es-MX" dirty="0" smtClean="0">
                <a:ea typeface="Calibri" panose="020F0502020204030204" pitchFamily="34" charset="0"/>
                <a:cs typeface="Times New Roman" panose="02020603050405020304" pitchFamily="18" charset="0"/>
              </a:rPr>
              <a:t>íntesis </a:t>
            </a:r>
            <a:r>
              <a:rPr lang="es-MX" dirty="0">
                <a:ea typeface="Calibri" panose="020F0502020204030204" pitchFamily="34" charset="0"/>
                <a:cs typeface="Times New Roman" panose="02020603050405020304" pitchFamily="18" charset="0"/>
              </a:rPr>
              <a:t>de contenidos de lecturas y elaboración de mapas y redes conceptuales</a:t>
            </a:r>
            <a:r>
              <a:rPr lang="es-MX" dirty="0" smtClean="0">
                <a:ea typeface="Calibri" panose="020F0502020204030204" pitchFamily="34" charset="0"/>
                <a:cs typeface="Times New Roman" panose="02020603050405020304" pitchFamily="18" charset="0"/>
              </a:rPr>
              <a:t>;</a:t>
            </a:r>
          </a:p>
          <a:p>
            <a:pPr marL="342900" indent="-342900" algn="just">
              <a:lnSpc>
                <a:spcPct val="107000"/>
              </a:lnSpc>
              <a:spcAft>
                <a:spcPts val="800"/>
              </a:spcAft>
              <a:buClr>
                <a:schemeClr val="accent2">
                  <a:lumMod val="50000"/>
                </a:schemeClr>
              </a:buClr>
              <a:buFont typeface="Arial" panose="020B0604020202020204" pitchFamily="34" charset="0"/>
              <a:buChar char="•"/>
            </a:pPr>
            <a:r>
              <a:rPr lang="es-MX" dirty="0">
                <a:ea typeface="Calibri" panose="020F0502020204030204" pitchFamily="34" charset="0"/>
                <a:cs typeface="Times New Roman" panose="02020603050405020304" pitchFamily="18" charset="0"/>
              </a:rPr>
              <a:t>D</a:t>
            </a:r>
            <a:r>
              <a:rPr lang="es-MX" dirty="0" smtClean="0">
                <a:ea typeface="Calibri" panose="020F0502020204030204" pitchFamily="34" charset="0"/>
                <a:cs typeface="Times New Roman" panose="02020603050405020304" pitchFamily="18" charset="0"/>
              </a:rPr>
              <a:t>iálogos</a:t>
            </a:r>
            <a:r>
              <a:rPr lang="es-MX" dirty="0">
                <a:ea typeface="Calibri" panose="020F0502020204030204" pitchFamily="34" charset="0"/>
                <a:cs typeface="Times New Roman" panose="02020603050405020304" pitchFamily="18" charset="0"/>
              </a:rPr>
              <a:t>, debates y reflexiones articuladas con estudios e </a:t>
            </a:r>
            <a:r>
              <a:rPr lang="es-MX" dirty="0" smtClean="0">
                <a:ea typeface="Calibri" panose="020F0502020204030204" pitchFamily="34" charset="0"/>
                <a:cs typeface="Times New Roman" panose="02020603050405020304" pitchFamily="18" charset="0"/>
              </a:rPr>
              <a:t>investigaciones;</a:t>
            </a:r>
          </a:p>
          <a:p>
            <a:pPr marL="342900" indent="-342900" algn="just">
              <a:lnSpc>
                <a:spcPct val="107000"/>
              </a:lnSpc>
              <a:spcAft>
                <a:spcPts val="800"/>
              </a:spcAft>
              <a:buClr>
                <a:schemeClr val="accent2">
                  <a:lumMod val="50000"/>
                </a:schemeClr>
              </a:buClr>
              <a:buFont typeface="Arial" panose="020B0604020202020204" pitchFamily="34" charset="0"/>
              <a:buChar char="•"/>
            </a:pPr>
            <a:r>
              <a:rPr lang="es-MX" dirty="0">
                <a:ea typeface="Calibri" panose="020F0502020204030204" pitchFamily="34" charset="0"/>
                <a:cs typeface="Times New Roman" panose="02020603050405020304" pitchFamily="18" charset="0"/>
              </a:rPr>
              <a:t>E</a:t>
            </a:r>
            <a:r>
              <a:rPr lang="es-MX" dirty="0" smtClean="0">
                <a:ea typeface="Calibri" panose="020F0502020204030204" pitchFamily="34" charset="0"/>
                <a:cs typeface="Times New Roman" panose="02020603050405020304" pitchFamily="18" charset="0"/>
              </a:rPr>
              <a:t>xposición </a:t>
            </a:r>
            <a:r>
              <a:rPr lang="es-MX" dirty="0">
                <a:ea typeface="Calibri" panose="020F0502020204030204" pitchFamily="34" charset="0"/>
                <a:cs typeface="Times New Roman" panose="02020603050405020304" pitchFamily="18" charset="0"/>
              </a:rPr>
              <a:t>de antologías, ensayos, </a:t>
            </a:r>
            <a:r>
              <a:rPr lang="es-MX" dirty="0" smtClean="0">
                <a:ea typeface="Calibri" panose="020F0502020204030204" pitchFamily="34" charset="0"/>
                <a:cs typeface="Times New Roman" panose="02020603050405020304" pitchFamily="18" charset="0"/>
              </a:rPr>
              <a:t>artículos </a:t>
            </a:r>
            <a:r>
              <a:rPr lang="es-MX" dirty="0">
                <a:ea typeface="Calibri" panose="020F0502020204030204" pitchFamily="34" charset="0"/>
                <a:cs typeface="Times New Roman" panose="02020603050405020304" pitchFamily="18" charset="0"/>
              </a:rPr>
              <a:t>en forma individual y grupal; </a:t>
            </a:r>
            <a:endParaRPr lang="es-MX" dirty="0" smtClean="0">
              <a:ea typeface="Calibri" panose="020F0502020204030204" pitchFamily="34" charset="0"/>
              <a:cs typeface="Times New Roman" panose="02020603050405020304" pitchFamily="18" charset="0"/>
            </a:endParaRPr>
          </a:p>
          <a:p>
            <a:pPr marL="342900" indent="-342900" algn="just">
              <a:lnSpc>
                <a:spcPct val="107000"/>
              </a:lnSpc>
              <a:spcAft>
                <a:spcPts val="800"/>
              </a:spcAft>
              <a:buClr>
                <a:schemeClr val="accent2">
                  <a:lumMod val="50000"/>
                </a:schemeClr>
              </a:buClr>
              <a:buFont typeface="Arial" panose="020B0604020202020204" pitchFamily="34" charset="0"/>
              <a:buChar char="•"/>
            </a:pPr>
            <a:r>
              <a:rPr lang="es-MX" dirty="0">
                <a:ea typeface="Calibri" panose="020F0502020204030204" pitchFamily="34" charset="0"/>
                <a:cs typeface="Times New Roman" panose="02020603050405020304" pitchFamily="18" charset="0"/>
              </a:rPr>
              <a:t>I</a:t>
            </a:r>
            <a:r>
              <a:rPr lang="es-MX" dirty="0" smtClean="0">
                <a:ea typeface="Calibri" panose="020F0502020204030204" pitchFamily="34" charset="0"/>
                <a:cs typeface="Times New Roman" panose="02020603050405020304" pitchFamily="18" charset="0"/>
              </a:rPr>
              <a:t>nteracción </a:t>
            </a:r>
            <a:r>
              <a:rPr lang="es-MX" dirty="0">
                <a:ea typeface="Calibri" panose="020F0502020204030204" pitchFamily="34" charset="0"/>
                <a:cs typeface="Times New Roman" panose="02020603050405020304" pitchFamily="18" charset="0"/>
              </a:rPr>
              <a:t>con la plataforma virtual educativa institucional y, </a:t>
            </a:r>
          </a:p>
          <a:p>
            <a:pPr marL="342900" indent="-342900" algn="just">
              <a:lnSpc>
                <a:spcPct val="107000"/>
              </a:lnSpc>
              <a:spcAft>
                <a:spcPts val="800"/>
              </a:spcAft>
              <a:buClr>
                <a:schemeClr val="accent2">
                  <a:lumMod val="50000"/>
                </a:schemeClr>
              </a:buClr>
              <a:buFont typeface="Arial" panose="020B0604020202020204" pitchFamily="34" charset="0"/>
              <a:buChar char="•"/>
            </a:pPr>
            <a:r>
              <a:rPr lang="es-MX" dirty="0" smtClean="0">
                <a:solidFill>
                  <a:schemeClr val="bg1"/>
                </a:solidFill>
                <a:ea typeface="Calibri" panose="020F0502020204030204" pitchFamily="34" charset="0"/>
                <a:cs typeface="Times New Roman" panose="02020603050405020304" pitchFamily="18" charset="0"/>
              </a:rPr>
              <a:t>An</a:t>
            </a:r>
            <a:r>
              <a:rPr lang="es-MX" dirty="0" smtClean="0">
                <a:ea typeface="Calibri" panose="020F0502020204030204" pitchFamily="34" charset="0"/>
                <a:cs typeface="Times New Roman" panose="02020603050405020304" pitchFamily="18" charset="0"/>
              </a:rPr>
              <a:t>álisis </a:t>
            </a:r>
            <a:r>
              <a:rPr lang="es-MX" dirty="0">
                <a:ea typeface="Calibri" panose="020F0502020204030204" pitchFamily="34" charset="0"/>
                <a:cs typeface="Times New Roman" panose="02020603050405020304" pitchFamily="18" charset="0"/>
              </a:rPr>
              <a:t>de experiencias de aprendizaje.</a:t>
            </a:r>
            <a:endParaRPr lang="es-ES" dirty="0">
              <a:ea typeface="Calibri" panose="020F0502020204030204" pitchFamily="34" charset="0"/>
              <a:cs typeface="Times New Roman" panose="02020603050405020304" pitchFamily="18" charset="0"/>
            </a:endParaRPr>
          </a:p>
          <a:p>
            <a:pPr>
              <a:buClr>
                <a:schemeClr val="accent2">
                  <a:lumMod val="50000"/>
                </a:schemeClr>
              </a:buClr>
            </a:pPr>
            <a:endParaRPr lang="es-ES" dirty="0"/>
          </a:p>
        </p:txBody>
      </p:sp>
    </p:spTree>
    <p:extLst>
      <p:ext uri="{BB962C8B-B14F-4D97-AF65-F5344CB8AC3E}">
        <p14:creationId xmlns:p14="http://schemas.microsoft.com/office/powerpoint/2010/main" val="5465712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89571" y="97972"/>
            <a:ext cx="8787163" cy="555172"/>
          </a:xfrm>
          <a:effectLst/>
        </p:spPr>
        <p:txBody>
          <a:bodyPr vert="horz" lIns="91440" tIns="45720" rIns="91440" bIns="45720" rtlCol="0" anchor="ctr">
            <a:noAutofit/>
          </a:bodyPr>
          <a:lstStyle/>
          <a:p>
            <a:r>
              <a:rPr lang="es-MX" sz="3600" b="1" i="1" dirty="0">
                <a:cs typeface="Arial" panose="020B0604020202020204" pitchFamily="34" charset="0"/>
              </a:rPr>
              <a:t>El Deber </a:t>
            </a:r>
            <a:r>
              <a:rPr lang="es-MX" sz="3600" b="1" i="1" dirty="0" smtClean="0">
                <a:cs typeface="Arial" panose="020B0604020202020204" pitchFamily="34" charset="0"/>
              </a:rPr>
              <a:t>Ser </a:t>
            </a:r>
            <a:r>
              <a:rPr lang="es-MX" sz="3600" b="1" i="1" dirty="0">
                <a:cs typeface="Arial" panose="020B0604020202020204" pitchFamily="34" charset="0"/>
              </a:rPr>
              <a:t>del Modelo Educativo</a:t>
            </a:r>
            <a:endParaRPr lang="es-ES" sz="3600" b="1" i="1" dirty="0">
              <a:cs typeface="Arial" panose="020B0604020202020204" pitchFamily="34" charset="0"/>
            </a:endParaRPr>
          </a:p>
        </p:txBody>
      </p:sp>
      <p:pic>
        <p:nvPicPr>
          <p:cNvPr id="4" name="Imagen 3"/>
          <p:cNvPicPr>
            <a:picLocks noChangeAspect="1"/>
          </p:cNvPicPr>
          <p:nvPr/>
        </p:nvPicPr>
        <p:blipFill>
          <a:blip r:embed="rId2">
            <a:clrChange>
              <a:clrFrom>
                <a:srgbClr val="F4F4F4"/>
              </a:clrFrom>
              <a:clrTo>
                <a:srgbClr val="F4F4F4">
                  <a:alpha val="0"/>
                </a:srgbClr>
              </a:clrTo>
            </a:clrChange>
            <a:lum bright="70000" contrast="-70000"/>
          </a:blip>
          <a:stretch>
            <a:fillRect/>
          </a:stretch>
        </p:blipFill>
        <p:spPr>
          <a:xfrm>
            <a:off x="3062338" y="1208316"/>
            <a:ext cx="4539343" cy="4905420"/>
          </a:xfrm>
          <a:prstGeom prst="rect">
            <a:avLst/>
          </a:prstGeom>
        </p:spPr>
      </p:pic>
      <p:sp>
        <p:nvSpPr>
          <p:cNvPr id="3" name="Subtítulo 2"/>
          <p:cNvSpPr>
            <a:spLocks noGrp="1"/>
          </p:cNvSpPr>
          <p:nvPr>
            <p:ph type="subTitle" idx="1"/>
          </p:nvPr>
        </p:nvSpPr>
        <p:spPr>
          <a:xfrm>
            <a:off x="1687286" y="653144"/>
            <a:ext cx="7289448" cy="5954485"/>
          </a:xfrm>
        </p:spPr>
        <p:txBody>
          <a:bodyPr>
            <a:normAutofit/>
          </a:bodyPr>
          <a:lstStyle/>
          <a:p>
            <a:pPr>
              <a:lnSpc>
                <a:spcPct val="107000"/>
              </a:lnSpc>
              <a:spcAft>
                <a:spcPts val="800"/>
              </a:spcAft>
              <a:buClr>
                <a:schemeClr val="accent2">
                  <a:lumMod val="50000"/>
                </a:schemeClr>
              </a:buClr>
            </a:pPr>
            <a:r>
              <a:rPr lang="es-ES" sz="2400" b="1" dirty="0">
                <a:ea typeface="Calibri" panose="020F0502020204030204" pitchFamily="34" charset="0"/>
                <a:cs typeface="Times New Roman" panose="02020603050405020304" pitchFamily="18" charset="0"/>
              </a:rPr>
              <a:t>Para cumplir con las expectativas destacan las siguientes </a:t>
            </a:r>
            <a:r>
              <a:rPr lang="es-ES" sz="2400" b="1" dirty="0" smtClean="0">
                <a:ea typeface="Calibri" panose="020F0502020204030204" pitchFamily="34" charset="0"/>
                <a:cs typeface="Times New Roman" panose="02020603050405020304" pitchFamily="18" charset="0"/>
              </a:rPr>
              <a:t>acciones </a:t>
            </a:r>
            <a:endParaRPr lang="es-ES" sz="2400" b="1" dirty="0">
              <a:ea typeface="Calibri" panose="020F0502020204030204" pitchFamily="34" charset="0"/>
              <a:cs typeface="Times New Roman" panose="02020603050405020304" pitchFamily="18" charset="0"/>
            </a:endParaRPr>
          </a:p>
          <a:p>
            <a:pPr marL="342900" indent="-342900" algn="just">
              <a:lnSpc>
                <a:spcPct val="107000"/>
              </a:lnSpc>
              <a:spcAft>
                <a:spcPts val="800"/>
              </a:spcAft>
              <a:buClr>
                <a:schemeClr val="accent2">
                  <a:lumMod val="50000"/>
                </a:schemeClr>
              </a:buClr>
              <a:buFont typeface="Arial" panose="020B0604020202020204" pitchFamily="34" charset="0"/>
              <a:buChar char="•"/>
            </a:pPr>
            <a:r>
              <a:rPr lang="es-ES" dirty="0" smtClean="0">
                <a:ea typeface="Calibri" panose="020F0502020204030204" pitchFamily="34" charset="0"/>
                <a:cs typeface="Times New Roman" panose="02020603050405020304" pitchFamily="18" charset="0"/>
              </a:rPr>
              <a:t>Orientación </a:t>
            </a:r>
            <a:r>
              <a:rPr lang="es-ES" dirty="0">
                <a:ea typeface="Calibri" panose="020F0502020204030204" pitchFamily="34" charset="0"/>
                <a:cs typeface="Times New Roman" panose="02020603050405020304" pitchFamily="18" charset="0"/>
              </a:rPr>
              <a:t>basada en una educación de propósito general y de propósito específico con ideas y reflexiones colectivas; </a:t>
            </a:r>
            <a:endParaRPr lang="es-ES" dirty="0" smtClean="0">
              <a:ea typeface="Calibri" panose="020F0502020204030204" pitchFamily="34" charset="0"/>
              <a:cs typeface="Times New Roman" panose="02020603050405020304" pitchFamily="18" charset="0"/>
            </a:endParaRPr>
          </a:p>
          <a:p>
            <a:pPr marL="342900" indent="-342900" algn="just">
              <a:lnSpc>
                <a:spcPct val="107000"/>
              </a:lnSpc>
              <a:spcAft>
                <a:spcPts val="800"/>
              </a:spcAft>
              <a:buClr>
                <a:schemeClr val="accent2">
                  <a:lumMod val="50000"/>
                </a:schemeClr>
              </a:buClr>
              <a:buFont typeface="Arial" panose="020B0604020202020204" pitchFamily="34" charset="0"/>
              <a:buChar char="•"/>
            </a:pPr>
            <a:r>
              <a:rPr lang="es-ES" dirty="0">
                <a:ea typeface="Calibri" panose="020F0502020204030204" pitchFamily="34" charset="0"/>
                <a:cs typeface="Times New Roman" panose="02020603050405020304" pitchFamily="18" charset="0"/>
              </a:rPr>
              <a:t>I</a:t>
            </a:r>
            <a:r>
              <a:rPr lang="es-ES" dirty="0" smtClean="0">
                <a:ea typeface="Calibri" panose="020F0502020204030204" pitchFamily="34" charset="0"/>
                <a:cs typeface="Times New Roman" panose="02020603050405020304" pitchFamily="18" charset="0"/>
              </a:rPr>
              <a:t>mpulso </a:t>
            </a:r>
            <a:r>
              <a:rPr lang="es-ES" dirty="0">
                <a:ea typeface="Calibri" panose="020F0502020204030204" pitchFamily="34" charset="0"/>
                <a:cs typeface="Times New Roman" panose="02020603050405020304" pitchFamily="18" charset="0"/>
              </a:rPr>
              <a:t>a la epistemología de la complejidad en todas las unidades de aprendizaje </a:t>
            </a:r>
            <a:r>
              <a:rPr lang="es-ES" dirty="0" smtClean="0">
                <a:ea typeface="Calibri" panose="020F0502020204030204" pitchFamily="34" charset="0"/>
                <a:cs typeface="Times New Roman" panose="02020603050405020304" pitchFamily="18" charset="0"/>
              </a:rPr>
              <a:t>de los programas </a:t>
            </a:r>
            <a:r>
              <a:rPr lang="es-ES" dirty="0">
                <a:ea typeface="Calibri" panose="020F0502020204030204" pitchFamily="34" charset="0"/>
                <a:cs typeface="Times New Roman" panose="02020603050405020304" pitchFamily="18" charset="0"/>
              </a:rPr>
              <a:t>de </a:t>
            </a:r>
            <a:r>
              <a:rPr lang="es-ES" dirty="0" smtClean="0">
                <a:ea typeface="Calibri" panose="020F0502020204030204" pitchFamily="34" charset="0"/>
                <a:cs typeface="Times New Roman" panose="02020603050405020304" pitchFamily="18" charset="0"/>
              </a:rPr>
              <a:t>estudio; </a:t>
            </a:r>
          </a:p>
          <a:p>
            <a:pPr marL="342900" indent="-342900" algn="just">
              <a:lnSpc>
                <a:spcPct val="107000"/>
              </a:lnSpc>
              <a:spcAft>
                <a:spcPts val="800"/>
              </a:spcAft>
              <a:buClr>
                <a:schemeClr val="accent2">
                  <a:lumMod val="50000"/>
                </a:schemeClr>
              </a:buClr>
              <a:buFont typeface="Arial" panose="020B0604020202020204" pitchFamily="34" charset="0"/>
              <a:buChar char="•"/>
            </a:pPr>
            <a:r>
              <a:rPr lang="es-ES" dirty="0">
                <a:ea typeface="Calibri" panose="020F0502020204030204" pitchFamily="34" charset="0"/>
                <a:cs typeface="Times New Roman" panose="02020603050405020304" pitchFamily="18" charset="0"/>
              </a:rPr>
              <a:t>F</a:t>
            </a:r>
            <a:r>
              <a:rPr lang="es-ES" dirty="0" smtClean="0">
                <a:ea typeface="Calibri" panose="020F0502020204030204" pitchFamily="34" charset="0"/>
                <a:cs typeface="Times New Roman" panose="02020603050405020304" pitchFamily="18" charset="0"/>
              </a:rPr>
              <a:t>omento </a:t>
            </a:r>
            <a:r>
              <a:rPr lang="es-ES" dirty="0">
                <a:ea typeface="Calibri" panose="020F0502020204030204" pitchFamily="34" charset="0"/>
                <a:cs typeface="Times New Roman" panose="02020603050405020304" pitchFamily="18" charset="0"/>
              </a:rPr>
              <a:t>del uso de las tecnologías de la información y comunicación para crear grupos de trabajo orientados al aprendizaje colaborativo y sistémico aplicado a la construcción de modelos; </a:t>
            </a:r>
            <a:endParaRPr lang="es-ES" dirty="0" smtClean="0">
              <a:ea typeface="Calibri" panose="020F0502020204030204" pitchFamily="34" charset="0"/>
              <a:cs typeface="Times New Roman" panose="02020603050405020304" pitchFamily="18" charset="0"/>
            </a:endParaRPr>
          </a:p>
          <a:p>
            <a:pPr marL="342900" indent="-342900" algn="just">
              <a:lnSpc>
                <a:spcPct val="107000"/>
              </a:lnSpc>
              <a:spcAft>
                <a:spcPts val="800"/>
              </a:spcAft>
              <a:buClr>
                <a:schemeClr val="accent2">
                  <a:lumMod val="50000"/>
                </a:schemeClr>
              </a:buClr>
              <a:buFont typeface="Arial" panose="020B0604020202020204" pitchFamily="34" charset="0"/>
              <a:buChar char="•"/>
            </a:pPr>
            <a:r>
              <a:rPr lang="es-ES" dirty="0">
                <a:ea typeface="Calibri" panose="020F0502020204030204" pitchFamily="34" charset="0"/>
                <a:cs typeface="Times New Roman" panose="02020603050405020304" pitchFamily="18" charset="0"/>
              </a:rPr>
              <a:t>P</a:t>
            </a:r>
            <a:r>
              <a:rPr lang="es-ES" dirty="0" smtClean="0">
                <a:ea typeface="Calibri" panose="020F0502020204030204" pitchFamily="34" charset="0"/>
                <a:cs typeface="Times New Roman" panose="02020603050405020304" pitchFamily="18" charset="0"/>
              </a:rPr>
              <a:t>rovocar </a:t>
            </a:r>
            <a:r>
              <a:rPr lang="es-ES" dirty="0">
                <a:ea typeface="Calibri" panose="020F0502020204030204" pitchFamily="34" charset="0"/>
                <a:cs typeface="Times New Roman" panose="02020603050405020304" pitchFamily="18" charset="0"/>
              </a:rPr>
              <a:t>la imaginación para la creación e</a:t>
            </a:r>
            <a:r>
              <a:rPr lang="es-ES" dirty="0" smtClean="0">
                <a:ea typeface="Calibri" panose="020F0502020204030204" pitchFamily="34" charset="0"/>
                <a:cs typeface="Times New Roman" panose="02020603050405020304" pitchFamily="18" charset="0"/>
              </a:rPr>
              <a:t> </a:t>
            </a:r>
            <a:r>
              <a:rPr lang="es-ES" dirty="0">
                <a:ea typeface="Calibri" panose="020F0502020204030204" pitchFamily="34" charset="0"/>
                <a:cs typeface="Times New Roman" panose="02020603050405020304" pitchFamily="18" charset="0"/>
              </a:rPr>
              <a:t>innovación en las disciplinas administrativas, sociales, económicas, políticas, </a:t>
            </a:r>
            <a:r>
              <a:rPr lang="es-ES" dirty="0" smtClean="0">
                <a:ea typeface="Calibri" panose="020F0502020204030204" pitchFamily="34" charset="0"/>
                <a:cs typeface="Times New Roman" panose="02020603050405020304" pitchFamily="18" charset="0"/>
              </a:rPr>
              <a:t>tecnológicas, agropecuarias, de salud, ingenierías </a:t>
            </a:r>
            <a:r>
              <a:rPr lang="es-ES" dirty="0">
                <a:ea typeface="Calibri" panose="020F0502020204030204" pitchFamily="34" charset="0"/>
                <a:cs typeface="Times New Roman" panose="02020603050405020304" pitchFamily="18" charset="0"/>
              </a:rPr>
              <a:t>y humanas, con el apoyo y adquisición de nuevos conocimientos, habilidades, destreza y </a:t>
            </a:r>
            <a:r>
              <a:rPr lang="es-ES" dirty="0" smtClean="0">
                <a:ea typeface="Calibri" panose="020F0502020204030204" pitchFamily="34" charset="0"/>
                <a:cs typeface="Times New Roman" panose="02020603050405020304" pitchFamily="18" charset="0"/>
              </a:rPr>
              <a:t>actitudes, </a:t>
            </a:r>
            <a:r>
              <a:rPr lang="es-ES" dirty="0">
                <a:ea typeface="Calibri" panose="020F0502020204030204" pitchFamily="34" charset="0"/>
                <a:cs typeface="Times New Roman" panose="02020603050405020304" pitchFamily="18" charset="0"/>
              </a:rPr>
              <a:t>para observar y alcanzar las oportunidades como estudiante </a:t>
            </a:r>
            <a:r>
              <a:rPr lang="es-ES" dirty="0" smtClean="0">
                <a:ea typeface="Calibri" panose="020F0502020204030204" pitchFamily="34" charset="0"/>
                <a:cs typeface="Times New Roman" panose="02020603050405020304" pitchFamily="18" charset="0"/>
              </a:rPr>
              <a:t>y lograr el desarrollo </a:t>
            </a:r>
            <a:r>
              <a:rPr lang="es-ES" dirty="0">
                <a:ea typeface="Calibri" panose="020F0502020204030204" pitchFamily="34" charset="0"/>
                <a:cs typeface="Times New Roman" panose="02020603050405020304" pitchFamily="18" charset="0"/>
              </a:rPr>
              <a:t>integral y consolidado. </a:t>
            </a:r>
            <a:endParaRPr lang="es-ES" sz="2000" dirty="0">
              <a:ea typeface="Calibri" panose="020F0502020204030204" pitchFamily="34" charset="0"/>
              <a:cs typeface="Times New Roman" panose="02020603050405020304" pitchFamily="18" charset="0"/>
            </a:endParaRPr>
          </a:p>
          <a:p>
            <a:pPr>
              <a:buClr>
                <a:schemeClr val="accent2">
                  <a:lumMod val="50000"/>
                </a:schemeClr>
              </a:buClr>
            </a:pPr>
            <a:endParaRPr lang="es-ES" dirty="0"/>
          </a:p>
        </p:txBody>
      </p:sp>
    </p:spTree>
    <p:extLst>
      <p:ext uri="{BB962C8B-B14F-4D97-AF65-F5344CB8AC3E}">
        <p14:creationId xmlns:p14="http://schemas.microsoft.com/office/powerpoint/2010/main" val="31528027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275860" y="192493"/>
            <a:ext cx="9263744" cy="576944"/>
          </a:xfrm>
          <a:effectLst/>
        </p:spPr>
        <p:txBody>
          <a:bodyPr vert="horz" lIns="91440" tIns="45720" rIns="91440" bIns="45720" rtlCol="0" anchor="ctr">
            <a:noAutofit/>
          </a:bodyPr>
          <a:lstStyle/>
          <a:p>
            <a:r>
              <a:rPr lang="es-MX" sz="3600" b="1" i="1" dirty="0">
                <a:cs typeface="Arial" panose="020B0604020202020204" pitchFamily="34" charset="0"/>
              </a:rPr>
              <a:t>El Deber </a:t>
            </a:r>
            <a:r>
              <a:rPr lang="es-MX" sz="3600" b="1" i="1" dirty="0" smtClean="0">
                <a:cs typeface="Arial" panose="020B0604020202020204" pitchFamily="34" charset="0"/>
              </a:rPr>
              <a:t>Ser </a:t>
            </a:r>
            <a:r>
              <a:rPr lang="es-MX" sz="3600" b="1" i="1" dirty="0">
                <a:cs typeface="Arial" panose="020B0604020202020204" pitchFamily="34" charset="0"/>
              </a:rPr>
              <a:t>del Modelo Educativo</a:t>
            </a:r>
            <a:endParaRPr lang="es-ES" sz="3600" b="1" i="1" dirty="0">
              <a:cs typeface="Arial" panose="020B0604020202020204" pitchFamily="34" charset="0"/>
            </a:endParaRPr>
          </a:p>
        </p:txBody>
      </p:sp>
      <p:pic>
        <p:nvPicPr>
          <p:cNvPr id="4" name="Imagen 3"/>
          <p:cNvPicPr>
            <a:picLocks noChangeAspect="1"/>
          </p:cNvPicPr>
          <p:nvPr/>
        </p:nvPicPr>
        <p:blipFill>
          <a:blip r:embed="rId2">
            <a:clrChange>
              <a:clrFrom>
                <a:srgbClr val="F4F4F4"/>
              </a:clrFrom>
              <a:clrTo>
                <a:srgbClr val="F4F4F4">
                  <a:alpha val="0"/>
                </a:srgbClr>
              </a:clrTo>
            </a:clrChange>
            <a:lum bright="70000" contrast="-70000"/>
          </a:blip>
          <a:stretch>
            <a:fillRect/>
          </a:stretch>
        </p:blipFill>
        <p:spPr>
          <a:xfrm>
            <a:off x="3080657" y="1097174"/>
            <a:ext cx="4539343" cy="4905420"/>
          </a:xfrm>
          <a:prstGeom prst="rect">
            <a:avLst/>
          </a:prstGeom>
        </p:spPr>
      </p:pic>
      <p:sp>
        <p:nvSpPr>
          <p:cNvPr id="3" name="Subtítulo 2"/>
          <p:cNvSpPr>
            <a:spLocks noGrp="1"/>
          </p:cNvSpPr>
          <p:nvPr>
            <p:ph type="subTitle" idx="1"/>
          </p:nvPr>
        </p:nvSpPr>
        <p:spPr>
          <a:xfrm>
            <a:off x="1706137" y="1034143"/>
            <a:ext cx="7281747" cy="5508171"/>
          </a:xfrm>
        </p:spPr>
        <p:txBody>
          <a:bodyPr>
            <a:normAutofit/>
          </a:bodyPr>
          <a:lstStyle/>
          <a:p>
            <a:pPr algn="just">
              <a:lnSpc>
                <a:spcPct val="150000"/>
              </a:lnSpc>
              <a:spcAft>
                <a:spcPts val="800"/>
              </a:spcAft>
            </a:pPr>
            <a:r>
              <a:rPr lang="es-ES" dirty="0">
                <a:ea typeface="Calibri" panose="020F0502020204030204" pitchFamily="34" charset="0"/>
                <a:cs typeface="Times New Roman" panose="02020603050405020304" pitchFamily="18" charset="0"/>
              </a:rPr>
              <a:t>Un modelo educativo sintetiza el ser y quehacer de la institución, en el marco de sus responsabilidades y finalidades sociales, sustentadas en la filosofía propia de una entidad jurídica específica, cuya orientación vital es la formación integral de sus estudiantes y la contribución, </a:t>
            </a:r>
          </a:p>
          <a:p>
            <a:pPr algn="just">
              <a:lnSpc>
                <a:spcPct val="150000"/>
              </a:lnSpc>
              <a:spcAft>
                <a:spcPts val="800"/>
              </a:spcAft>
            </a:pPr>
            <a:r>
              <a:rPr lang="es-ES" dirty="0">
                <a:ea typeface="Calibri" panose="020F0502020204030204" pitchFamily="34" charset="0"/>
                <a:cs typeface="Times New Roman" panose="02020603050405020304" pitchFamily="18" charset="0"/>
              </a:rPr>
              <a:t>Es la oportunidad de ser, para que sus egresados logren una mejor condición de vida; que la institución asegure los servicios educativos integrales, evidencie  atributos que, como el reconocimiento y su validación, prevalezca la innovación y la existencia de ambientes de aprendizaje de motivación y vanguardia, representen una opción con alto valor agregado en el concierto de las unidades educativas y la premisa </a:t>
            </a:r>
            <a:r>
              <a:rPr lang="es-ES" dirty="0">
                <a:solidFill>
                  <a:schemeClr val="bg1"/>
                </a:solidFill>
                <a:ea typeface="Calibri" panose="020F0502020204030204" pitchFamily="34" charset="0"/>
                <a:cs typeface="Times New Roman" panose="02020603050405020304" pitchFamily="18" charset="0"/>
              </a:rPr>
              <a:t>p</a:t>
            </a:r>
            <a:r>
              <a:rPr lang="es-ES" dirty="0">
                <a:ea typeface="Calibri" panose="020F0502020204030204" pitchFamily="34" charset="0"/>
                <a:cs typeface="Times New Roman" panose="02020603050405020304" pitchFamily="18" charset="0"/>
              </a:rPr>
              <a:t>rincipal como unidad de estudio que se constituya en una organización </a:t>
            </a:r>
            <a:r>
              <a:rPr lang="es-ES" dirty="0">
                <a:solidFill>
                  <a:schemeClr val="bg1"/>
                </a:solidFill>
                <a:ea typeface="Calibri" panose="020F0502020204030204" pitchFamily="34" charset="0"/>
                <a:cs typeface="Times New Roman" panose="02020603050405020304" pitchFamily="18" charset="0"/>
              </a:rPr>
              <a:t>acad</a:t>
            </a:r>
            <a:r>
              <a:rPr lang="es-ES" dirty="0">
                <a:ea typeface="Calibri" panose="020F0502020204030204" pitchFamily="34" charset="0"/>
                <a:cs typeface="Times New Roman" panose="02020603050405020304" pitchFamily="18" charset="0"/>
              </a:rPr>
              <a:t>émica socialmente responsable y comprometida.</a:t>
            </a:r>
          </a:p>
          <a:p>
            <a:pPr>
              <a:lnSpc>
                <a:spcPct val="150000"/>
              </a:lnSpc>
            </a:pPr>
            <a:endParaRPr lang="es-ES" dirty="0"/>
          </a:p>
        </p:txBody>
      </p:sp>
    </p:spTree>
    <p:extLst>
      <p:ext uri="{BB962C8B-B14F-4D97-AF65-F5344CB8AC3E}">
        <p14:creationId xmlns:p14="http://schemas.microsoft.com/office/powerpoint/2010/main" val="29558659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78056" y="184526"/>
            <a:ext cx="8909827" cy="598714"/>
          </a:xfrm>
          <a:effectLst/>
        </p:spPr>
        <p:txBody>
          <a:bodyPr vert="horz" lIns="91440" tIns="45720" rIns="91440" bIns="45720" rtlCol="0" anchor="ctr">
            <a:noAutofit/>
          </a:bodyPr>
          <a:lstStyle/>
          <a:p>
            <a:r>
              <a:rPr lang="es-MX" sz="3600" b="1" i="1" dirty="0">
                <a:cs typeface="Arial" panose="020B0604020202020204" pitchFamily="34" charset="0"/>
              </a:rPr>
              <a:t>El Deber </a:t>
            </a:r>
            <a:r>
              <a:rPr lang="es-MX" sz="3600" b="1" i="1" dirty="0" smtClean="0">
                <a:cs typeface="Arial" panose="020B0604020202020204" pitchFamily="34" charset="0"/>
              </a:rPr>
              <a:t>Ser </a:t>
            </a:r>
            <a:r>
              <a:rPr lang="es-MX" sz="3600" b="1" i="1" dirty="0">
                <a:cs typeface="Arial" panose="020B0604020202020204" pitchFamily="34" charset="0"/>
              </a:rPr>
              <a:t>del Modelo Educativo</a:t>
            </a:r>
            <a:endParaRPr lang="es-ES" sz="3600" b="1" i="1" dirty="0">
              <a:cs typeface="Arial" panose="020B0604020202020204" pitchFamily="34" charset="0"/>
            </a:endParaRPr>
          </a:p>
        </p:txBody>
      </p:sp>
      <p:pic>
        <p:nvPicPr>
          <p:cNvPr id="4" name="Imagen 3"/>
          <p:cNvPicPr>
            <a:picLocks noChangeAspect="1"/>
          </p:cNvPicPr>
          <p:nvPr/>
        </p:nvPicPr>
        <p:blipFill>
          <a:blip r:embed="rId2">
            <a:clrChange>
              <a:clrFrom>
                <a:srgbClr val="F4F4F4"/>
              </a:clrFrom>
              <a:clrTo>
                <a:srgbClr val="F4F4F4">
                  <a:alpha val="0"/>
                </a:srgbClr>
              </a:clrTo>
            </a:clrChange>
            <a:lum bright="70000" contrast="-70000"/>
          </a:blip>
          <a:stretch>
            <a:fillRect/>
          </a:stretch>
        </p:blipFill>
        <p:spPr>
          <a:xfrm>
            <a:off x="3080657" y="1097174"/>
            <a:ext cx="4539343" cy="4905420"/>
          </a:xfrm>
          <a:prstGeom prst="rect">
            <a:avLst/>
          </a:prstGeom>
        </p:spPr>
      </p:pic>
      <p:sp>
        <p:nvSpPr>
          <p:cNvPr id="3" name="Subtítulo 2"/>
          <p:cNvSpPr>
            <a:spLocks noGrp="1"/>
          </p:cNvSpPr>
          <p:nvPr>
            <p:ph type="subTitle" idx="1"/>
          </p:nvPr>
        </p:nvSpPr>
        <p:spPr>
          <a:xfrm>
            <a:off x="1706137" y="1055914"/>
            <a:ext cx="7281746" cy="4675813"/>
          </a:xfrm>
        </p:spPr>
        <p:txBody>
          <a:bodyPr>
            <a:normAutofit lnSpcReduction="10000"/>
          </a:bodyPr>
          <a:lstStyle/>
          <a:p>
            <a:pPr algn="just">
              <a:lnSpc>
                <a:spcPct val="107000"/>
              </a:lnSpc>
              <a:spcAft>
                <a:spcPts val="800"/>
              </a:spcAft>
              <a:buClr>
                <a:schemeClr val="accent2">
                  <a:lumMod val="50000"/>
                </a:schemeClr>
              </a:buClr>
            </a:pPr>
            <a:r>
              <a:rPr lang="es-ES" sz="2000" dirty="0">
                <a:ea typeface="Calibri" panose="020F0502020204030204" pitchFamily="34" charset="0"/>
                <a:cs typeface="Times New Roman" panose="02020603050405020304" pitchFamily="18" charset="0"/>
              </a:rPr>
              <a:t>El modelo educativo de </a:t>
            </a:r>
            <a:r>
              <a:rPr lang="es-ES" sz="2000" dirty="0" smtClean="0">
                <a:ea typeface="Calibri" panose="020F0502020204030204" pitchFamily="34" charset="0"/>
                <a:cs typeface="Times New Roman" panose="02020603050405020304" pitchFamily="18" charset="0"/>
              </a:rPr>
              <a:t>toda </a:t>
            </a:r>
            <a:r>
              <a:rPr lang="es-ES" sz="2000" dirty="0">
                <a:ea typeface="Calibri" panose="020F0502020204030204" pitchFamily="34" charset="0"/>
                <a:cs typeface="Times New Roman" panose="02020603050405020304" pitchFamily="18" charset="0"/>
              </a:rPr>
              <a:t>institución es una representación de la realidad deseada, factible y viable a la que se aspira, ya que en él confluyen: </a:t>
            </a:r>
            <a:endParaRPr lang="es-ES" sz="2000" dirty="0" smtClean="0">
              <a:ea typeface="Calibri" panose="020F0502020204030204" pitchFamily="34" charset="0"/>
              <a:cs typeface="Times New Roman" panose="02020603050405020304" pitchFamily="18" charset="0"/>
            </a:endParaRPr>
          </a:p>
          <a:p>
            <a:pPr marL="342900" indent="-342900" algn="just">
              <a:lnSpc>
                <a:spcPct val="107000"/>
              </a:lnSpc>
              <a:spcAft>
                <a:spcPts val="800"/>
              </a:spcAft>
              <a:buClr>
                <a:schemeClr val="accent2">
                  <a:lumMod val="50000"/>
                </a:schemeClr>
              </a:buClr>
              <a:buFont typeface="Arial" panose="020B0604020202020204" pitchFamily="34" charset="0"/>
              <a:buChar char="•"/>
            </a:pPr>
            <a:r>
              <a:rPr lang="es-ES" sz="2000" dirty="0" smtClean="0">
                <a:ea typeface="Calibri" panose="020F0502020204030204" pitchFamily="34" charset="0"/>
                <a:cs typeface="Times New Roman" panose="02020603050405020304" pitchFamily="18" charset="0"/>
              </a:rPr>
              <a:t>Su </a:t>
            </a:r>
            <a:r>
              <a:rPr lang="es-ES" sz="2000" dirty="0">
                <a:ea typeface="Calibri" panose="020F0502020204030204" pitchFamily="34" charset="0"/>
                <a:cs typeface="Times New Roman" panose="02020603050405020304" pitchFamily="18" charset="0"/>
              </a:rPr>
              <a:t>ideario</a:t>
            </a:r>
            <a:r>
              <a:rPr lang="es-ES" sz="2000" dirty="0" smtClean="0">
                <a:ea typeface="Calibri" panose="020F0502020204030204" pitchFamily="34" charset="0"/>
                <a:cs typeface="Times New Roman" panose="02020603050405020304" pitchFamily="18" charset="0"/>
              </a:rPr>
              <a:t>, </a:t>
            </a:r>
            <a:r>
              <a:rPr lang="es-ES" sz="2000" dirty="0">
                <a:ea typeface="Calibri" panose="020F0502020204030204" pitchFamily="34" charset="0"/>
                <a:cs typeface="Times New Roman" panose="02020603050405020304" pitchFamily="18" charset="0"/>
              </a:rPr>
              <a:t>génesis y cultura, su concepción de la educación y la forma como realiza los procesos para </a:t>
            </a:r>
            <a:r>
              <a:rPr lang="es-ES" sz="2000" dirty="0" smtClean="0">
                <a:ea typeface="Calibri" panose="020F0502020204030204" pitchFamily="34" charset="0"/>
                <a:cs typeface="Times New Roman" panose="02020603050405020304" pitchFamily="18" charset="0"/>
              </a:rPr>
              <a:t>llevarlo </a:t>
            </a:r>
            <a:r>
              <a:rPr lang="es-ES" sz="2000" dirty="0">
                <a:ea typeface="Calibri" panose="020F0502020204030204" pitchFamily="34" charset="0"/>
                <a:cs typeface="Times New Roman" panose="02020603050405020304" pitchFamily="18" charset="0"/>
              </a:rPr>
              <a:t>a cabo; </a:t>
            </a:r>
            <a:endParaRPr lang="es-ES" sz="2000" dirty="0" smtClean="0">
              <a:ea typeface="Calibri" panose="020F0502020204030204" pitchFamily="34" charset="0"/>
              <a:cs typeface="Times New Roman" panose="02020603050405020304" pitchFamily="18" charset="0"/>
            </a:endParaRPr>
          </a:p>
          <a:p>
            <a:pPr marL="342900" indent="-342900" algn="just">
              <a:lnSpc>
                <a:spcPct val="107000"/>
              </a:lnSpc>
              <a:spcAft>
                <a:spcPts val="800"/>
              </a:spcAft>
              <a:buClr>
                <a:schemeClr val="accent2">
                  <a:lumMod val="50000"/>
                </a:schemeClr>
              </a:buClr>
              <a:buFont typeface="Arial" panose="020B0604020202020204" pitchFamily="34" charset="0"/>
              <a:buChar char="•"/>
            </a:pPr>
            <a:r>
              <a:rPr lang="es-ES" sz="2000" dirty="0" smtClean="0">
                <a:ea typeface="Calibri" panose="020F0502020204030204" pitchFamily="34" charset="0"/>
                <a:cs typeface="Times New Roman" panose="02020603050405020304" pitchFamily="18" charset="0"/>
              </a:rPr>
              <a:t>El </a:t>
            </a:r>
            <a:r>
              <a:rPr lang="es-ES" sz="2000" dirty="0">
                <a:ea typeface="Calibri" panose="020F0502020204030204" pitchFamily="34" charset="0"/>
                <a:cs typeface="Times New Roman" panose="02020603050405020304" pitchFamily="18" charset="0"/>
              </a:rPr>
              <a:t>modo y los medios para </a:t>
            </a:r>
            <a:r>
              <a:rPr lang="es-ES" sz="2000" dirty="0" smtClean="0">
                <a:ea typeface="Calibri" panose="020F0502020204030204" pitchFamily="34" charset="0"/>
                <a:cs typeface="Times New Roman" panose="02020603050405020304" pitchFamily="18" charset="0"/>
              </a:rPr>
              <a:t>realizarlo; </a:t>
            </a:r>
          </a:p>
          <a:p>
            <a:pPr marL="342900" indent="-342900" algn="just">
              <a:lnSpc>
                <a:spcPct val="107000"/>
              </a:lnSpc>
              <a:spcAft>
                <a:spcPts val="800"/>
              </a:spcAft>
              <a:buClr>
                <a:schemeClr val="accent2">
                  <a:lumMod val="50000"/>
                </a:schemeClr>
              </a:buClr>
              <a:buFont typeface="Arial" panose="020B0604020202020204" pitchFamily="34" charset="0"/>
              <a:buChar char="•"/>
            </a:pPr>
            <a:r>
              <a:rPr lang="es-ES" sz="2000" dirty="0" smtClean="0">
                <a:ea typeface="Calibri" panose="020F0502020204030204" pitchFamily="34" charset="0"/>
                <a:cs typeface="Times New Roman" panose="02020603050405020304" pitchFamily="18" charset="0"/>
              </a:rPr>
              <a:t>El </a:t>
            </a:r>
            <a:r>
              <a:rPr lang="es-ES" sz="2000" dirty="0">
                <a:ea typeface="Calibri" panose="020F0502020204030204" pitchFamily="34" charset="0"/>
                <a:cs typeface="Times New Roman" panose="02020603050405020304" pitchFamily="18" charset="0"/>
              </a:rPr>
              <a:t>conjunto de sus normas y el sentido y forma que adopta para conducir las relaciones con la comunidad de aprendizaje y el </a:t>
            </a:r>
            <a:r>
              <a:rPr lang="es-ES" sz="2000" dirty="0" smtClean="0">
                <a:ea typeface="Calibri" panose="020F0502020204030204" pitchFamily="34" charset="0"/>
                <a:cs typeface="Times New Roman" panose="02020603050405020304" pitchFamily="18" charset="0"/>
              </a:rPr>
              <a:t>entorno; </a:t>
            </a:r>
          </a:p>
          <a:p>
            <a:pPr marL="342900" indent="-342900" algn="just">
              <a:lnSpc>
                <a:spcPct val="107000"/>
              </a:lnSpc>
              <a:spcAft>
                <a:spcPts val="800"/>
              </a:spcAft>
              <a:buClr>
                <a:schemeClr val="accent2">
                  <a:lumMod val="50000"/>
                </a:schemeClr>
              </a:buClr>
              <a:buFont typeface="Arial" panose="020B0604020202020204" pitchFamily="34" charset="0"/>
              <a:buChar char="•"/>
            </a:pPr>
            <a:r>
              <a:rPr lang="es-ES" sz="2000" dirty="0" smtClean="0">
                <a:ea typeface="Calibri" panose="020F0502020204030204" pitchFamily="34" charset="0"/>
                <a:cs typeface="Times New Roman" panose="02020603050405020304" pitchFamily="18" charset="0"/>
              </a:rPr>
              <a:t>Integrar con </a:t>
            </a:r>
            <a:r>
              <a:rPr lang="es-ES" sz="2000" dirty="0">
                <a:ea typeface="Calibri" panose="020F0502020204030204" pitchFamily="34" charset="0"/>
                <a:cs typeface="Times New Roman" panose="02020603050405020304" pitchFamily="18" charset="0"/>
              </a:rPr>
              <a:t>perspectiva expresada en </a:t>
            </a:r>
            <a:r>
              <a:rPr lang="es-ES" sz="2000" dirty="0" smtClean="0">
                <a:ea typeface="Calibri" panose="020F0502020204030204" pitchFamily="34" charset="0"/>
                <a:cs typeface="Times New Roman" panose="02020603050405020304" pitchFamily="18" charset="0"/>
              </a:rPr>
              <a:t>la </a:t>
            </a:r>
            <a:r>
              <a:rPr lang="es-ES" sz="2000" dirty="0">
                <a:ea typeface="Calibri" panose="020F0502020204030204" pitchFamily="34" charset="0"/>
                <a:cs typeface="Times New Roman" panose="02020603050405020304" pitchFamily="18" charset="0"/>
              </a:rPr>
              <a:t>visión, </a:t>
            </a:r>
            <a:r>
              <a:rPr lang="es-ES" sz="2000" dirty="0" smtClean="0">
                <a:ea typeface="Calibri" panose="020F0502020204030204" pitchFamily="34" charset="0"/>
                <a:cs typeface="Times New Roman" panose="02020603050405020304" pitchFamily="18" charset="0"/>
              </a:rPr>
              <a:t>misión, valores </a:t>
            </a:r>
            <a:r>
              <a:rPr lang="es-ES" sz="2000" dirty="0">
                <a:ea typeface="Calibri" panose="020F0502020204030204" pitchFamily="34" charset="0"/>
                <a:cs typeface="Times New Roman" panose="02020603050405020304" pitchFamily="18" charset="0"/>
              </a:rPr>
              <a:t>y en los principios y condiciones en los que se basa su quehacer para conformar lo que distingue a la institución educativa.</a:t>
            </a:r>
          </a:p>
          <a:p>
            <a:pPr>
              <a:buClr>
                <a:schemeClr val="accent2">
                  <a:lumMod val="50000"/>
                </a:schemeClr>
              </a:buClr>
            </a:pPr>
            <a:endParaRPr lang="es-ES" sz="2000" dirty="0"/>
          </a:p>
        </p:txBody>
      </p:sp>
    </p:spTree>
    <p:extLst>
      <p:ext uri="{BB962C8B-B14F-4D97-AF65-F5344CB8AC3E}">
        <p14:creationId xmlns:p14="http://schemas.microsoft.com/office/powerpoint/2010/main" val="29095474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67267" y="192494"/>
            <a:ext cx="8820615" cy="631372"/>
          </a:xfrm>
          <a:effectLst/>
        </p:spPr>
        <p:txBody>
          <a:bodyPr vert="horz" lIns="91440" tIns="45720" rIns="91440" bIns="45720" rtlCol="0" anchor="ctr">
            <a:noAutofit/>
          </a:bodyPr>
          <a:lstStyle/>
          <a:p>
            <a:r>
              <a:rPr lang="es-MX" sz="3600" b="1" i="1" dirty="0">
                <a:cs typeface="Arial" panose="020B0604020202020204" pitchFamily="34" charset="0"/>
              </a:rPr>
              <a:t>El Deber </a:t>
            </a:r>
            <a:r>
              <a:rPr lang="es-MX" sz="3600" b="1" i="1" dirty="0" smtClean="0">
                <a:cs typeface="Arial" panose="020B0604020202020204" pitchFamily="34" charset="0"/>
              </a:rPr>
              <a:t>Ser </a:t>
            </a:r>
            <a:r>
              <a:rPr lang="es-MX" sz="3600" b="1" i="1" dirty="0">
                <a:cs typeface="Arial" panose="020B0604020202020204" pitchFamily="34" charset="0"/>
              </a:rPr>
              <a:t>del Modelo Educativo</a:t>
            </a:r>
            <a:endParaRPr lang="es-ES" sz="3600" b="1" i="1" dirty="0">
              <a:cs typeface="Arial" panose="020B0604020202020204" pitchFamily="34" charset="0"/>
            </a:endParaRPr>
          </a:p>
        </p:txBody>
      </p:sp>
      <p:pic>
        <p:nvPicPr>
          <p:cNvPr id="4" name="Imagen 3"/>
          <p:cNvPicPr>
            <a:picLocks noChangeAspect="1"/>
          </p:cNvPicPr>
          <p:nvPr/>
        </p:nvPicPr>
        <p:blipFill>
          <a:blip r:embed="rId2">
            <a:clrChange>
              <a:clrFrom>
                <a:srgbClr val="F4F4F4"/>
              </a:clrFrom>
              <a:clrTo>
                <a:srgbClr val="F4F4F4">
                  <a:alpha val="0"/>
                </a:srgbClr>
              </a:clrTo>
            </a:clrChange>
            <a:lum bright="70000" contrast="-70000"/>
          </a:blip>
          <a:stretch>
            <a:fillRect/>
          </a:stretch>
        </p:blipFill>
        <p:spPr>
          <a:xfrm>
            <a:off x="3080657" y="1097174"/>
            <a:ext cx="4539343" cy="4905420"/>
          </a:xfrm>
          <a:prstGeom prst="rect">
            <a:avLst/>
          </a:prstGeom>
        </p:spPr>
      </p:pic>
      <p:sp>
        <p:nvSpPr>
          <p:cNvPr id="3" name="Subtítulo 2"/>
          <p:cNvSpPr>
            <a:spLocks noGrp="1"/>
          </p:cNvSpPr>
          <p:nvPr>
            <p:ph type="subTitle" idx="1"/>
          </p:nvPr>
        </p:nvSpPr>
        <p:spPr>
          <a:xfrm>
            <a:off x="1628077" y="1099457"/>
            <a:ext cx="7359805" cy="5551714"/>
          </a:xfrm>
        </p:spPr>
        <p:txBody>
          <a:bodyPr>
            <a:noAutofit/>
          </a:bodyPr>
          <a:lstStyle/>
          <a:p>
            <a:pPr algn="just">
              <a:lnSpc>
                <a:spcPct val="107000"/>
              </a:lnSpc>
              <a:spcAft>
                <a:spcPts val="800"/>
              </a:spcAft>
              <a:buClr>
                <a:schemeClr val="accent2">
                  <a:lumMod val="50000"/>
                </a:schemeClr>
              </a:buClr>
            </a:pPr>
            <a:r>
              <a:rPr lang="es-ES" dirty="0">
                <a:ea typeface="Calibri" panose="020F0502020204030204" pitchFamily="34" charset="0"/>
                <a:cs typeface="Times New Roman" panose="02020603050405020304" pitchFamily="18" charset="0"/>
              </a:rPr>
              <a:t>El modelo educativo postula como distinción ante otras opciones de aprendizaje, el valor agregado que se integre a los programas </a:t>
            </a:r>
            <a:r>
              <a:rPr lang="es-ES" dirty="0" smtClean="0">
                <a:ea typeface="Calibri" panose="020F0502020204030204" pitchFamily="34" charset="0"/>
                <a:cs typeface="Times New Roman" panose="02020603050405020304" pitchFamily="18" charset="0"/>
              </a:rPr>
              <a:t>oficiales como son: </a:t>
            </a:r>
          </a:p>
          <a:p>
            <a:pPr marL="342900" indent="-342900" algn="just">
              <a:lnSpc>
                <a:spcPct val="107000"/>
              </a:lnSpc>
              <a:spcAft>
                <a:spcPts val="800"/>
              </a:spcAft>
              <a:buClr>
                <a:schemeClr val="accent2">
                  <a:lumMod val="50000"/>
                </a:schemeClr>
              </a:buClr>
              <a:buFont typeface="Arial" panose="020B0604020202020204" pitchFamily="34" charset="0"/>
              <a:buChar char="•"/>
            </a:pPr>
            <a:r>
              <a:rPr lang="es-ES" dirty="0" smtClean="0">
                <a:ea typeface="Calibri" panose="020F0502020204030204" pitchFamily="34" charset="0"/>
                <a:cs typeface="Times New Roman" panose="02020603050405020304" pitchFamily="18" charset="0"/>
              </a:rPr>
              <a:t>El </a:t>
            </a:r>
            <a:r>
              <a:rPr lang="es-ES" dirty="0">
                <a:ea typeface="Calibri" panose="020F0502020204030204" pitchFamily="34" charset="0"/>
                <a:cs typeface="Times New Roman" panose="02020603050405020304" pitchFamily="18" charset="0"/>
              </a:rPr>
              <a:t>enfoque pedagógico para la </a:t>
            </a:r>
            <a:r>
              <a:rPr lang="es-ES" dirty="0" smtClean="0">
                <a:ea typeface="Calibri" panose="020F0502020204030204" pitchFamily="34" charset="0"/>
                <a:cs typeface="Times New Roman" panose="02020603050405020304" pitchFamily="18" charset="0"/>
              </a:rPr>
              <a:t>creación, innovación </a:t>
            </a:r>
            <a:r>
              <a:rPr lang="es-ES" dirty="0">
                <a:ea typeface="Calibri" panose="020F0502020204030204" pitchFamily="34" charset="0"/>
                <a:cs typeface="Times New Roman" panose="02020603050405020304" pitchFamily="18" charset="0"/>
              </a:rPr>
              <a:t>y pensamiento; </a:t>
            </a:r>
            <a:endParaRPr lang="es-ES" dirty="0" smtClean="0">
              <a:ea typeface="Calibri" panose="020F0502020204030204" pitchFamily="34" charset="0"/>
              <a:cs typeface="Times New Roman" panose="02020603050405020304" pitchFamily="18" charset="0"/>
            </a:endParaRPr>
          </a:p>
          <a:p>
            <a:pPr marL="342900" indent="-342900" algn="just">
              <a:lnSpc>
                <a:spcPct val="107000"/>
              </a:lnSpc>
              <a:spcAft>
                <a:spcPts val="800"/>
              </a:spcAft>
              <a:buClr>
                <a:schemeClr val="accent2">
                  <a:lumMod val="50000"/>
                </a:schemeClr>
              </a:buClr>
              <a:buFont typeface="Arial" panose="020B0604020202020204" pitchFamily="34" charset="0"/>
              <a:buChar char="•"/>
            </a:pPr>
            <a:r>
              <a:rPr lang="es-ES" dirty="0" smtClean="0">
                <a:ea typeface="Calibri" panose="020F0502020204030204" pitchFamily="34" charset="0"/>
                <a:cs typeface="Times New Roman" panose="02020603050405020304" pitchFamily="18" charset="0"/>
              </a:rPr>
              <a:t>La </a:t>
            </a:r>
            <a:r>
              <a:rPr lang="es-ES" dirty="0">
                <a:ea typeface="Calibri" panose="020F0502020204030204" pitchFamily="34" charset="0"/>
                <a:cs typeface="Times New Roman" panose="02020603050405020304" pitchFamily="18" charset="0"/>
              </a:rPr>
              <a:t>necesidad de acentuar el proceso de desarrollo intelectual de los estudiantes</a:t>
            </a:r>
            <a:r>
              <a:rPr lang="es-ES" dirty="0" smtClean="0">
                <a:ea typeface="Calibri" panose="020F0502020204030204" pitchFamily="34" charset="0"/>
                <a:cs typeface="Times New Roman" panose="02020603050405020304" pitchFamily="18" charset="0"/>
              </a:rPr>
              <a:t>;</a:t>
            </a:r>
          </a:p>
          <a:p>
            <a:pPr marL="342900" indent="-342900" algn="just">
              <a:lnSpc>
                <a:spcPct val="107000"/>
              </a:lnSpc>
              <a:spcAft>
                <a:spcPts val="800"/>
              </a:spcAft>
              <a:buClr>
                <a:schemeClr val="accent2">
                  <a:lumMod val="50000"/>
                </a:schemeClr>
              </a:buClr>
              <a:buFont typeface="Arial" panose="020B0604020202020204" pitchFamily="34" charset="0"/>
              <a:buChar char="•"/>
            </a:pPr>
            <a:r>
              <a:rPr lang="es-ES" dirty="0" smtClean="0">
                <a:ea typeface="Calibri" panose="020F0502020204030204" pitchFamily="34" charset="0"/>
                <a:cs typeface="Times New Roman" panose="02020603050405020304" pitchFamily="18" charset="0"/>
              </a:rPr>
              <a:t>Énfasis en </a:t>
            </a:r>
            <a:r>
              <a:rPr lang="es-ES" dirty="0">
                <a:ea typeface="Calibri" panose="020F0502020204030204" pitchFamily="34" charset="0"/>
                <a:cs typeface="Times New Roman" panose="02020603050405020304" pitchFamily="18" charset="0"/>
              </a:rPr>
              <a:t>el aprendizaje que </a:t>
            </a:r>
            <a:r>
              <a:rPr lang="es-ES" dirty="0" smtClean="0">
                <a:ea typeface="Calibri" panose="020F0502020204030204" pitchFamily="34" charset="0"/>
                <a:cs typeface="Times New Roman" panose="02020603050405020304" pitchFamily="18" charset="0"/>
              </a:rPr>
              <a:t>a </a:t>
            </a:r>
            <a:r>
              <a:rPr lang="es-ES" dirty="0">
                <a:ea typeface="Calibri" panose="020F0502020204030204" pitchFamily="34" charset="0"/>
                <a:cs typeface="Times New Roman" panose="02020603050405020304" pitchFamily="18" charset="0"/>
              </a:rPr>
              <a:t>la </a:t>
            </a:r>
            <a:r>
              <a:rPr lang="es-ES" dirty="0" smtClean="0">
                <a:ea typeface="Calibri" panose="020F0502020204030204" pitchFamily="34" charset="0"/>
                <a:cs typeface="Times New Roman" panose="02020603050405020304" pitchFamily="18" charset="0"/>
              </a:rPr>
              <a:t>enseñanza; </a:t>
            </a:r>
          </a:p>
          <a:p>
            <a:pPr marL="342900" indent="-342900" algn="just">
              <a:lnSpc>
                <a:spcPct val="107000"/>
              </a:lnSpc>
              <a:spcAft>
                <a:spcPts val="800"/>
              </a:spcAft>
              <a:buClr>
                <a:schemeClr val="accent2">
                  <a:lumMod val="50000"/>
                </a:schemeClr>
              </a:buClr>
              <a:buFont typeface="Arial" panose="020B0604020202020204" pitchFamily="34" charset="0"/>
              <a:buChar char="•"/>
            </a:pPr>
            <a:r>
              <a:rPr lang="es-ES" dirty="0" smtClean="0">
                <a:ea typeface="Calibri" panose="020F0502020204030204" pitchFamily="34" charset="0"/>
                <a:cs typeface="Times New Roman" panose="02020603050405020304" pitchFamily="18" charset="0"/>
              </a:rPr>
              <a:t>Conciencia </a:t>
            </a:r>
            <a:r>
              <a:rPr lang="es-ES" dirty="0">
                <a:ea typeface="Calibri" panose="020F0502020204030204" pitchFamily="34" charset="0"/>
                <a:cs typeface="Times New Roman" panose="02020603050405020304" pitchFamily="18" charset="0"/>
              </a:rPr>
              <a:t>y seguridad de estar formando </a:t>
            </a:r>
            <a:r>
              <a:rPr lang="es-ES" dirty="0" smtClean="0">
                <a:ea typeface="Calibri" panose="020F0502020204030204" pitchFamily="34" charset="0"/>
                <a:cs typeface="Times New Roman" panose="02020603050405020304" pitchFamily="18" charset="0"/>
              </a:rPr>
              <a:t>docentes e investigadores;  </a:t>
            </a:r>
          </a:p>
          <a:p>
            <a:pPr marL="342900" indent="-342900" algn="just">
              <a:lnSpc>
                <a:spcPct val="107000"/>
              </a:lnSpc>
              <a:spcAft>
                <a:spcPts val="800"/>
              </a:spcAft>
              <a:buClr>
                <a:schemeClr val="accent2">
                  <a:lumMod val="50000"/>
                </a:schemeClr>
              </a:buClr>
              <a:buFont typeface="Arial" panose="020B0604020202020204" pitchFamily="34" charset="0"/>
              <a:buChar char="•"/>
            </a:pPr>
            <a:r>
              <a:rPr lang="es-ES" dirty="0" smtClean="0">
                <a:ea typeface="Calibri" panose="020F0502020204030204" pitchFamily="34" charset="0"/>
                <a:cs typeface="Times New Roman" panose="02020603050405020304" pitchFamily="18" charset="0"/>
              </a:rPr>
              <a:t>Todo </a:t>
            </a:r>
            <a:r>
              <a:rPr lang="es-ES" dirty="0">
                <a:ea typeface="Calibri" panose="020F0502020204030204" pitchFamily="34" charset="0"/>
                <a:cs typeface="Times New Roman" panose="02020603050405020304" pitchFamily="18" charset="0"/>
              </a:rPr>
              <a:t>ello bajo la concepción de las diez dimensiones del modelo educativo que </a:t>
            </a:r>
            <a:r>
              <a:rPr lang="es-ES" dirty="0" smtClean="0">
                <a:ea typeface="Calibri" panose="020F0502020204030204" pitchFamily="34" charset="0"/>
                <a:cs typeface="Times New Roman" panose="02020603050405020304" pitchFamily="18" charset="0"/>
              </a:rPr>
              <a:t>comprenden los aspectos: </a:t>
            </a:r>
            <a:r>
              <a:rPr lang="es-ES" dirty="0">
                <a:ea typeface="Calibri" panose="020F0502020204030204" pitchFamily="34" charset="0"/>
                <a:cs typeface="Times New Roman" panose="02020603050405020304" pitchFamily="18" charset="0"/>
              </a:rPr>
              <a:t>filosófico; sociológico; antropológico; pedagógico; psicológico; normativo; político; económico; alcance </a:t>
            </a:r>
            <a:r>
              <a:rPr lang="es-ES" dirty="0" smtClean="0">
                <a:ea typeface="Calibri" panose="020F0502020204030204" pitchFamily="34" charset="0"/>
                <a:cs typeface="Times New Roman" panose="02020603050405020304" pitchFamily="18" charset="0"/>
              </a:rPr>
              <a:t>institucional y social</a:t>
            </a:r>
            <a:r>
              <a:rPr lang="es-ES" dirty="0">
                <a:ea typeface="Calibri" panose="020F0502020204030204" pitchFamily="34" charset="0"/>
                <a:cs typeface="Times New Roman" panose="02020603050405020304" pitchFamily="18" charset="0"/>
              </a:rPr>
              <a:t>; además de integrar en su conjunto el quehacer y razón de ser de la educación.</a:t>
            </a:r>
          </a:p>
          <a:p>
            <a:pPr>
              <a:buClr>
                <a:schemeClr val="accent2">
                  <a:lumMod val="50000"/>
                </a:schemeClr>
              </a:buClr>
            </a:pPr>
            <a:endParaRPr lang="es-ES" dirty="0"/>
          </a:p>
        </p:txBody>
      </p:sp>
    </p:spTree>
    <p:extLst>
      <p:ext uri="{BB962C8B-B14F-4D97-AF65-F5344CB8AC3E}">
        <p14:creationId xmlns:p14="http://schemas.microsoft.com/office/powerpoint/2010/main" val="2895608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67268" y="217715"/>
            <a:ext cx="8820616" cy="587828"/>
          </a:xfrm>
          <a:effectLst/>
        </p:spPr>
        <p:txBody>
          <a:bodyPr vert="horz" lIns="91440" tIns="45720" rIns="91440" bIns="45720" rtlCol="0" anchor="ctr">
            <a:noAutofit/>
          </a:bodyPr>
          <a:lstStyle/>
          <a:p>
            <a:r>
              <a:rPr lang="es-MX" sz="3600" b="1" i="1" dirty="0">
                <a:cs typeface="Arial" panose="020B0604020202020204" pitchFamily="34" charset="0"/>
              </a:rPr>
              <a:t>El Deber </a:t>
            </a:r>
            <a:r>
              <a:rPr lang="es-MX" sz="3600" b="1" i="1" dirty="0" smtClean="0">
                <a:cs typeface="Arial" panose="020B0604020202020204" pitchFamily="34" charset="0"/>
              </a:rPr>
              <a:t>Ser </a:t>
            </a:r>
            <a:r>
              <a:rPr lang="es-MX" sz="3600" b="1" i="1" dirty="0">
                <a:cs typeface="Arial" panose="020B0604020202020204" pitchFamily="34" charset="0"/>
              </a:rPr>
              <a:t>del Modelo Educativo</a:t>
            </a:r>
            <a:endParaRPr lang="es-ES" sz="3600" b="1" i="1" dirty="0">
              <a:cs typeface="Arial" panose="020B0604020202020204" pitchFamily="34" charset="0"/>
            </a:endParaRPr>
          </a:p>
        </p:txBody>
      </p:sp>
      <p:pic>
        <p:nvPicPr>
          <p:cNvPr id="4" name="Imagen 3"/>
          <p:cNvPicPr>
            <a:picLocks noChangeAspect="1"/>
          </p:cNvPicPr>
          <p:nvPr/>
        </p:nvPicPr>
        <p:blipFill>
          <a:blip r:embed="rId2">
            <a:clrChange>
              <a:clrFrom>
                <a:srgbClr val="F4F4F4"/>
              </a:clrFrom>
              <a:clrTo>
                <a:srgbClr val="F4F4F4">
                  <a:alpha val="0"/>
                </a:srgbClr>
              </a:clrTo>
            </a:clrChange>
            <a:lum bright="70000" contrast="-70000"/>
          </a:blip>
          <a:stretch>
            <a:fillRect/>
          </a:stretch>
        </p:blipFill>
        <p:spPr>
          <a:xfrm>
            <a:off x="3080657" y="1097174"/>
            <a:ext cx="4539343" cy="4905420"/>
          </a:xfrm>
          <a:prstGeom prst="rect">
            <a:avLst/>
          </a:prstGeom>
        </p:spPr>
      </p:pic>
      <p:sp>
        <p:nvSpPr>
          <p:cNvPr id="3" name="Subtítulo 2"/>
          <p:cNvSpPr>
            <a:spLocks noGrp="1"/>
          </p:cNvSpPr>
          <p:nvPr>
            <p:ph type="subTitle" idx="1"/>
          </p:nvPr>
        </p:nvSpPr>
        <p:spPr>
          <a:xfrm>
            <a:off x="1784195" y="816694"/>
            <a:ext cx="7203689" cy="4881579"/>
          </a:xfrm>
        </p:spPr>
        <p:txBody>
          <a:bodyPr>
            <a:normAutofit/>
          </a:bodyPr>
          <a:lstStyle/>
          <a:p>
            <a:pPr algn="just">
              <a:lnSpc>
                <a:spcPct val="107000"/>
              </a:lnSpc>
              <a:spcAft>
                <a:spcPts val="800"/>
              </a:spcAft>
            </a:pPr>
            <a:r>
              <a:rPr lang="es-ES" sz="2000" dirty="0">
                <a:ea typeface="Calibri" panose="020F0502020204030204" pitchFamily="34" charset="0"/>
                <a:cs typeface="Times New Roman" panose="02020603050405020304" pitchFamily="18" charset="0"/>
              </a:rPr>
              <a:t>El modelo educativo contiene un apartado de evaluación, control, seguimiento e impacto institucional, porque en </a:t>
            </a:r>
            <a:r>
              <a:rPr lang="es-MX" sz="2000" dirty="0">
                <a:ea typeface="Calibri" panose="020F0502020204030204" pitchFamily="34" charset="0"/>
                <a:cs typeface="Times New Roman" panose="02020603050405020304" pitchFamily="18" charset="0"/>
              </a:rPr>
              <a:t>las organizaciones, sin importar su cometido y orientación o complejidad, requieren de la realización de una comprobación en el cumplimiento del objeto de su existencia y perspectiva de visión, misión y valores, como fue planeado y programado, en su contenido, tiempo y forma con los recursos comprometidos para obtener resultados de beneficio institucional y alcance social.</a:t>
            </a:r>
            <a:endParaRPr lang="es-ES" sz="2000" dirty="0">
              <a:ea typeface="Calibri" panose="020F0502020204030204" pitchFamily="34" charset="0"/>
              <a:cs typeface="Times New Roman" panose="02020603050405020304" pitchFamily="18" charset="0"/>
            </a:endParaRPr>
          </a:p>
          <a:p>
            <a:pPr algn="just">
              <a:spcAft>
                <a:spcPts val="800"/>
              </a:spcAft>
            </a:pPr>
            <a:endParaRPr lang="es-MX" sz="1400" dirty="0" smtClean="0">
              <a:ea typeface="Calibri" panose="020F0502020204030204" pitchFamily="34" charset="0"/>
              <a:cs typeface="Times New Roman" panose="02020603050405020304" pitchFamily="18" charset="0"/>
            </a:endParaRPr>
          </a:p>
          <a:p>
            <a:pPr algn="just">
              <a:lnSpc>
                <a:spcPct val="107000"/>
              </a:lnSpc>
              <a:spcAft>
                <a:spcPts val="800"/>
              </a:spcAft>
            </a:pPr>
            <a:r>
              <a:rPr lang="es-MX" sz="2000" dirty="0" smtClean="0">
                <a:ea typeface="Calibri" panose="020F0502020204030204" pitchFamily="34" charset="0"/>
                <a:cs typeface="Times New Roman" panose="02020603050405020304" pitchFamily="18" charset="0"/>
              </a:rPr>
              <a:t>Destaca </a:t>
            </a:r>
            <a:r>
              <a:rPr lang="es-MX" sz="2000" dirty="0">
                <a:ea typeface="Calibri" panose="020F0502020204030204" pitchFamily="34" charset="0"/>
                <a:cs typeface="Times New Roman" panose="02020603050405020304" pitchFamily="18" charset="0"/>
              </a:rPr>
              <a:t>la manera como se implante, su operación, los principios y criterios que la rigen, normas, instrumentos, procedimientos, órganos administrativos, personas que intervienen y los juicios que al respecto se emiten, para conformar un sistema formal de evaluación y de autoevaluación para efecto de seguimiento</a:t>
            </a:r>
            <a:r>
              <a:rPr lang="es-MX" sz="2000" dirty="0" smtClean="0">
                <a:ea typeface="Calibri" panose="020F0502020204030204" pitchFamily="34" charset="0"/>
                <a:cs typeface="Times New Roman" panose="02020603050405020304" pitchFamily="18" charset="0"/>
              </a:rPr>
              <a:t>.</a:t>
            </a:r>
            <a:endParaRPr lang="es-ES" sz="2000" dirty="0"/>
          </a:p>
        </p:txBody>
      </p:sp>
    </p:spTree>
    <p:extLst>
      <p:ext uri="{BB962C8B-B14F-4D97-AF65-F5344CB8AC3E}">
        <p14:creationId xmlns:p14="http://schemas.microsoft.com/office/powerpoint/2010/main" val="9306837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89571" y="192493"/>
            <a:ext cx="8787161" cy="620486"/>
          </a:xfrm>
          <a:effectLst/>
        </p:spPr>
        <p:txBody>
          <a:bodyPr vert="horz" lIns="91440" tIns="45720" rIns="91440" bIns="45720" rtlCol="0" anchor="ctr">
            <a:noAutofit/>
          </a:bodyPr>
          <a:lstStyle/>
          <a:p>
            <a:r>
              <a:rPr lang="es-MX" sz="3600" b="1" i="1" dirty="0">
                <a:cs typeface="Arial" panose="020B0604020202020204" pitchFamily="34" charset="0"/>
              </a:rPr>
              <a:t>El Deber </a:t>
            </a:r>
            <a:r>
              <a:rPr lang="es-MX" sz="3600" b="1" i="1" dirty="0" smtClean="0">
                <a:cs typeface="Arial" panose="020B0604020202020204" pitchFamily="34" charset="0"/>
              </a:rPr>
              <a:t>Ser </a:t>
            </a:r>
            <a:r>
              <a:rPr lang="es-MX" sz="3600" b="1" i="1" dirty="0">
                <a:cs typeface="Arial" panose="020B0604020202020204" pitchFamily="34" charset="0"/>
              </a:rPr>
              <a:t>del Modelo Educativo</a:t>
            </a:r>
            <a:endParaRPr lang="es-ES" sz="3600" b="1" i="1" dirty="0">
              <a:cs typeface="Arial" panose="020B0604020202020204" pitchFamily="34" charset="0"/>
            </a:endParaRPr>
          </a:p>
        </p:txBody>
      </p:sp>
      <p:pic>
        <p:nvPicPr>
          <p:cNvPr id="4" name="Imagen 3"/>
          <p:cNvPicPr>
            <a:picLocks noChangeAspect="1"/>
          </p:cNvPicPr>
          <p:nvPr/>
        </p:nvPicPr>
        <p:blipFill>
          <a:blip r:embed="rId2">
            <a:clrChange>
              <a:clrFrom>
                <a:srgbClr val="F4F4F4"/>
              </a:clrFrom>
              <a:clrTo>
                <a:srgbClr val="F4F4F4">
                  <a:alpha val="0"/>
                </a:srgbClr>
              </a:clrTo>
            </a:clrChange>
            <a:lum bright="70000" contrast="-70000"/>
          </a:blip>
          <a:stretch>
            <a:fillRect/>
          </a:stretch>
        </p:blipFill>
        <p:spPr>
          <a:xfrm>
            <a:off x="3080657" y="1097174"/>
            <a:ext cx="4539343" cy="4905420"/>
          </a:xfrm>
          <a:prstGeom prst="rect">
            <a:avLst/>
          </a:prstGeom>
        </p:spPr>
      </p:pic>
      <p:sp>
        <p:nvSpPr>
          <p:cNvPr id="3" name="Subtítulo 2"/>
          <p:cNvSpPr>
            <a:spLocks noGrp="1"/>
          </p:cNvSpPr>
          <p:nvPr>
            <p:ph type="subTitle" idx="1"/>
          </p:nvPr>
        </p:nvSpPr>
        <p:spPr>
          <a:xfrm>
            <a:off x="1739589" y="936702"/>
            <a:ext cx="7237143" cy="5660041"/>
          </a:xfrm>
        </p:spPr>
        <p:txBody>
          <a:bodyPr>
            <a:noAutofit/>
          </a:bodyPr>
          <a:lstStyle/>
          <a:p>
            <a:pPr algn="just">
              <a:lnSpc>
                <a:spcPct val="120000"/>
              </a:lnSpc>
              <a:buClr>
                <a:schemeClr val="accent2">
                  <a:lumMod val="50000"/>
                </a:schemeClr>
              </a:buClr>
            </a:pPr>
            <a:r>
              <a:rPr lang="es-MX" sz="1600" dirty="0">
                <a:ea typeface="Calibri" panose="020F0502020204030204" pitchFamily="34" charset="0"/>
              </a:rPr>
              <a:t>La evaluación es un medio para identificar y explicar las relaciones internas y externas del modelo educativo para la investigación, </a:t>
            </a:r>
            <a:r>
              <a:rPr lang="es-MX" sz="1600" dirty="0" smtClean="0">
                <a:ea typeface="Calibri" panose="020F0502020204030204" pitchFamily="34" charset="0"/>
              </a:rPr>
              <a:t>creatividad, innovación </a:t>
            </a:r>
            <a:r>
              <a:rPr lang="es-MX" sz="1600" dirty="0">
                <a:ea typeface="Calibri" panose="020F0502020204030204" pitchFamily="34" charset="0"/>
              </a:rPr>
              <a:t>y el desarrollo del </a:t>
            </a:r>
            <a:r>
              <a:rPr lang="es-MX" sz="1600" dirty="0" smtClean="0">
                <a:ea typeface="Calibri" panose="020F0502020204030204" pitchFamily="34" charset="0"/>
              </a:rPr>
              <a:t>sistema, </a:t>
            </a:r>
            <a:r>
              <a:rPr lang="es-MX" sz="1600" dirty="0">
                <a:ea typeface="Calibri" panose="020F0502020204030204" pitchFamily="34" charset="0"/>
              </a:rPr>
              <a:t>en el contexto del proceso que debe realizarse sistemáticamente a la luz de la actitud evaluadora que, en primer término producirá el enfoque de análisis y la orientación de la naturaleza de la institución educativa de que se trate y de los </a:t>
            </a:r>
            <a:r>
              <a:rPr lang="es-MX" sz="1600" dirty="0" smtClean="0">
                <a:ea typeface="Calibri" panose="020F0502020204030204" pitchFamily="34" charset="0"/>
              </a:rPr>
              <a:t>fines </a:t>
            </a:r>
            <a:r>
              <a:rPr lang="es-MX" sz="1600" dirty="0">
                <a:ea typeface="Calibri" panose="020F0502020204030204" pitchFamily="34" charset="0"/>
              </a:rPr>
              <a:t>por alcanzar. </a:t>
            </a:r>
            <a:r>
              <a:rPr lang="es-MX" sz="1600" dirty="0" smtClean="0">
                <a:ea typeface="Calibri" panose="020F0502020204030204" pitchFamily="34" charset="0"/>
                <a:cs typeface="Times New Roman" panose="02020603050405020304" pitchFamily="18" charset="0"/>
              </a:rPr>
              <a:t>Un </a:t>
            </a:r>
            <a:r>
              <a:rPr lang="es-MX" sz="1600" dirty="0">
                <a:ea typeface="Calibri" panose="020F0502020204030204" pitchFamily="34" charset="0"/>
                <a:cs typeface="Times New Roman" panose="02020603050405020304" pitchFamily="18" charset="0"/>
              </a:rPr>
              <a:t>proceso integral de evaluación global ha de lograr respuestas objetivas a cuestiones importantes como son las siguientes:</a:t>
            </a:r>
            <a:endParaRPr lang="es-ES" sz="1600" dirty="0">
              <a:ea typeface="Calibri" panose="020F0502020204030204" pitchFamily="34" charset="0"/>
              <a:cs typeface="Times New Roman" panose="02020603050405020304" pitchFamily="18" charset="0"/>
            </a:endParaRPr>
          </a:p>
          <a:p>
            <a:pPr marL="342900" indent="-342900" algn="just">
              <a:lnSpc>
                <a:spcPct val="107000"/>
              </a:lnSpc>
              <a:spcAft>
                <a:spcPts val="800"/>
              </a:spcAft>
              <a:buClr>
                <a:schemeClr val="accent2">
                  <a:lumMod val="50000"/>
                </a:schemeClr>
              </a:buClr>
              <a:buFont typeface="Symbol" panose="05050102010706020507" pitchFamily="18" charset="2"/>
              <a:buChar char=""/>
              <a:tabLst>
                <a:tab pos="457200" algn="l"/>
              </a:tabLst>
            </a:pPr>
            <a:r>
              <a:rPr lang="es-MX" sz="1600" dirty="0">
                <a:ea typeface="Calibri" panose="020F0502020204030204" pitchFamily="34" charset="0"/>
                <a:cs typeface="Times New Roman" panose="02020603050405020304" pitchFamily="18" charset="0"/>
              </a:rPr>
              <a:t>¿En qué consiste la pertinencia alcanzada en el modelo educativo?</a:t>
            </a:r>
            <a:endParaRPr lang="es-ES" sz="1600" dirty="0">
              <a:ea typeface="Calibri" panose="020F0502020204030204" pitchFamily="34" charset="0"/>
              <a:cs typeface="Times New Roman" panose="02020603050405020304" pitchFamily="18" charset="0"/>
            </a:endParaRPr>
          </a:p>
          <a:p>
            <a:pPr marL="342900" indent="-342900" algn="just">
              <a:lnSpc>
                <a:spcPct val="107000"/>
              </a:lnSpc>
              <a:spcAft>
                <a:spcPts val="800"/>
              </a:spcAft>
              <a:buClr>
                <a:schemeClr val="accent2">
                  <a:lumMod val="50000"/>
                </a:schemeClr>
              </a:buClr>
              <a:buFont typeface="Symbol" panose="05050102010706020507" pitchFamily="18" charset="2"/>
              <a:buChar char=""/>
              <a:tabLst>
                <a:tab pos="457200" algn="l"/>
              </a:tabLst>
            </a:pPr>
            <a:r>
              <a:rPr lang="es-MX" sz="1600" dirty="0">
                <a:ea typeface="Calibri" panose="020F0502020204030204" pitchFamily="34" charset="0"/>
                <a:cs typeface="Times New Roman" panose="02020603050405020304" pitchFamily="18" charset="0"/>
              </a:rPr>
              <a:t>¿Cómo se ha fortalecido la imagen de la comunidad interna y </a:t>
            </a:r>
            <a:r>
              <a:rPr lang="es-MX" sz="1600" dirty="0" smtClean="0">
                <a:ea typeface="Calibri" panose="020F0502020204030204" pitchFamily="34" charset="0"/>
                <a:cs typeface="Times New Roman" panose="02020603050405020304" pitchFamily="18" charset="0"/>
              </a:rPr>
              <a:t>externa </a:t>
            </a:r>
            <a:r>
              <a:rPr lang="es-MX" sz="1600" dirty="0">
                <a:ea typeface="Calibri" panose="020F0502020204030204" pitchFamily="34" charset="0"/>
                <a:cs typeface="Times New Roman" panose="02020603050405020304" pitchFamily="18" charset="0"/>
              </a:rPr>
              <a:t>de </a:t>
            </a:r>
            <a:r>
              <a:rPr lang="es-MX" sz="1600" dirty="0" smtClean="0">
                <a:ea typeface="Calibri" panose="020F0502020204030204" pitchFamily="34" charset="0"/>
                <a:cs typeface="Times New Roman" panose="02020603050405020304" pitchFamily="18" charset="0"/>
              </a:rPr>
              <a:t>instituciones </a:t>
            </a:r>
            <a:r>
              <a:rPr lang="es-MX" sz="1600" dirty="0">
                <a:ea typeface="Calibri" panose="020F0502020204030204" pitchFamily="34" charset="0"/>
                <a:cs typeface="Times New Roman" panose="02020603050405020304" pitchFamily="18" charset="0"/>
              </a:rPr>
              <a:t>educativas?</a:t>
            </a:r>
            <a:endParaRPr lang="es-ES" sz="1600" dirty="0">
              <a:ea typeface="Calibri" panose="020F0502020204030204" pitchFamily="34" charset="0"/>
              <a:cs typeface="Times New Roman" panose="02020603050405020304" pitchFamily="18" charset="0"/>
            </a:endParaRPr>
          </a:p>
          <a:p>
            <a:pPr marL="342900" indent="-342900" algn="just">
              <a:lnSpc>
                <a:spcPct val="107000"/>
              </a:lnSpc>
              <a:spcAft>
                <a:spcPts val="800"/>
              </a:spcAft>
              <a:buClr>
                <a:schemeClr val="accent2">
                  <a:lumMod val="50000"/>
                </a:schemeClr>
              </a:buClr>
              <a:buFont typeface="Symbol" panose="05050102010706020507" pitchFamily="18" charset="2"/>
              <a:buChar char=""/>
              <a:tabLst>
                <a:tab pos="457200" algn="l"/>
              </a:tabLst>
            </a:pPr>
            <a:r>
              <a:rPr lang="es-MX" sz="1600" dirty="0">
                <a:ea typeface="Calibri" panose="020F0502020204030204" pitchFamily="34" charset="0"/>
                <a:cs typeface="Times New Roman" panose="02020603050405020304" pitchFamily="18" charset="0"/>
              </a:rPr>
              <a:t>¿Por qué el modelo </a:t>
            </a:r>
            <a:r>
              <a:rPr lang="es-MX" sz="1600" dirty="0" smtClean="0">
                <a:ea typeface="Calibri" panose="020F0502020204030204" pitchFamily="34" charset="0"/>
                <a:cs typeface="Times New Roman" panose="02020603050405020304" pitchFamily="18" charset="0"/>
              </a:rPr>
              <a:t>educativo </a:t>
            </a:r>
            <a:r>
              <a:rPr lang="es-MX" sz="1600" dirty="0">
                <a:ea typeface="Calibri" panose="020F0502020204030204" pitchFamily="34" charset="0"/>
                <a:cs typeface="Times New Roman" panose="02020603050405020304" pitchFamily="18" charset="0"/>
              </a:rPr>
              <a:t>es competitivo en estudios que ofrecen otros países en el mundo?</a:t>
            </a:r>
            <a:endParaRPr lang="es-ES" sz="1600" dirty="0">
              <a:ea typeface="Calibri" panose="020F0502020204030204" pitchFamily="34" charset="0"/>
              <a:cs typeface="Times New Roman" panose="02020603050405020304" pitchFamily="18" charset="0"/>
            </a:endParaRPr>
          </a:p>
          <a:p>
            <a:pPr marL="342900" indent="-342900" algn="just">
              <a:lnSpc>
                <a:spcPct val="107000"/>
              </a:lnSpc>
              <a:spcAft>
                <a:spcPts val="800"/>
              </a:spcAft>
              <a:buClr>
                <a:schemeClr val="accent2">
                  <a:lumMod val="50000"/>
                </a:schemeClr>
              </a:buClr>
              <a:buFont typeface="Symbol" panose="05050102010706020507" pitchFamily="18" charset="2"/>
              <a:buChar char=""/>
              <a:tabLst>
                <a:tab pos="457200" algn="l"/>
              </a:tabLst>
            </a:pPr>
            <a:r>
              <a:rPr lang="es-MX" sz="1600" dirty="0">
                <a:ea typeface="Calibri" panose="020F0502020204030204" pitchFamily="34" charset="0"/>
                <a:cs typeface="Times New Roman" panose="02020603050405020304" pitchFamily="18" charset="0"/>
              </a:rPr>
              <a:t>¿Cómo se encuentran articuladas dentro del modelo educativo las funciones sustantivas de docencia, investigación, difusión y extensión de la cultura, </a:t>
            </a:r>
            <a:r>
              <a:rPr lang="es-MX" sz="1600" dirty="0" smtClean="0">
                <a:ea typeface="Calibri" panose="020F0502020204030204" pitchFamily="34" charset="0"/>
                <a:cs typeface="Times New Roman" panose="02020603050405020304" pitchFamily="18" charset="0"/>
              </a:rPr>
              <a:t>de vinculación </a:t>
            </a:r>
            <a:r>
              <a:rPr lang="es-MX" sz="1600" dirty="0">
                <a:ea typeface="Calibri" panose="020F0502020204030204" pitchFamily="34" charset="0"/>
                <a:cs typeface="Times New Roman" panose="02020603050405020304" pitchFamily="18" charset="0"/>
              </a:rPr>
              <a:t>e integración social? </a:t>
            </a:r>
            <a:endParaRPr lang="es-ES" sz="1600" dirty="0">
              <a:ea typeface="Calibri" panose="020F0502020204030204" pitchFamily="34" charset="0"/>
              <a:cs typeface="Times New Roman" panose="02020603050405020304" pitchFamily="18" charset="0"/>
            </a:endParaRPr>
          </a:p>
          <a:p>
            <a:pPr marL="342900" indent="-342900" algn="just">
              <a:lnSpc>
                <a:spcPct val="107000"/>
              </a:lnSpc>
              <a:spcAft>
                <a:spcPts val="800"/>
              </a:spcAft>
              <a:buClr>
                <a:schemeClr val="accent2">
                  <a:lumMod val="50000"/>
                </a:schemeClr>
              </a:buClr>
              <a:buFont typeface="Symbol" panose="05050102010706020507" pitchFamily="18" charset="2"/>
              <a:buChar char=""/>
              <a:tabLst>
                <a:tab pos="457200" algn="l"/>
              </a:tabLst>
            </a:pPr>
            <a:r>
              <a:rPr lang="es-MX" sz="1600" dirty="0">
                <a:solidFill>
                  <a:schemeClr val="bg1"/>
                </a:solidFill>
                <a:ea typeface="Calibri" panose="020F0502020204030204" pitchFamily="34" charset="0"/>
                <a:cs typeface="Times New Roman" panose="02020603050405020304" pitchFamily="18" charset="0"/>
              </a:rPr>
              <a:t>¿</a:t>
            </a:r>
            <a:r>
              <a:rPr lang="es-MX" sz="1600" dirty="0">
                <a:ea typeface="Calibri" panose="020F0502020204030204" pitchFamily="34" charset="0"/>
                <a:cs typeface="Times New Roman" panose="02020603050405020304" pitchFamily="18" charset="0"/>
              </a:rPr>
              <a:t>Cómo se implantan en las sesiones-clase </a:t>
            </a:r>
            <a:r>
              <a:rPr lang="es-MX" sz="1600" dirty="0" smtClean="0">
                <a:ea typeface="Calibri" panose="020F0502020204030204" pitchFamily="34" charset="0"/>
                <a:cs typeface="Times New Roman" panose="02020603050405020304" pitchFamily="18" charset="0"/>
              </a:rPr>
              <a:t>en respuesta a los </a:t>
            </a:r>
            <a:r>
              <a:rPr lang="es-MX" sz="1600" dirty="0">
                <a:ea typeface="Calibri" panose="020F0502020204030204" pitchFamily="34" charset="0"/>
                <a:cs typeface="Times New Roman" panose="02020603050405020304" pitchFamily="18" charset="0"/>
              </a:rPr>
              <a:t>objetos de </a:t>
            </a:r>
            <a:r>
              <a:rPr lang="es-MX" sz="1600" dirty="0">
                <a:solidFill>
                  <a:schemeClr val="bg1"/>
                </a:solidFill>
                <a:ea typeface="Calibri" panose="020F0502020204030204" pitchFamily="34" charset="0"/>
                <a:cs typeface="Times New Roman" panose="02020603050405020304" pitchFamily="18" charset="0"/>
              </a:rPr>
              <a:t>ap</a:t>
            </a:r>
            <a:r>
              <a:rPr lang="es-MX" sz="1600" dirty="0">
                <a:ea typeface="Calibri" panose="020F0502020204030204" pitchFamily="34" charset="0"/>
                <a:cs typeface="Times New Roman" panose="02020603050405020304" pitchFamily="18" charset="0"/>
              </a:rPr>
              <a:t>rendizaje? </a:t>
            </a:r>
            <a:endParaRPr lang="es-ES" sz="1600" dirty="0">
              <a:ea typeface="Calibri" panose="020F0502020204030204" pitchFamily="34" charset="0"/>
              <a:cs typeface="Times New Roman" panose="02020603050405020304" pitchFamily="18" charset="0"/>
            </a:endParaRPr>
          </a:p>
          <a:p>
            <a:pPr algn="just">
              <a:buClr>
                <a:schemeClr val="accent2">
                  <a:lumMod val="50000"/>
                </a:schemeClr>
              </a:buClr>
            </a:pPr>
            <a:endParaRPr lang="es-ES" sz="1600" dirty="0"/>
          </a:p>
        </p:txBody>
      </p:sp>
    </p:spTree>
    <p:extLst>
      <p:ext uri="{BB962C8B-B14F-4D97-AF65-F5344CB8AC3E}">
        <p14:creationId xmlns:p14="http://schemas.microsoft.com/office/powerpoint/2010/main" val="29818708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89570" y="87088"/>
            <a:ext cx="8798313" cy="598713"/>
          </a:xfrm>
          <a:effectLst/>
        </p:spPr>
        <p:txBody>
          <a:bodyPr vert="horz" lIns="91440" tIns="45720" rIns="91440" bIns="45720" rtlCol="0" anchor="ctr">
            <a:noAutofit/>
          </a:bodyPr>
          <a:lstStyle/>
          <a:p>
            <a:r>
              <a:rPr lang="es-MX" sz="3600" b="1" i="1" dirty="0">
                <a:cs typeface="Arial" panose="020B0604020202020204" pitchFamily="34" charset="0"/>
              </a:rPr>
              <a:t>El Deber </a:t>
            </a:r>
            <a:r>
              <a:rPr lang="es-MX" sz="3600" b="1" i="1" dirty="0" smtClean="0">
                <a:cs typeface="Arial" panose="020B0604020202020204" pitchFamily="34" charset="0"/>
              </a:rPr>
              <a:t>Ser </a:t>
            </a:r>
            <a:r>
              <a:rPr lang="es-MX" sz="3600" b="1" i="1" dirty="0">
                <a:cs typeface="Arial" panose="020B0604020202020204" pitchFamily="34" charset="0"/>
              </a:rPr>
              <a:t>del Modelo Educativo</a:t>
            </a:r>
            <a:endParaRPr lang="es-ES" sz="3600" b="1" i="1" dirty="0">
              <a:cs typeface="Arial" panose="020B0604020202020204" pitchFamily="34" charset="0"/>
            </a:endParaRPr>
          </a:p>
        </p:txBody>
      </p:sp>
      <p:pic>
        <p:nvPicPr>
          <p:cNvPr id="4" name="Imagen 3"/>
          <p:cNvPicPr>
            <a:picLocks noChangeAspect="1"/>
          </p:cNvPicPr>
          <p:nvPr/>
        </p:nvPicPr>
        <p:blipFill>
          <a:blip r:embed="rId2">
            <a:clrChange>
              <a:clrFrom>
                <a:srgbClr val="F4F4F4"/>
              </a:clrFrom>
              <a:clrTo>
                <a:srgbClr val="F4F4F4">
                  <a:alpha val="0"/>
                </a:srgbClr>
              </a:clrTo>
            </a:clrChange>
            <a:lum bright="70000" contrast="-70000"/>
          </a:blip>
          <a:stretch>
            <a:fillRect/>
          </a:stretch>
        </p:blipFill>
        <p:spPr>
          <a:xfrm>
            <a:off x="3080657" y="1097174"/>
            <a:ext cx="4539343" cy="4905420"/>
          </a:xfrm>
          <a:prstGeom prst="rect">
            <a:avLst/>
          </a:prstGeom>
        </p:spPr>
      </p:pic>
      <p:sp>
        <p:nvSpPr>
          <p:cNvPr id="3" name="Subtítulo 2"/>
          <p:cNvSpPr>
            <a:spLocks noGrp="1"/>
          </p:cNvSpPr>
          <p:nvPr>
            <p:ph type="subTitle" idx="1"/>
          </p:nvPr>
        </p:nvSpPr>
        <p:spPr>
          <a:xfrm>
            <a:off x="1806498" y="750317"/>
            <a:ext cx="7181386" cy="5824654"/>
          </a:xfrm>
        </p:spPr>
        <p:txBody>
          <a:bodyPr>
            <a:noAutofit/>
          </a:bodyPr>
          <a:lstStyle/>
          <a:p>
            <a:pPr marL="342900" indent="-342900" algn="just">
              <a:lnSpc>
                <a:spcPct val="107000"/>
              </a:lnSpc>
              <a:spcAft>
                <a:spcPts val="800"/>
              </a:spcAft>
              <a:buClr>
                <a:schemeClr val="accent2">
                  <a:lumMod val="50000"/>
                </a:schemeClr>
              </a:buClr>
              <a:buFont typeface="Arial" panose="020B0604020202020204" pitchFamily="34" charset="0"/>
              <a:buChar char="•"/>
              <a:tabLst>
                <a:tab pos="457200" algn="l"/>
              </a:tabLst>
            </a:pPr>
            <a:r>
              <a:rPr lang="es-MX" sz="2400" dirty="0">
                <a:ea typeface="Calibri" panose="020F0502020204030204" pitchFamily="34" charset="0"/>
                <a:cs typeface="Times New Roman" panose="02020603050405020304" pitchFamily="18" charset="0"/>
              </a:rPr>
              <a:t>¿Cuáles son los atributos a validar con el grupo de investigadores y académicos?</a:t>
            </a:r>
            <a:endParaRPr lang="es-ES" sz="2400" dirty="0">
              <a:ea typeface="Calibri" panose="020F0502020204030204" pitchFamily="34" charset="0"/>
              <a:cs typeface="Times New Roman" panose="02020603050405020304" pitchFamily="18" charset="0"/>
            </a:endParaRPr>
          </a:p>
          <a:p>
            <a:pPr marL="342900" indent="-342900" algn="just">
              <a:lnSpc>
                <a:spcPct val="107000"/>
              </a:lnSpc>
              <a:spcAft>
                <a:spcPts val="800"/>
              </a:spcAft>
              <a:buClr>
                <a:schemeClr val="accent2">
                  <a:lumMod val="50000"/>
                </a:schemeClr>
              </a:buClr>
              <a:buFont typeface="Arial" panose="020B0604020202020204" pitchFamily="34" charset="0"/>
              <a:buChar char="•"/>
              <a:tabLst>
                <a:tab pos="457200" algn="l"/>
              </a:tabLst>
            </a:pPr>
            <a:r>
              <a:rPr lang="es-MX" sz="2400" dirty="0">
                <a:ea typeface="Calibri" panose="020F0502020204030204" pitchFamily="34" charset="0"/>
                <a:cs typeface="Times New Roman" panose="02020603050405020304" pitchFamily="18" charset="0"/>
              </a:rPr>
              <a:t>¿Cuál es el nivel promedio de estudios en que se encuentran las entidades de la República, del propio sistema nacional y global?</a:t>
            </a:r>
            <a:endParaRPr lang="es-ES" sz="2400" dirty="0">
              <a:ea typeface="Calibri" panose="020F0502020204030204" pitchFamily="34" charset="0"/>
              <a:cs typeface="Times New Roman" panose="02020603050405020304" pitchFamily="18" charset="0"/>
            </a:endParaRPr>
          </a:p>
          <a:p>
            <a:pPr marL="342900" indent="-342900" algn="just">
              <a:lnSpc>
                <a:spcPct val="107000"/>
              </a:lnSpc>
              <a:spcAft>
                <a:spcPts val="800"/>
              </a:spcAft>
              <a:buClr>
                <a:schemeClr val="accent2">
                  <a:lumMod val="50000"/>
                </a:schemeClr>
              </a:buClr>
              <a:buFont typeface="Arial" panose="020B0604020202020204" pitchFamily="34" charset="0"/>
              <a:buChar char="•"/>
              <a:tabLst>
                <a:tab pos="457200" algn="l"/>
              </a:tabLst>
            </a:pPr>
            <a:r>
              <a:rPr lang="es-MX" sz="2400" dirty="0">
                <a:ea typeface="Calibri" panose="020F0502020204030204" pitchFamily="34" charset="0"/>
                <a:cs typeface="Times New Roman" panose="02020603050405020304" pitchFamily="18" charset="0"/>
              </a:rPr>
              <a:t>¿Cuál es el equipamiento y utilización de aulas, bibliotecas, laboratorios, talleres y aulas de cómputo y de videoconferencias?</a:t>
            </a:r>
            <a:endParaRPr lang="es-ES" sz="2400" dirty="0">
              <a:ea typeface="Calibri" panose="020F0502020204030204" pitchFamily="34" charset="0"/>
              <a:cs typeface="Times New Roman" panose="02020603050405020304" pitchFamily="18" charset="0"/>
            </a:endParaRPr>
          </a:p>
          <a:p>
            <a:pPr marL="342900" indent="-342900" algn="just">
              <a:lnSpc>
                <a:spcPct val="107000"/>
              </a:lnSpc>
              <a:spcAft>
                <a:spcPts val="800"/>
              </a:spcAft>
              <a:buClr>
                <a:schemeClr val="accent2">
                  <a:lumMod val="50000"/>
                </a:schemeClr>
              </a:buClr>
              <a:buFont typeface="Arial" panose="020B0604020202020204" pitchFamily="34" charset="0"/>
              <a:buChar char="•"/>
              <a:tabLst>
                <a:tab pos="457200" algn="l"/>
              </a:tabLst>
            </a:pPr>
            <a:r>
              <a:rPr lang="es-MX" sz="2400" dirty="0">
                <a:ea typeface="Calibri" panose="020F0502020204030204" pitchFamily="34" charset="0"/>
                <a:cs typeface="Times New Roman" panose="02020603050405020304" pitchFamily="18" charset="0"/>
              </a:rPr>
              <a:t>¿Cómo es la educación bilingüe reconocida con enfoque y aplicación global? </a:t>
            </a:r>
            <a:endParaRPr lang="es-ES" sz="2400" dirty="0">
              <a:ea typeface="Calibri" panose="020F0502020204030204" pitchFamily="34" charset="0"/>
              <a:cs typeface="Times New Roman" panose="02020603050405020304" pitchFamily="18" charset="0"/>
            </a:endParaRPr>
          </a:p>
          <a:p>
            <a:pPr marL="342900" indent="-342900" algn="just">
              <a:lnSpc>
                <a:spcPct val="107000"/>
              </a:lnSpc>
              <a:spcAft>
                <a:spcPts val="800"/>
              </a:spcAft>
              <a:buClr>
                <a:schemeClr val="accent2">
                  <a:lumMod val="50000"/>
                </a:schemeClr>
              </a:buClr>
              <a:buFont typeface="Arial" panose="020B0604020202020204" pitchFamily="34" charset="0"/>
              <a:buChar char="•"/>
              <a:tabLst>
                <a:tab pos="457200" algn="l"/>
              </a:tabLst>
            </a:pPr>
            <a:r>
              <a:rPr lang="es-MX" sz="2400" dirty="0">
                <a:ea typeface="Calibri" panose="020F0502020204030204" pitchFamily="34" charset="0"/>
                <a:cs typeface="Times New Roman" panose="02020603050405020304" pitchFamily="18" charset="0"/>
              </a:rPr>
              <a:t>¿Cómo se encuentran integrados y armonizados para la operación los sistemas de planeación, gestión y </a:t>
            </a:r>
            <a:r>
              <a:rPr lang="es-MX" sz="2400" dirty="0">
                <a:solidFill>
                  <a:schemeClr val="bg1"/>
                </a:solidFill>
                <a:ea typeface="Calibri" panose="020F0502020204030204" pitchFamily="34" charset="0"/>
                <a:cs typeface="Times New Roman" panose="02020603050405020304" pitchFamily="18" charset="0"/>
              </a:rPr>
              <a:t>ev</a:t>
            </a:r>
            <a:r>
              <a:rPr lang="es-MX" sz="2400" dirty="0">
                <a:ea typeface="Calibri" panose="020F0502020204030204" pitchFamily="34" charset="0"/>
                <a:cs typeface="Times New Roman" panose="02020603050405020304" pitchFamily="18" charset="0"/>
              </a:rPr>
              <a:t>aluación?</a:t>
            </a:r>
            <a:endParaRPr lang="es-ES" sz="2400" dirty="0">
              <a:ea typeface="Calibri" panose="020F0502020204030204" pitchFamily="34" charset="0"/>
              <a:cs typeface="Times New Roman" panose="02020603050405020304" pitchFamily="18" charset="0"/>
            </a:endParaRPr>
          </a:p>
          <a:p>
            <a:pPr marL="342900" indent="-342900">
              <a:buClr>
                <a:schemeClr val="accent2">
                  <a:lumMod val="50000"/>
                </a:schemeClr>
              </a:buClr>
              <a:buFont typeface="Arial" panose="020B0604020202020204" pitchFamily="34" charset="0"/>
              <a:buChar char="•"/>
            </a:pPr>
            <a:endParaRPr lang="es-ES" sz="2400" dirty="0"/>
          </a:p>
        </p:txBody>
      </p:sp>
    </p:spTree>
    <p:extLst>
      <p:ext uri="{BB962C8B-B14F-4D97-AF65-F5344CB8AC3E}">
        <p14:creationId xmlns:p14="http://schemas.microsoft.com/office/powerpoint/2010/main" val="22826450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56117" y="185059"/>
            <a:ext cx="8820615" cy="1149905"/>
          </a:xfrm>
        </p:spPr>
        <p:txBody>
          <a:bodyPr>
            <a:noAutofit/>
          </a:bodyPr>
          <a:lstStyle/>
          <a:p>
            <a:pPr>
              <a:lnSpc>
                <a:spcPct val="107000"/>
              </a:lnSpc>
              <a:spcAft>
                <a:spcPts val="800"/>
              </a:spcAft>
            </a:pPr>
            <a:r>
              <a:rPr lang="es-ES" sz="3600" b="1" i="1" dirty="0">
                <a:solidFill>
                  <a:srgbClr val="4F4F4F"/>
                </a:solidFill>
                <a:ea typeface="Calibri" panose="020F0502020204030204" pitchFamily="34" charset="0"/>
                <a:cs typeface="Times New Roman" panose="02020603050405020304" pitchFamily="18" charset="0"/>
              </a:rPr>
              <a:t>Planteamiento de la </a:t>
            </a:r>
            <a:r>
              <a:rPr lang="es-ES" sz="3600" b="1" i="1" dirty="0" smtClean="0">
                <a:solidFill>
                  <a:srgbClr val="4F4F4F"/>
                </a:solidFill>
                <a:ea typeface="Calibri" panose="020F0502020204030204" pitchFamily="34" charset="0"/>
                <a:cs typeface="Times New Roman" panose="02020603050405020304" pitchFamily="18" charset="0"/>
              </a:rPr>
              <a:t/>
            </a:r>
            <a:br>
              <a:rPr lang="es-ES" sz="3600" b="1" i="1" dirty="0" smtClean="0">
                <a:solidFill>
                  <a:srgbClr val="4F4F4F"/>
                </a:solidFill>
                <a:ea typeface="Calibri" panose="020F0502020204030204" pitchFamily="34" charset="0"/>
                <a:cs typeface="Times New Roman" panose="02020603050405020304" pitchFamily="18" charset="0"/>
              </a:rPr>
            </a:br>
            <a:r>
              <a:rPr lang="es-ES" sz="3600" b="1" i="1" dirty="0" smtClean="0">
                <a:solidFill>
                  <a:srgbClr val="4F4F4F"/>
                </a:solidFill>
                <a:ea typeface="Calibri" panose="020F0502020204030204" pitchFamily="34" charset="0"/>
                <a:cs typeface="Times New Roman" panose="02020603050405020304" pitchFamily="18" charset="0"/>
              </a:rPr>
              <a:t>Reforma </a:t>
            </a:r>
            <a:r>
              <a:rPr lang="es-ES" sz="3600" b="1" i="1" dirty="0">
                <a:solidFill>
                  <a:srgbClr val="4F4F4F"/>
                </a:solidFill>
                <a:ea typeface="Calibri" panose="020F0502020204030204" pitchFamily="34" charset="0"/>
                <a:cs typeface="Times New Roman" panose="02020603050405020304" pitchFamily="18" charset="0"/>
              </a:rPr>
              <a:t>Educativa</a:t>
            </a:r>
            <a:r>
              <a:rPr lang="es-ES" sz="3600" b="1" i="1" dirty="0" smtClean="0">
                <a:solidFill>
                  <a:srgbClr val="4F4F4F"/>
                </a:solidFill>
                <a:effectLst/>
                <a:ea typeface="Calibri" panose="020F0502020204030204" pitchFamily="34" charset="0"/>
                <a:cs typeface="Times New Roman" panose="02020603050405020304" pitchFamily="18" charset="0"/>
              </a:rPr>
              <a:t> </a:t>
            </a:r>
            <a:endParaRPr lang="es-ES" sz="3600" dirty="0"/>
          </a:p>
        </p:txBody>
      </p:sp>
      <p:pic>
        <p:nvPicPr>
          <p:cNvPr id="4" name="Imagen 3"/>
          <p:cNvPicPr>
            <a:picLocks noChangeAspect="1"/>
          </p:cNvPicPr>
          <p:nvPr/>
        </p:nvPicPr>
        <p:blipFill>
          <a:blip r:embed="rId2">
            <a:clrChange>
              <a:clrFrom>
                <a:srgbClr val="F4F4F4"/>
              </a:clrFrom>
              <a:clrTo>
                <a:srgbClr val="F4F4F4">
                  <a:alpha val="0"/>
                </a:srgbClr>
              </a:clrTo>
            </a:clrChange>
            <a:lum bright="70000" contrast="-70000"/>
          </a:blip>
          <a:stretch>
            <a:fillRect/>
          </a:stretch>
        </p:blipFill>
        <p:spPr>
          <a:xfrm>
            <a:off x="3080657" y="1097174"/>
            <a:ext cx="4539343" cy="4905420"/>
          </a:xfrm>
          <a:prstGeom prst="rect">
            <a:avLst/>
          </a:prstGeom>
        </p:spPr>
      </p:pic>
      <p:sp>
        <p:nvSpPr>
          <p:cNvPr id="3" name="Subtítulo 2"/>
          <p:cNvSpPr>
            <a:spLocks noGrp="1"/>
          </p:cNvSpPr>
          <p:nvPr>
            <p:ph type="subTitle" idx="1"/>
          </p:nvPr>
        </p:nvSpPr>
        <p:spPr>
          <a:xfrm>
            <a:off x="1204331" y="1172999"/>
            <a:ext cx="7794703" cy="5388429"/>
          </a:xfrm>
        </p:spPr>
        <p:txBody>
          <a:bodyPr>
            <a:noAutofit/>
          </a:bodyPr>
          <a:lstStyle/>
          <a:p>
            <a:pPr marL="342900" indent="-342900" algn="just">
              <a:lnSpc>
                <a:spcPct val="107000"/>
              </a:lnSpc>
              <a:buClr>
                <a:schemeClr val="accent2">
                  <a:lumMod val="50000"/>
                </a:schemeClr>
              </a:buClr>
              <a:buSzPct val="150000"/>
              <a:buFont typeface="Arial" panose="020B0604020202020204" pitchFamily="34" charset="0"/>
              <a:buChar char="•"/>
            </a:pPr>
            <a:r>
              <a:rPr lang="es-ES" dirty="0" smtClean="0">
                <a:effectLst/>
                <a:latin typeface="Arial" panose="020B0604020202020204" pitchFamily="34" charset="0"/>
                <a:ea typeface="Calibri" panose="020F0502020204030204" pitchFamily="34" charset="0"/>
                <a:cs typeface="Arial" panose="020B0604020202020204" pitchFamily="34" charset="0"/>
              </a:rPr>
              <a:t>Que las escuelas se constituyan en el centro del sistema educativo, para t</a:t>
            </a:r>
            <a:r>
              <a:rPr lang="es-ES" b="0" dirty="0" smtClean="0">
                <a:effectLst/>
                <a:latin typeface="Arial" panose="020B0604020202020204" pitchFamily="34" charset="0"/>
                <a:ea typeface="Calibri" panose="020F0502020204030204" pitchFamily="34" charset="0"/>
                <a:cs typeface="Arial" panose="020B0604020202020204" pitchFamily="34" charset="0"/>
              </a:rPr>
              <a:t>ransformar la relación entre autoridades, maestros, alumnos, padres de familia y la sociedad en general.</a:t>
            </a:r>
            <a:endParaRPr lang="es-ES" dirty="0" smtClean="0">
              <a:effectLst/>
              <a:latin typeface="Arial" panose="020B0604020202020204" pitchFamily="34" charset="0"/>
              <a:ea typeface="Calibri" panose="020F0502020204030204" pitchFamily="34" charset="0"/>
              <a:cs typeface="Arial" panose="020B0604020202020204" pitchFamily="34" charset="0"/>
            </a:endParaRPr>
          </a:p>
          <a:p>
            <a:pPr marL="342900" indent="-342900" algn="just">
              <a:lnSpc>
                <a:spcPct val="107000"/>
              </a:lnSpc>
              <a:buClr>
                <a:schemeClr val="accent2">
                  <a:lumMod val="50000"/>
                </a:schemeClr>
              </a:buClr>
              <a:buSzPct val="150000"/>
              <a:buFont typeface="Arial" panose="020B0604020202020204" pitchFamily="34" charset="0"/>
              <a:buChar char="•"/>
            </a:pPr>
            <a:r>
              <a:rPr lang="es-ES" dirty="0" smtClean="0">
                <a:effectLst/>
                <a:latin typeface="Arial" panose="020B0604020202020204" pitchFamily="34" charset="0"/>
                <a:ea typeface="Calibri" panose="020F0502020204030204" pitchFamily="34" charset="0"/>
                <a:cs typeface="Arial" panose="020B0604020202020204" pitchFamily="34" charset="0"/>
              </a:rPr>
              <a:t>Que se fortalezcan las escuelas como condición para asegurar el aprendizaje de los alumnos e impulsar el desarrollo profesional de los maestros.</a:t>
            </a:r>
          </a:p>
          <a:p>
            <a:pPr marL="342900" indent="-342900" algn="just" fontAlgn="base">
              <a:buClr>
                <a:schemeClr val="accent2">
                  <a:lumMod val="50000"/>
                </a:schemeClr>
              </a:buClr>
              <a:buSzPct val="150000"/>
              <a:buFont typeface="Arial" panose="020B0604020202020204" pitchFamily="34" charset="0"/>
              <a:buChar char="•"/>
            </a:pPr>
            <a:r>
              <a:rPr lang="es-ES" b="0" dirty="0" smtClean="0">
                <a:effectLst/>
                <a:latin typeface="Arial" panose="020B0604020202020204" pitchFamily="34" charset="0"/>
                <a:ea typeface="Times New Roman" panose="02020603050405020304" pitchFamily="18" charset="0"/>
                <a:cs typeface="Arial" panose="020B0604020202020204" pitchFamily="34" charset="0"/>
              </a:rPr>
              <a:t>Que se asegure una educación obligatoria de calidad al alcance de todos los niños y jóvenes del país.</a:t>
            </a:r>
            <a:r>
              <a:rPr lang="es-ES" dirty="0" smtClean="0">
                <a:effectLst/>
                <a:latin typeface="Arial" panose="020B0604020202020204" pitchFamily="34" charset="0"/>
                <a:ea typeface="Times New Roman" panose="02020603050405020304" pitchFamily="18" charset="0"/>
                <a:cs typeface="Arial" panose="020B0604020202020204" pitchFamily="34" charset="0"/>
              </a:rPr>
              <a:t>  </a:t>
            </a:r>
          </a:p>
          <a:p>
            <a:pPr marL="342900" indent="-342900" algn="just" fontAlgn="base">
              <a:buClr>
                <a:schemeClr val="accent2">
                  <a:lumMod val="50000"/>
                </a:schemeClr>
              </a:buClr>
              <a:buSzPct val="150000"/>
              <a:buFont typeface="Arial" panose="020B0604020202020204" pitchFamily="34" charset="0"/>
              <a:buChar char="•"/>
            </a:pPr>
            <a:r>
              <a:rPr lang="es-ES" dirty="0" smtClean="0">
                <a:effectLst/>
                <a:latin typeface="Arial" panose="020B0604020202020204" pitchFamily="34" charset="0"/>
                <a:ea typeface="Times New Roman" panose="02020603050405020304" pitchFamily="18" charset="0"/>
                <a:cs typeface="Arial" panose="020B0604020202020204" pitchFamily="34" charset="0"/>
              </a:rPr>
              <a:t>Que la educación sea gratuita, laica e incluyente y permita avanzar para abatir el rezago y proporcionar a los alumnos una educación integral, para la convivencia armónica y su desarrollo personal y social, adquiriendo herramientas para competir en un mundo globalizado, base del conocimiento y la tecnología.</a:t>
            </a:r>
          </a:p>
          <a:p>
            <a:pPr marL="342900" indent="-342900" algn="just" fontAlgn="base">
              <a:buClr>
                <a:schemeClr val="accent2">
                  <a:lumMod val="50000"/>
                </a:schemeClr>
              </a:buClr>
              <a:buSzPct val="150000"/>
              <a:buFont typeface="Arial" panose="020B0604020202020204" pitchFamily="34" charset="0"/>
              <a:buChar char="•"/>
            </a:pPr>
            <a:r>
              <a:rPr lang="es-ES" dirty="0" smtClean="0">
                <a:solidFill>
                  <a:schemeClr val="bg1"/>
                </a:solidFill>
                <a:effectLst/>
                <a:latin typeface="Arial" panose="020B0604020202020204" pitchFamily="34" charset="0"/>
                <a:ea typeface="Times New Roman" panose="02020603050405020304" pitchFamily="18" charset="0"/>
                <a:cs typeface="Arial" panose="020B0604020202020204" pitchFamily="34" charset="0"/>
              </a:rPr>
              <a:t>Q</a:t>
            </a:r>
            <a:r>
              <a:rPr lang="es-ES" dirty="0" smtClean="0">
                <a:effectLst/>
                <a:latin typeface="Arial" panose="020B0604020202020204" pitchFamily="34" charset="0"/>
                <a:ea typeface="Times New Roman" panose="02020603050405020304" pitchFamily="18" charset="0"/>
                <a:cs typeface="Arial" panose="020B0604020202020204" pitchFamily="34" charset="0"/>
              </a:rPr>
              <a:t>ue participen autoridades, padres de familia, expertos en educación y </a:t>
            </a:r>
            <a:r>
              <a:rPr lang="es-ES" dirty="0" smtClean="0">
                <a:solidFill>
                  <a:schemeClr val="bg1"/>
                </a:solidFill>
                <a:effectLst/>
                <a:latin typeface="Arial" panose="020B0604020202020204" pitchFamily="34" charset="0"/>
                <a:ea typeface="Times New Roman" panose="02020603050405020304" pitchFamily="18" charset="0"/>
                <a:cs typeface="Arial" panose="020B0604020202020204" pitchFamily="34" charset="0"/>
              </a:rPr>
              <a:t>la s</a:t>
            </a:r>
            <a:r>
              <a:rPr lang="es-ES" dirty="0" smtClean="0">
                <a:effectLst/>
                <a:latin typeface="Arial" panose="020B0604020202020204" pitchFamily="34" charset="0"/>
                <a:ea typeface="Times New Roman" panose="02020603050405020304" pitchFamily="18" charset="0"/>
                <a:cs typeface="Arial" panose="020B0604020202020204" pitchFamily="34" charset="0"/>
              </a:rPr>
              <a:t>ociedad civil, para consolidar un mejor futuro en un nuevo México </a:t>
            </a:r>
            <a:r>
              <a:rPr lang="es-ES" dirty="0" smtClean="0">
                <a:solidFill>
                  <a:schemeClr val="bg1"/>
                </a:solidFill>
                <a:effectLst/>
                <a:latin typeface="Arial" panose="020B0604020202020204" pitchFamily="34" charset="0"/>
                <a:ea typeface="Times New Roman" panose="02020603050405020304" pitchFamily="18" charset="0"/>
                <a:cs typeface="Arial" panose="020B0604020202020204" pitchFamily="34" charset="0"/>
              </a:rPr>
              <a:t>más ju</a:t>
            </a:r>
            <a:r>
              <a:rPr lang="es-ES" dirty="0" smtClean="0">
                <a:effectLst/>
                <a:latin typeface="Arial" panose="020B0604020202020204" pitchFamily="34" charset="0"/>
                <a:ea typeface="Times New Roman" panose="02020603050405020304" pitchFamily="18" charset="0"/>
                <a:cs typeface="Arial" panose="020B0604020202020204" pitchFamily="34" charset="0"/>
              </a:rPr>
              <a:t>sto y competitivo</a:t>
            </a:r>
            <a:r>
              <a:rPr lang="es-MX" sz="1600" dirty="0" smtClean="0"/>
              <a:t> </a:t>
            </a:r>
            <a:endParaRPr lang="es-ES" sz="1600" dirty="0"/>
          </a:p>
        </p:txBody>
      </p:sp>
    </p:spTree>
    <p:extLst>
      <p:ext uri="{BB962C8B-B14F-4D97-AF65-F5344CB8AC3E}">
        <p14:creationId xmlns:p14="http://schemas.microsoft.com/office/powerpoint/2010/main" val="189531279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67268" y="0"/>
            <a:ext cx="8809464" cy="827314"/>
          </a:xfrm>
          <a:effectLst/>
        </p:spPr>
        <p:txBody>
          <a:bodyPr vert="horz" lIns="91440" tIns="45720" rIns="91440" bIns="45720" rtlCol="0" anchor="ctr">
            <a:noAutofit/>
          </a:bodyPr>
          <a:lstStyle/>
          <a:p>
            <a:r>
              <a:rPr lang="es-MX" sz="3600" b="1" i="1" dirty="0">
                <a:cs typeface="Arial" panose="020B0604020202020204" pitchFamily="34" charset="0"/>
              </a:rPr>
              <a:t>El Deber </a:t>
            </a:r>
            <a:r>
              <a:rPr lang="es-MX" sz="3600" b="1" i="1" dirty="0" smtClean="0">
                <a:cs typeface="Arial" panose="020B0604020202020204" pitchFamily="34" charset="0"/>
              </a:rPr>
              <a:t>Ser </a:t>
            </a:r>
            <a:r>
              <a:rPr lang="es-MX" sz="3600" b="1" i="1" dirty="0">
                <a:cs typeface="Arial" panose="020B0604020202020204" pitchFamily="34" charset="0"/>
              </a:rPr>
              <a:t>del Modelo Educativo</a:t>
            </a:r>
            <a:endParaRPr lang="es-ES" sz="3600" b="1" i="1" dirty="0">
              <a:cs typeface="Arial" panose="020B0604020202020204" pitchFamily="34" charset="0"/>
            </a:endParaRPr>
          </a:p>
        </p:txBody>
      </p:sp>
      <p:pic>
        <p:nvPicPr>
          <p:cNvPr id="4" name="Imagen 3"/>
          <p:cNvPicPr>
            <a:picLocks noChangeAspect="1"/>
          </p:cNvPicPr>
          <p:nvPr/>
        </p:nvPicPr>
        <p:blipFill>
          <a:blip r:embed="rId2">
            <a:clrChange>
              <a:clrFrom>
                <a:srgbClr val="F4F4F4"/>
              </a:clrFrom>
              <a:clrTo>
                <a:srgbClr val="F4F4F4">
                  <a:alpha val="0"/>
                </a:srgbClr>
              </a:clrTo>
            </a:clrChange>
            <a:lum bright="70000" contrast="-70000"/>
          </a:blip>
          <a:stretch>
            <a:fillRect/>
          </a:stretch>
        </p:blipFill>
        <p:spPr>
          <a:xfrm>
            <a:off x="3080657" y="1097174"/>
            <a:ext cx="4539343" cy="4905420"/>
          </a:xfrm>
          <a:prstGeom prst="rect">
            <a:avLst/>
          </a:prstGeom>
        </p:spPr>
      </p:pic>
      <p:sp>
        <p:nvSpPr>
          <p:cNvPr id="3" name="Subtítulo 2"/>
          <p:cNvSpPr>
            <a:spLocks noGrp="1"/>
          </p:cNvSpPr>
          <p:nvPr>
            <p:ph type="subTitle" idx="1"/>
          </p:nvPr>
        </p:nvSpPr>
        <p:spPr>
          <a:xfrm>
            <a:off x="1761893" y="1034143"/>
            <a:ext cx="7214839" cy="4563769"/>
          </a:xfrm>
        </p:spPr>
        <p:txBody>
          <a:bodyPr>
            <a:noAutofit/>
          </a:bodyPr>
          <a:lstStyle/>
          <a:p>
            <a:pPr marL="342900" indent="-342900" algn="just">
              <a:lnSpc>
                <a:spcPct val="107000"/>
              </a:lnSpc>
              <a:spcAft>
                <a:spcPts val="800"/>
              </a:spcAft>
              <a:buClr>
                <a:schemeClr val="accent2">
                  <a:lumMod val="50000"/>
                </a:schemeClr>
              </a:buClr>
              <a:buFont typeface="Symbol" panose="05050102010706020507" pitchFamily="18" charset="2"/>
              <a:buChar char=""/>
              <a:tabLst>
                <a:tab pos="457200" algn="l"/>
              </a:tabLst>
            </a:pPr>
            <a:r>
              <a:rPr lang="es-MX" sz="2000" dirty="0">
                <a:solidFill>
                  <a:prstClr val="black"/>
                </a:solidFill>
                <a:ea typeface="Calibri" panose="020F0502020204030204" pitchFamily="34" charset="0"/>
                <a:cs typeface="Times New Roman" panose="02020603050405020304" pitchFamily="18" charset="0"/>
              </a:rPr>
              <a:t>¿Cómo se evalúan los cuerpos colegiados y su funcionalidad; además de la </a:t>
            </a:r>
            <a:r>
              <a:rPr lang="es-MX" sz="2000" dirty="0" smtClean="0">
                <a:solidFill>
                  <a:prstClr val="black"/>
                </a:solidFill>
                <a:ea typeface="Calibri" panose="020F0502020204030204" pitchFamily="34" charset="0"/>
                <a:cs typeface="Times New Roman" panose="02020603050405020304" pitchFamily="18" charset="0"/>
              </a:rPr>
              <a:t>estructura y </a:t>
            </a:r>
            <a:r>
              <a:rPr lang="es-MX" sz="2000" dirty="0">
                <a:solidFill>
                  <a:prstClr val="black"/>
                </a:solidFill>
                <a:ea typeface="Calibri" panose="020F0502020204030204" pitchFamily="34" charset="0"/>
                <a:cs typeface="Times New Roman" panose="02020603050405020304" pitchFamily="18" charset="0"/>
              </a:rPr>
              <a:t>sus procesos de </a:t>
            </a:r>
            <a:r>
              <a:rPr lang="es-MX" sz="2000" dirty="0" smtClean="0">
                <a:solidFill>
                  <a:prstClr val="black"/>
                </a:solidFill>
                <a:ea typeface="Calibri" panose="020F0502020204030204" pitchFamily="34" charset="0"/>
                <a:cs typeface="Times New Roman" panose="02020603050405020304" pitchFamily="18" charset="0"/>
              </a:rPr>
              <a:t>reconocimiento?</a:t>
            </a:r>
            <a:endParaRPr lang="es-ES" sz="2000" dirty="0">
              <a:solidFill>
                <a:prstClr val="black"/>
              </a:solidFill>
              <a:ea typeface="Calibri" panose="020F0502020204030204" pitchFamily="34" charset="0"/>
              <a:cs typeface="Times New Roman" panose="02020603050405020304" pitchFamily="18" charset="0"/>
            </a:endParaRPr>
          </a:p>
          <a:p>
            <a:pPr marL="342900" indent="-342900" algn="just">
              <a:lnSpc>
                <a:spcPct val="107000"/>
              </a:lnSpc>
              <a:spcAft>
                <a:spcPts val="800"/>
              </a:spcAft>
              <a:buClr>
                <a:schemeClr val="accent2">
                  <a:lumMod val="50000"/>
                </a:schemeClr>
              </a:buClr>
              <a:buFont typeface="Symbol" panose="05050102010706020507" pitchFamily="18" charset="2"/>
              <a:buChar char=""/>
              <a:tabLst>
                <a:tab pos="457200" algn="l"/>
              </a:tabLst>
            </a:pPr>
            <a:r>
              <a:rPr lang="es-MX" sz="2000" dirty="0">
                <a:solidFill>
                  <a:prstClr val="black"/>
                </a:solidFill>
                <a:ea typeface="Calibri" panose="020F0502020204030204" pitchFamily="34" charset="0"/>
                <a:cs typeface="Times New Roman" panose="02020603050405020304" pitchFamily="18" charset="0"/>
              </a:rPr>
              <a:t>¿Cómo son los sistemas, medios de información y prácticas en materia de comunicación con la comunidad interna y externa?</a:t>
            </a:r>
            <a:endParaRPr lang="es-ES" sz="2000" dirty="0">
              <a:solidFill>
                <a:prstClr val="black"/>
              </a:solidFill>
              <a:ea typeface="Calibri" panose="020F0502020204030204" pitchFamily="34" charset="0"/>
              <a:cs typeface="Times New Roman" panose="02020603050405020304" pitchFamily="18" charset="0"/>
            </a:endParaRPr>
          </a:p>
          <a:p>
            <a:pPr marL="342900" indent="-342900" algn="just">
              <a:lnSpc>
                <a:spcPct val="107000"/>
              </a:lnSpc>
              <a:spcAft>
                <a:spcPts val="800"/>
              </a:spcAft>
              <a:buClr>
                <a:schemeClr val="accent2">
                  <a:lumMod val="50000"/>
                </a:schemeClr>
              </a:buClr>
              <a:buFont typeface="Symbol" panose="05050102010706020507" pitchFamily="18" charset="2"/>
              <a:buChar char=""/>
              <a:tabLst>
                <a:tab pos="457200" algn="l"/>
              </a:tabLst>
            </a:pPr>
            <a:r>
              <a:rPr lang="es-MX" sz="2000" dirty="0">
                <a:solidFill>
                  <a:prstClr val="black"/>
                </a:solidFill>
                <a:ea typeface="Calibri" panose="020F0502020204030204" pitchFamily="34" charset="0"/>
                <a:cs typeface="Times New Roman" panose="02020603050405020304" pitchFamily="18" charset="0"/>
              </a:rPr>
              <a:t>¿Por qué los egresados deben forman parte de la comunidad de su institución educativa y del sistema? </a:t>
            </a:r>
            <a:endParaRPr lang="es-ES" sz="2000" dirty="0">
              <a:solidFill>
                <a:prstClr val="black"/>
              </a:solidFill>
              <a:ea typeface="Calibri" panose="020F0502020204030204" pitchFamily="34" charset="0"/>
              <a:cs typeface="Times New Roman" panose="02020603050405020304" pitchFamily="18" charset="0"/>
            </a:endParaRPr>
          </a:p>
          <a:p>
            <a:pPr marL="342900" indent="-342900" algn="just">
              <a:lnSpc>
                <a:spcPct val="107000"/>
              </a:lnSpc>
              <a:spcAft>
                <a:spcPts val="800"/>
              </a:spcAft>
              <a:buClr>
                <a:schemeClr val="accent2">
                  <a:lumMod val="50000"/>
                </a:schemeClr>
              </a:buClr>
              <a:buFont typeface="Symbol" panose="05050102010706020507" pitchFamily="18" charset="2"/>
              <a:buChar char=""/>
              <a:tabLst>
                <a:tab pos="457200" algn="l"/>
              </a:tabLst>
            </a:pPr>
            <a:r>
              <a:rPr lang="es-MX" sz="2000" dirty="0">
                <a:solidFill>
                  <a:prstClr val="black"/>
                </a:solidFill>
                <a:ea typeface="Calibri" panose="020F0502020204030204" pitchFamily="34" charset="0"/>
                <a:cs typeface="Times New Roman" panose="02020603050405020304" pitchFamily="18" charset="0"/>
              </a:rPr>
              <a:t>¿Por qué los investigadores y académicos jubilados deben forman parte de la comunidad de su institución educativa? </a:t>
            </a:r>
            <a:endParaRPr lang="es-ES" sz="2000" dirty="0">
              <a:solidFill>
                <a:prstClr val="black"/>
              </a:solidFill>
              <a:ea typeface="Calibri" panose="020F0502020204030204" pitchFamily="34" charset="0"/>
              <a:cs typeface="Times New Roman" panose="02020603050405020304" pitchFamily="18" charset="0"/>
            </a:endParaRPr>
          </a:p>
          <a:p>
            <a:pPr marL="342900" indent="-342900" algn="just">
              <a:lnSpc>
                <a:spcPct val="107000"/>
              </a:lnSpc>
              <a:spcAft>
                <a:spcPts val="800"/>
              </a:spcAft>
              <a:buClr>
                <a:schemeClr val="accent2">
                  <a:lumMod val="50000"/>
                </a:schemeClr>
              </a:buClr>
              <a:buFont typeface="Symbol" panose="05050102010706020507" pitchFamily="18" charset="2"/>
              <a:buChar char=""/>
              <a:tabLst>
                <a:tab pos="457200" algn="l"/>
              </a:tabLst>
            </a:pPr>
            <a:r>
              <a:rPr lang="es-MX" sz="2000" dirty="0">
                <a:solidFill>
                  <a:prstClr val="black"/>
                </a:solidFill>
                <a:ea typeface="Calibri" panose="020F0502020204030204" pitchFamily="34" charset="0"/>
                <a:cs typeface="Times New Roman" panose="02020603050405020304" pitchFamily="18" charset="0"/>
              </a:rPr>
              <a:t>¿Cuál es el sentir de la comunidad educativa institucional </a:t>
            </a:r>
            <a:r>
              <a:rPr lang="es-MX" sz="2000" dirty="0" smtClean="0">
                <a:solidFill>
                  <a:prstClr val="black"/>
                </a:solidFill>
                <a:ea typeface="Calibri" panose="020F0502020204030204" pitchFamily="34" charset="0"/>
                <a:cs typeface="Times New Roman" panose="02020603050405020304" pitchFamily="18" charset="0"/>
              </a:rPr>
              <a:t>cuando forma </a:t>
            </a:r>
            <a:r>
              <a:rPr lang="es-MX" sz="2000" dirty="0">
                <a:solidFill>
                  <a:prstClr val="black"/>
                </a:solidFill>
                <a:ea typeface="Calibri" panose="020F0502020204030204" pitchFamily="34" charset="0"/>
                <a:cs typeface="Times New Roman" panose="02020603050405020304" pitchFamily="18" charset="0"/>
              </a:rPr>
              <a:t>parte del proceso de aprendizaje?</a:t>
            </a:r>
            <a:endParaRPr lang="es-ES" sz="2000" dirty="0">
              <a:solidFill>
                <a:prstClr val="black"/>
              </a:solidFill>
              <a:ea typeface="Calibri" panose="020F0502020204030204" pitchFamily="34" charset="0"/>
              <a:cs typeface="Times New Roman" panose="02020603050405020304" pitchFamily="18" charset="0"/>
            </a:endParaRPr>
          </a:p>
          <a:p>
            <a:pPr marL="342900" indent="-342900" algn="just">
              <a:lnSpc>
                <a:spcPct val="107000"/>
              </a:lnSpc>
              <a:spcAft>
                <a:spcPts val="800"/>
              </a:spcAft>
              <a:buClr>
                <a:schemeClr val="accent2">
                  <a:lumMod val="50000"/>
                </a:schemeClr>
              </a:buClr>
              <a:buFont typeface="Symbol" panose="05050102010706020507" pitchFamily="18" charset="2"/>
              <a:buChar char=""/>
              <a:tabLst>
                <a:tab pos="457200" algn="l"/>
              </a:tabLst>
            </a:pPr>
            <a:r>
              <a:rPr lang="es-MX" sz="2000" dirty="0">
                <a:solidFill>
                  <a:prstClr val="black"/>
                </a:solidFill>
                <a:ea typeface="Calibri" panose="020F0502020204030204" pitchFamily="34" charset="0"/>
                <a:cs typeface="Times New Roman" panose="02020603050405020304" pitchFamily="18" charset="0"/>
              </a:rPr>
              <a:t>¿Por qué conviene obtener por lo menos un diagnóstico de los cuatro factores del FODA.</a:t>
            </a:r>
            <a:endParaRPr lang="es-ES" sz="2000" dirty="0">
              <a:solidFill>
                <a:prstClr val="black"/>
              </a:solidFill>
              <a:ea typeface="Calibri" panose="020F0502020204030204" pitchFamily="34" charset="0"/>
              <a:cs typeface="Times New Roman" panose="02020603050405020304" pitchFamily="18" charset="0"/>
            </a:endParaRPr>
          </a:p>
          <a:p>
            <a:pPr>
              <a:buClr>
                <a:schemeClr val="accent2">
                  <a:lumMod val="50000"/>
                </a:schemeClr>
              </a:buClr>
            </a:pPr>
            <a:endParaRPr lang="es-ES" sz="2000" dirty="0"/>
          </a:p>
        </p:txBody>
      </p:sp>
    </p:spTree>
    <p:extLst>
      <p:ext uri="{BB962C8B-B14F-4D97-AF65-F5344CB8AC3E}">
        <p14:creationId xmlns:p14="http://schemas.microsoft.com/office/powerpoint/2010/main" val="226786865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67268" y="187712"/>
            <a:ext cx="8831766" cy="960863"/>
          </a:xfrm>
          <a:effectLst/>
        </p:spPr>
        <p:txBody>
          <a:bodyPr vert="horz" lIns="91440" tIns="45720" rIns="91440" bIns="45720" rtlCol="0" anchor="ctr">
            <a:noAutofit/>
          </a:bodyPr>
          <a:lstStyle/>
          <a:p>
            <a:r>
              <a:rPr lang="es-MX" sz="3600" b="1" i="1" dirty="0">
                <a:cs typeface="Arial" panose="020B0604020202020204" pitchFamily="34" charset="0"/>
              </a:rPr>
              <a:t>Conceptualización del </a:t>
            </a:r>
            <a:r>
              <a:rPr lang="es-MX" sz="3600" b="1" i="1" dirty="0" smtClean="0">
                <a:cs typeface="Arial" panose="020B0604020202020204" pitchFamily="34" charset="0"/>
              </a:rPr>
              <a:t/>
            </a:r>
            <a:br>
              <a:rPr lang="es-MX" sz="3600" b="1" i="1" dirty="0" smtClean="0">
                <a:cs typeface="Arial" panose="020B0604020202020204" pitchFamily="34" charset="0"/>
              </a:rPr>
            </a:br>
            <a:r>
              <a:rPr lang="es-MX" sz="3600" b="1" i="1" dirty="0" smtClean="0">
                <a:cs typeface="Arial" panose="020B0604020202020204" pitchFamily="34" charset="0"/>
              </a:rPr>
              <a:t>Modelo </a:t>
            </a:r>
            <a:r>
              <a:rPr lang="es-MX" sz="3600" b="1" i="1" dirty="0">
                <a:cs typeface="Arial" panose="020B0604020202020204" pitchFamily="34" charset="0"/>
              </a:rPr>
              <a:t>Educativo </a:t>
            </a:r>
            <a:endParaRPr lang="es-ES" sz="3600" b="1" i="1" dirty="0">
              <a:cs typeface="Arial" panose="020B0604020202020204" pitchFamily="34" charset="0"/>
            </a:endParaRPr>
          </a:p>
        </p:txBody>
      </p:sp>
      <p:pic>
        <p:nvPicPr>
          <p:cNvPr id="4" name="Imagen 3"/>
          <p:cNvPicPr>
            <a:picLocks noChangeAspect="1"/>
          </p:cNvPicPr>
          <p:nvPr/>
        </p:nvPicPr>
        <p:blipFill>
          <a:blip r:embed="rId2">
            <a:clrChange>
              <a:clrFrom>
                <a:srgbClr val="F4F4F4"/>
              </a:clrFrom>
              <a:clrTo>
                <a:srgbClr val="F4F4F4">
                  <a:alpha val="0"/>
                </a:srgbClr>
              </a:clrTo>
            </a:clrChange>
            <a:lum bright="70000" contrast="-70000"/>
          </a:blip>
          <a:stretch>
            <a:fillRect/>
          </a:stretch>
        </p:blipFill>
        <p:spPr>
          <a:xfrm>
            <a:off x="3080657" y="1097174"/>
            <a:ext cx="4539343" cy="4905420"/>
          </a:xfrm>
          <a:prstGeom prst="rect">
            <a:avLst/>
          </a:prstGeom>
        </p:spPr>
      </p:pic>
      <p:sp>
        <p:nvSpPr>
          <p:cNvPr id="3" name="Subtítulo 2"/>
          <p:cNvSpPr>
            <a:spLocks noGrp="1"/>
          </p:cNvSpPr>
          <p:nvPr>
            <p:ph type="subTitle" idx="1"/>
          </p:nvPr>
        </p:nvSpPr>
        <p:spPr>
          <a:xfrm>
            <a:off x="1717289" y="1248934"/>
            <a:ext cx="7281746" cy="4962293"/>
          </a:xfrm>
        </p:spPr>
        <p:txBody>
          <a:bodyPr>
            <a:noAutofit/>
          </a:bodyPr>
          <a:lstStyle/>
          <a:p>
            <a:pPr marL="342900" indent="-342900" algn="just">
              <a:buClr>
                <a:schemeClr val="accent2">
                  <a:lumMod val="50000"/>
                </a:schemeClr>
              </a:buClr>
              <a:buFont typeface="Arial" panose="020B0604020202020204" pitchFamily="34" charset="0"/>
              <a:buChar char="•"/>
            </a:pPr>
            <a:r>
              <a:rPr lang="es-MX" sz="2400" dirty="0"/>
              <a:t>Es un factor de fortaleza en los planes y programas de estudio por niveles.</a:t>
            </a:r>
            <a:endParaRPr lang="es-ES" sz="2400" dirty="0"/>
          </a:p>
          <a:p>
            <a:pPr marL="342900" indent="-342900" algn="just">
              <a:buClr>
                <a:schemeClr val="accent2">
                  <a:lumMod val="50000"/>
                </a:schemeClr>
              </a:buClr>
              <a:buFont typeface="Arial" panose="020B0604020202020204" pitchFamily="34" charset="0"/>
              <a:buChar char="•"/>
            </a:pPr>
            <a:r>
              <a:rPr lang="es-MX" sz="2400" dirty="0"/>
              <a:t>Es el ser y deber ser de la educación.</a:t>
            </a:r>
            <a:endParaRPr lang="es-ES" sz="2400" dirty="0"/>
          </a:p>
          <a:p>
            <a:pPr marL="342900" indent="-342900" algn="just">
              <a:buClr>
                <a:schemeClr val="accent2">
                  <a:lumMod val="50000"/>
                </a:schemeClr>
              </a:buClr>
              <a:buFont typeface="Arial" panose="020B0604020202020204" pitchFamily="34" charset="0"/>
              <a:buChar char="•"/>
            </a:pPr>
            <a:r>
              <a:rPr lang="es-MX" sz="2400" dirty="0"/>
              <a:t>Es una responsabilidad y compromiso de las instituciones públicas y privadas contar con un modelo educativo congruente con los objetos de aprendizaje.</a:t>
            </a:r>
            <a:endParaRPr lang="es-ES" sz="2400" dirty="0"/>
          </a:p>
          <a:p>
            <a:pPr marL="342900" indent="-342900" algn="just">
              <a:buClr>
                <a:schemeClr val="accent2">
                  <a:lumMod val="50000"/>
                </a:schemeClr>
              </a:buClr>
              <a:buFont typeface="Arial" panose="020B0604020202020204" pitchFamily="34" charset="0"/>
              <a:buChar char="•"/>
            </a:pPr>
            <a:r>
              <a:rPr lang="es-MX" sz="2400" dirty="0" smtClean="0"/>
              <a:t>Es </a:t>
            </a:r>
            <a:r>
              <a:rPr lang="es-MX" sz="2400" dirty="0"/>
              <a:t>identidad; rumbo; sentido; estructura; cohesión</a:t>
            </a:r>
            <a:r>
              <a:rPr lang="es-MX" sz="2400" dirty="0" smtClean="0"/>
              <a:t>; evaluación </a:t>
            </a:r>
            <a:r>
              <a:rPr lang="es-MX" sz="2400" dirty="0"/>
              <a:t>y desarrollo social global.</a:t>
            </a:r>
            <a:endParaRPr lang="es-ES" sz="2400" dirty="0"/>
          </a:p>
          <a:p>
            <a:pPr marL="342900" indent="-342900" algn="just">
              <a:buClr>
                <a:schemeClr val="accent2">
                  <a:lumMod val="50000"/>
                </a:schemeClr>
              </a:buClr>
              <a:buFont typeface="Arial" panose="020B0604020202020204" pitchFamily="34" charset="0"/>
              <a:buChar char="•"/>
            </a:pPr>
            <a:r>
              <a:rPr lang="es-MX" sz="2400" dirty="0"/>
              <a:t>Es sensible a las necesidades sociales actuales y a las </a:t>
            </a:r>
            <a:r>
              <a:rPr lang="es-MX" sz="2400" dirty="0" smtClean="0"/>
              <a:t>tendencias del ser humano.</a:t>
            </a:r>
            <a:endParaRPr lang="es-ES" sz="2400" dirty="0"/>
          </a:p>
        </p:txBody>
      </p:sp>
    </p:spTree>
    <p:extLst>
      <p:ext uri="{BB962C8B-B14F-4D97-AF65-F5344CB8AC3E}">
        <p14:creationId xmlns:p14="http://schemas.microsoft.com/office/powerpoint/2010/main" val="409971140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67268" y="187712"/>
            <a:ext cx="8831766" cy="960863"/>
          </a:xfrm>
          <a:effectLst/>
        </p:spPr>
        <p:txBody>
          <a:bodyPr vert="horz" lIns="91440" tIns="45720" rIns="91440" bIns="45720" rtlCol="0" anchor="ctr">
            <a:noAutofit/>
          </a:bodyPr>
          <a:lstStyle/>
          <a:p>
            <a:r>
              <a:rPr lang="es-MX" sz="3600" b="1" i="1" dirty="0">
                <a:cs typeface="Arial" panose="020B0604020202020204" pitchFamily="34" charset="0"/>
              </a:rPr>
              <a:t>Conceptualización del </a:t>
            </a:r>
            <a:r>
              <a:rPr lang="es-MX" sz="3600" b="1" i="1" dirty="0" smtClean="0">
                <a:cs typeface="Arial" panose="020B0604020202020204" pitchFamily="34" charset="0"/>
              </a:rPr>
              <a:t/>
            </a:r>
            <a:br>
              <a:rPr lang="es-MX" sz="3600" b="1" i="1" dirty="0" smtClean="0">
                <a:cs typeface="Arial" panose="020B0604020202020204" pitchFamily="34" charset="0"/>
              </a:rPr>
            </a:br>
            <a:r>
              <a:rPr lang="es-MX" sz="3600" b="1" i="1" dirty="0" smtClean="0">
                <a:cs typeface="Arial" panose="020B0604020202020204" pitchFamily="34" charset="0"/>
              </a:rPr>
              <a:t>Modelo </a:t>
            </a:r>
            <a:r>
              <a:rPr lang="es-MX" sz="3600" b="1" i="1" dirty="0">
                <a:cs typeface="Arial" panose="020B0604020202020204" pitchFamily="34" charset="0"/>
              </a:rPr>
              <a:t>Educativo </a:t>
            </a:r>
            <a:endParaRPr lang="es-ES" sz="3600" b="1" i="1" dirty="0">
              <a:cs typeface="Arial" panose="020B0604020202020204" pitchFamily="34" charset="0"/>
            </a:endParaRPr>
          </a:p>
        </p:txBody>
      </p:sp>
      <p:pic>
        <p:nvPicPr>
          <p:cNvPr id="4" name="Imagen 3"/>
          <p:cNvPicPr>
            <a:picLocks noChangeAspect="1"/>
          </p:cNvPicPr>
          <p:nvPr/>
        </p:nvPicPr>
        <p:blipFill>
          <a:blip r:embed="rId2">
            <a:clrChange>
              <a:clrFrom>
                <a:srgbClr val="F4F4F4"/>
              </a:clrFrom>
              <a:clrTo>
                <a:srgbClr val="F4F4F4">
                  <a:alpha val="0"/>
                </a:srgbClr>
              </a:clrTo>
            </a:clrChange>
            <a:lum bright="70000" contrast="-70000"/>
          </a:blip>
          <a:stretch>
            <a:fillRect/>
          </a:stretch>
        </p:blipFill>
        <p:spPr>
          <a:xfrm>
            <a:off x="3080657" y="1097174"/>
            <a:ext cx="4539343" cy="4905420"/>
          </a:xfrm>
          <a:prstGeom prst="rect">
            <a:avLst/>
          </a:prstGeom>
        </p:spPr>
      </p:pic>
      <p:sp>
        <p:nvSpPr>
          <p:cNvPr id="3" name="Subtítulo 2"/>
          <p:cNvSpPr>
            <a:spLocks noGrp="1"/>
          </p:cNvSpPr>
          <p:nvPr>
            <p:ph type="subTitle" idx="1"/>
          </p:nvPr>
        </p:nvSpPr>
        <p:spPr>
          <a:xfrm>
            <a:off x="1616928" y="1148575"/>
            <a:ext cx="7382108" cy="5491712"/>
          </a:xfrm>
        </p:spPr>
        <p:txBody>
          <a:bodyPr>
            <a:normAutofit/>
          </a:bodyPr>
          <a:lstStyle/>
          <a:p>
            <a:pPr marL="342900" indent="-342900" algn="just">
              <a:buClr>
                <a:schemeClr val="accent2">
                  <a:lumMod val="50000"/>
                </a:schemeClr>
              </a:buClr>
              <a:buFont typeface="Arial" panose="020B0604020202020204" pitchFamily="34" charset="0"/>
              <a:buChar char="•"/>
            </a:pPr>
            <a:r>
              <a:rPr lang="es-MX" sz="2400" dirty="0" smtClean="0"/>
              <a:t>Es </a:t>
            </a:r>
            <a:r>
              <a:rPr lang="es-MX" sz="2400" dirty="0"/>
              <a:t>autocrítico por razones de investigación para la creación, innovación y </a:t>
            </a:r>
            <a:r>
              <a:rPr lang="es-MX" sz="2400" dirty="0" smtClean="0"/>
              <a:t>educación.</a:t>
            </a:r>
            <a:endParaRPr lang="es-ES" sz="2400" dirty="0"/>
          </a:p>
          <a:p>
            <a:pPr marL="342900" indent="-342900" algn="just">
              <a:buClr>
                <a:schemeClr val="accent2">
                  <a:lumMod val="50000"/>
                </a:schemeClr>
              </a:buClr>
              <a:buFont typeface="Arial" panose="020B0604020202020204" pitchFamily="34" charset="0"/>
              <a:buChar char="•"/>
            </a:pPr>
            <a:r>
              <a:rPr lang="es-MX" sz="2400" dirty="0"/>
              <a:t>Es la armonía aprendizaje-investigación-pensamiento-valores.</a:t>
            </a:r>
            <a:endParaRPr lang="es-ES" sz="2400" dirty="0"/>
          </a:p>
          <a:p>
            <a:pPr marL="342900" indent="-342900" algn="just">
              <a:buClr>
                <a:schemeClr val="accent2">
                  <a:lumMod val="50000"/>
                </a:schemeClr>
              </a:buClr>
              <a:buFont typeface="Arial" panose="020B0604020202020204" pitchFamily="34" charset="0"/>
              <a:buChar char="•"/>
            </a:pPr>
            <a:r>
              <a:rPr lang="es-MX" sz="2400" dirty="0"/>
              <a:t>En México las instituciones de educación básica, media superior, superior y de posgrado, generalmente no cuentan con su modelo educativo.</a:t>
            </a:r>
            <a:endParaRPr lang="es-ES" sz="2400" dirty="0"/>
          </a:p>
          <a:p>
            <a:pPr marL="342900" indent="-342900" algn="just">
              <a:buClr>
                <a:schemeClr val="accent2">
                  <a:lumMod val="50000"/>
                </a:schemeClr>
              </a:buClr>
              <a:buFont typeface="Arial" panose="020B0604020202020204" pitchFamily="34" charset="0"/>
              <a:buChar char="•"/>
            </a:pPr>
            <a:r>
              <a:rPr lang="es-MX" sz="2400" dirty="0"/>
              <a:t>El modelo educativo es implícito, porque comprende la gestión, es aleatorio, protagonista y su carácter es </a:t>
            </a:r>
            <a:r>
              <a:rPr lang="es-MX" sz="2400" dirty="0" smtClean="0"/>
              <a:t>emotivo y evolutivo.</a:t>
            </a:r>
            <a:endParaRPr lang="es-ES" sz="2400" dirty="0"/>
          </a:p>
          <a:p>
            <a:pPr marL="342900" indent="-342900" algn="just">
              <a:buClr>
                <a:schemeClr val="accent2">
                  <a:lumMod val="50000"/>
                </a:schemeClr>
              </a:buClr>
              <a:buFont typeface="Arial" panose="020B0604020202020204" pitchFamily="34" charset="0"/>
              <a:buChar char="•"/>
            </a:pPr>
            <a:r>
              <a:rPr lang="es-MX" sz="2400" dirty="0"/>
              <a:t>El modelo educativo es también explícito, porque </a:t>
            </a:r>
            <a:r>
              <a:rPr lang="es-MX" sz="2400" dirty="0">
                <a:solidFill>
                  <a:schemeClr val="bg1"/>
                </a:solidFill>
              </a:rPr>
              <a:t>p</a:t>
            </a:r>
            <a:r>
              <a:rPr lang="es-MX" sz="2400" dirty="0"/>
              <a:t>resenta acciones sistémicas, es consistente, </a:t>
            </a:r>
            <a:r>
              <a:rPr lang="es-MX" sz="2400" dirty="0">
                <a:solidFill>
                  <a:schemeClr val="bg1"/>
                </a:solidFill>
              </a:rPr>
              <a:t>part</a:t>
            </a:r>
            <a:r>
              <a:rPr lang="es-MX" sz="2400" dirty="0"/>
              <a:t>icipativo, reflexivo y profesional.</a:t>
            </a:r>
            <a:endParaRPr lang="es-ES" sz="2400" dirty="0"/>
          </a:p>
        </p:txBody>
      </p:sp>
    </p:spTree>
    <p:extLst>
      <p:ext uri="{BB962C8B-B14F-4D97-AF65-F5344CB8AC3E}">
        <p14:creationId xmlns:p14="http://schemas.microsoft.com/office/powerpoint/2010/main" val="13166822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clrChange>
              <a:clrFrom>
                <a:srgbClr val="F4F4F4"/>
              </a:clrFrom>
              <a:clrTo>
                <a:srgbClr val="F4F4F4">
                  <a:alpha val="0"/>
                </a:srgbClr>
              </a:clrTo>
            </a:clrChange>
            <a:lum bright="70000" contrast="-70000"/>
          </a:blip>
          <a:stretch>
            <a:fillRect/>
          </a:stretch>
        </p:blipFill>
        <p:spPr>
          <a:xfrm>
            <a:off x="3080657" y="1097174"/>
            <a:ext cx="4539343" cy="4905420"/>
          </a:xfrm>
          <a:prstGeom prst="rect">
            <a:avLst/>
          </a:prstGeom>
        </p:spPr>
      </p:pic>
      <p:sp>
        <p:nvSpPr>
          <p:cNvPr id="3" name="Subtítulo 2"/>
          <p:cNvSpPr>
            <a:spLocks noGrp="1"/>
          </p:cNvSpPr>
          <p:nvPr>
            <p:ph type="subTitle" idx="1"/>
          </p:nvPr>
        </p:nvSpPr>
        <p:spPr>
          <a:xfrm>
            <a:off x="1284514" y="1317168"/>
            <a:ext cx="7714520" cy="5040089"/>
          </a:xfrm>
        </p:spPr>
        <p:txBody>
          <a:bodyPr>
            <a:noAutofit/>
          </a:bodyPr>
          <a:lstStyle/>
          <a:p>
            <a:pPr marL="342900" indent="-342900" algn="just">
              <a:buClr>
                <a:schemeClr val="accent2">
                  <a:lumMod val="50000"/>
                </a:schemeClr>
              </a:buClr>
              <a:buFont typeface="Arial" panose="020B0604020202020204" pitchFamily="34" charset="0"/>
              <a:buChar char="•"/>
            </a:pPr>
            <a:r>
              <a:rPr lang="es-ES_tradnl" sz="1600" dirty="0"/>
              <a:t>El modelo educativo es una norma y es la representación de una realidad deseada por la población y la </a:t>
            </a:r>
            <a:r>
              <a:rPr lang="es-ES_tradnl" sz="1600" dirty="0" smtClean="0"/>
              <a:t>institución.</a:t>
            </a:r>
          </a:p>
          <a:p>
            <a:pPr marL="342900" indent="-342900" algn="just">
              <a:buClr>
                <a:schemeClr val="accent2">
                  <a:lumMod val="50000"/>
                </a:schemeClr>
              </a:buClr>
              <a:buFont typeface="Arial" panose="020B0604020202020204" pitchFamily="34" charset="0"/>
              <a:buChar char="•"/>
            </a:pPr>
            <a:r>
              <a:rPr lang="es-ES_tradnl" sz="1600" dirty="0"/>
              <a:t>Es una guía metodológica para cumplir con funciones de regulación o de dirección; sustantivas o técnicas y adjetivas o </a:t>
            </a:r>
            <a:r>
              <a:rPr lang="es-ES_tradnl" sz="1600" dirty="0" smtClean="0"/>
              <a:t>de gestión en administración.</a:t>
            </a:r>
          </a:p>
          <a:p>
            <a:pPr marL="342900" indent="-342900" algn="just">
              <a:buClr>
                <a:schemeClr val="accent2">
                  <a:lumMod val="50000"/>
                </a:schemeClr>
              </a:buClr>
              <a:buFont typeface="Arial" panose="020B0604020202020204" pitchFamily="34" charset="0"/>
              <a:buChar char="•"/>
            </a:pPr>
            <a:r>
              <a:rPr lang="es-MX" sz="1600" dirty="0"/>
              <a:t>El modelo educativo impacta favorablemente en la implantación de los programas académicos; en los atributos del cuerpo académico </a:t>
            </a:r>
            <a:r>
              <a:rPr lang="es-MX" sz="1600" dirty="0" smtClean="0"/>
              <a:t>y </a:t>
            </a:r>
            <a:r>
              <a:rPr lang="es-MX" sz="1600" dirty="0"/>
              <a:t>de investigadores; en el papel de los estudiantes; en el equipamiento de la institución educativa; en su nivel de gobierno y en la vinculación con los entornos de cada sistema y red de </a:t>
            </a:r>
            <a:r>
              <a:rPr lang="es-MX" sz="1600" dirty="0" smtClean="0"/>
              <a:t>estudios y su concepto </a:t>
            </a:r>
            <a:r>
              <a:rPr lang="es-MX" sz="1600" dirty="0"/>
              <a:t>global</a:t>
            </a:r>
            <a:r>
              <a:rPr lang="es-MX" sz="1600" dirty="0" smtClean="0"/>
              <a:t>.</a:t>
            </a:r>
          </a:p>
          <a:p>
            <a:pPr marL="342900" indent="-342900" algn="just">
              <a:buClr>
                <a:schemeClr val="accent2">
                  <a:lumMod val="50000"/>
                </a:schemeClr>
              </a:buClr>
              <a:buFont typeface="Arial" panose="020B0604020202020204" pitchFamily="34" charset="0"/>
              <a:buChar char="•"/>
            </a:pPr>
            <a:r>
              <a:rPr lang="es-MX" sz="1600" dirty="0"/>
              <a:t>El modelo educativo representa parte del diseño institucional sustantivo, porque se fundamenta en diagnósticos diferenciales e integrales de vida académica e investigativa; </a:t>
            </a:r>
            <a:r>
              <a:rPr lang="es-MX" sz="1600" dirty="0" smtClean="0"/>
              <a:t>en contextos </a:t>
            </a:r>
            <a:r>
              <a:rPr lang="es-MX" sz="1600" dirty="0"/>
              <a:t>de estudio de gran visión; estudios de pertinencia, factibilidad y viabilidad y de beneficio social</a:t>
            </a:r>
            <a:r>
              <a:rPr lang="es-MX" sz="1600" dirty="0" smtClean="0"/>
              <a:t>.</a:t>
            </a:r>
          </a:p>
          <a:p>
            <a:pPr marL="342900" indent="-342900" algn="just">
              <a:buClr>
                <a:schemeClr val="accent2">
                  <a:lumMod val="50000"/>
                </a:schemeClr>
              </a:buClr>
              <a:buFont typeface="Arial" panose="020B0604020202020204" pitchFamily="34" charset="0"/>
              <a:buChar char="•"/>
            </a:pPr>
            <a:r>
              <a:rPr lang="es-MX" sz="1600" dirty="0"/>
              <a:t>El modelo educativo hace referencia a las tendencias de la educación superior y posgrado en México y en el mundo, relacionadas con la investigación e innovación </a:t>
            </a:r>
            <a:r>
              <a:rPr lang="es-MX" sz="1600" dirty="0">
                <a:solidFill>
                  <a:schemeClr val="bg1"/>
                </a:solidFill>
              </a:rPr>
              <a:t>pa</a:t>
            </a:r>
            <a:r>
              <a:rPr lang="es-MX" sz="1600" dirty="0"/>
              <a:t>ra el desarrollo de nuevas profesiones y de modalidades de aprendizaje de base </a:t>
            </a:r>
            <a:r>
              <a:rPr lang="es-MX" sz="1600" dirty="0" smtClean="0">
                <a:solidFill>
                  <a:schemeClr val="bg1"/>
                </a:solidFill>
              </a:rPr>
              <a:t>tecno</a:t>
            </a:r>
            <a:r>
              <a:rPr lang="es-MX" sz="1600" dirty="0" smtClean="0"/>
              <a:t>lógica y </a:t>
            </a:r>
            <a:r>
              <a:rPr lang="es-MX" sz="1600" dirty="0"/>
              <a:t>de orientación hacia la transformación y mejora permanente (mixta o </a:t>
            </a:r>
            <a:r>
              <a:rPr lang="es-MX" sz="1600" i="1" dirty="0">
                <a:solidFill>
                  <a:schemeClr val="bg1"/>
                </a:solidFill>
              </a:rPr>
              <a:t>“b-lear</a:t>
            </a:r>
            <a:r>
              <a:rPr lang="es-MX" sz="1600" i="1" dirty="0"/>
              <a:t>ning</a:t>
            </a:r>
            <a:r>
              <a:rPr lang="es-MX" sz="1600" i="1" dirty="0" smtClean="0"/>
              <a:t>”</a:t>
            </a:r>
            <a:r>
              <a:rPr lang="es-MX" sz="1600" dirty="0" smtClean="0"/>
              <a:t>).</a:t>
            </a:r>
            <a:endParaRPr lang="es-ES" sz="1600" dirty="0"/>
          </a:p>
        </p:txBody>
      </p:sp>
      <p:sp>
        <p:nvSpPr>
          <p:cNvPr id="5" name="Título 1"/>
          <p:cNvSpPr txBox="1">
            <a:spLocks/>
          </p:cNvSpPr>
          <p:nvPr/>
        </p:nvSpPr>
        <p:spPr>
          <a:xfrm>
            <a:off x="167268" y="187712"/>
            <a:ext cx="8831766" cy="960863"/>
          </a:xfrm>
          <a:prstGeom prst="rect">
            <a:avLst/>
          </a:prstGeom>
          <a:effectLst/>
        </p:spPr>
        <p:txBody>
          <a:bodyPr vert="horz" lIns="91440" tIns="45720" rIns="91440" bIns="45720" rtlCol="0" anchor="ctr">
            <a:noAutofit/>
          </a:bodyPr>
          <a:lstStyle>
            <a:lvl1pPr algn="r" defTabSz="457200" rtl="0" eaLnBrk="1" latinLnBrk="0" hangingPunct="1">
              <a:spcBef>
                <a:spcPct val="0"/>
              </a:spcBef>
              <a:buNone/>
              <a:defRPr sz="54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MX" sz="3600" b="1" i="1" smtClean="0">
                <a:cs typeface="Arial" panose="020B0604020202020204" pitchFamily="34" charset="0"/>
              </a:rPr>
              <a:t>Conceptualización del </a:t>
            </a:r>
            <a:br>
              <a:rPr lang="es-MX" sz="3600" b="1" i="1" smtClean="0">
                <a:cs typeface="Arial" panose="020B0604020202020204" pitchFamily="34" charset="0"/>
              </a:rPr>
            </a:br>
            <a:r>
              <a:rPr lang="es-MX" sz="3600" b="1" i="1" smtClean="0">
                <a:cs typeface="Arial" panose="020B0604020202020204" pitchFamily="34" charset="0"/>
              </a:rPr>
              <a:t>Modelo Educativo </a:t>
            </a:r>
            <a:endParaRPr lang="es-ES" sz="3600" b="1" i="1" dirty="0">
              <a:cs typeface="Arial" panose="020B0604020202020204" pitchFamily="34" charset="0"/>
            </a:endParaRPr>
          </a:p>
        </p:txBody>
      </p:sp>
    </p:spTree>
    <p:extLst>
      <p:ext uri="{BB962C8B-B14F-4D97-AF65-F5344CB8AC3E}">
        <p14:creationId xmlns:p14="http://schemas.microsoft.com/office/powerpoint/2010/main" val="176078740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67268" y="187447"/>
            <a:ext cx="8820615" cy="631370"/>
          </a:xfrm>
          <a:effectLst/>
        </p:spPr>
        <p:txBody>
          <a:bodyPr vert="horz" lIns="91440" tIns="45720" rIns="91440" bIns="45720" rtlCol="0" anchor="ctr">
            <a:noAutofit/>
          </a:bodyPr>
          <a:lstStyle/>
          <a:p>
            <a:r>
              <a:rPr lang="es-ES" sz="3600" b="1" i="1" dirty="0">
                <a:cs typeface="Arial" panose="020B0604020202020204" pitchFamily="34" charset="0"/>
              </a:rPr>
              <a:t>Tipificación del Modelo Educativo </a:t>
            </a:r>
          </a:p>
        </p:txBody>
      </p:sp>
      <p:pic>
        <p:nvPicPr>
          <p:cNvPr id="4" name="Imagen 3"/>
          <p:cNvPicPr>
            <a:picLocks noChangeAspect="1"/>
          </p:cNvPicPr>
          <p:nvPr/>
        </p:nvPicPr>
        <p:blipFill>
          <a:blip r:embed="rId2">
            <a:clrChange>
              <a:clrFrom>
                <a:srgbClr val="F4F4F4"/>
              </a:clrFrom>
              <a:clrTo>
                <a:srgbClr val="F4F4F4">
                  <a:alpha val="0"/>
                </a:srgbClr>
              </a:clrTo>
            </a:clrChange>
            <a:lum bright="70000" contrast="-70000"/>
          </a:blip>
          <a:stretch>
            <a:fillRect/>
          </a:stretch>
        </p:blipFill>
        <p:spPr>
          <a:xfrm>
            <a:off x="3080657" y="1097174"/>
            <a:ext cx="4539343" cy="4905420"/>
          </a:xfrm>
          <a:prstGeom prst="rect">
            <a:avLst/>
          </a:prstGeom>
        </p:spPr>
      </p:pic>
      <p:sp>
        <p:nvSpPr>
          <p:cNvPr id="3" name="Subtítulo 2"/>
          <p:cNvSpPr>
            <a:spLocks noGrp="1"/>
          </p:cNvSpPr>
          <p:nvPr>
            <p:ph type="subTitle" idx="1"/>
          </p:nvPr>
        </p:nvSpPr>
        <p:spPr>
          <a:xfrm>
            <a:off x="1709058" y="859971"/>
            <a:ext cx="7278826" cy="5823859"/>
          </a:xfrm>
        </p:spPr>
        <p:txBody>
          <a:bodyPr>
            <a:normAutofit lnSpcReduction="10000"/>
          </a:bodyPr>
          <a:lstStyle/>
          <a:p>
            <a:pPr algn="just">
              <a:buClr>
                <a:schemeClr val="accent2">
                  <a:lumMod val="50000"/>
                </a:schemeClr>
              </a:buClr>
            </a:pPr>
            <a:r>
              <a:rPr lang="es-MX" dirty="0" smtClean="0"/>
              <a:t>Consiste en centrar </a:t>
            </a:r>
            <a:r>
              <a:rPr lang="es-MX" dirty="0"/>
              <a:t>el esfuerzo educativo en el aprendizaje no en la </a:t>
            </a:r>
            <a:r>
              <a:rPr lang="es-MX" dirty="0" smtClean="0"/>
              <a:t>enseñanza. Prevalece la formación </a:t>
            </a:r>
            <a:r>
              <a:rPr lang="es-MX" dirty="0"/>
              <a:t>integral de los estudiantes, </a:t>
            </a:r>
            <a:r>
              <a:rPr lang="es-MX" dirty="0" smtClean="0"/>
              <a:t>para el </a:t>
            </a:r>
            <a:r>
              <a:rPr lang="es-MX" dirty="0"/>
              <a:t>desarrollo intelectual y de </a:t>
            </a:r>
            <a:r>
              <a:rPr lang="es-MX" dirty="0" smtClean="0"/>
              <a:t>pensamiento y </a:t>
            </a:r>
            <a:r>
              <a:rPr lang="es-MX" dirty="0"/>
              <a:t>para ser </a:t>
            </a:r>
            <a:r>
              <a:rPr lang="es-MX" dirty="0" smtClean="0"/>
              <a:t>tipificado </a:t>
            </a:r>
            <a:r>
              <a:rPr lang="es-MX" dirty="0"/>
              <a:t>como </a:t>
            </a:r>
            <a:r>
              <a:rPr lang="es-MX" dirty="0" smtClean="0"/>
              <a:t>intangible, sistémico </a:t>
            </a:r>
            <a:r>
              <a:rPr lang="es-MX" dirty="0"/>
              <a:t>y </a:t>
            </a:r>
            <a:r>
              <a:rPr lang="es-MX" dirty="0" smtClean="0"/>
              <a:t>orientado </a:t>
            </a:r>
            <a:r>
              <a:rPr lang="es-MX" dirty="0"/>
              <a:t>a lo siguiente aspectos:</a:t>
            </a:r>
            <a:endParaRPr lang="es-ES" dirty="0"/>
          </a:p>
          <a:p>
            <a:pPr marL="342900" indent="-342900" algn="just">
              <a:buClr>
                <a:schemeClr val="accent2">
                  <a:lumMod val="50000"/>
                </a:schemeClr>
              </a:buClr>
              <a:buFont typeface="Arial" panose="020B0604020202020204" pitchFamily="34" charset="0"/>
              <a:buChar char="•"/>
            </a:pPr>
            <a:r>
              <a:rPr lang="es-MX" dirty="0"/>
              <a:t>Trabajo en </a:t>
            </a:r>
            <a:r>
              <a:rPr lang="es-MX" dirty="0" smtClean="0"/>
              <a:t>equipo para el análisis </a:t>
            </a:r>
            <a:r>
              <a:rPr lang="es-MX" dirty="0"/>
              <a:t>y discusión de problemas y toma de decisiones.</a:t>
            </a:r>
            <a:endParaRPr lang="es-ES" dirty="0"/>
          </a:p>
          <a:p>
            <a:pPr marL="342900" indent="-342900" algn="just">
              <a:buClr>
                <a:schemeClr val="accent2">
                  <a:lumMod val="50000"/>
                </a:schemeClr>
              </a:buClr>
              <a:buFont typeface="Arial" panose="020B0604020202020204" pitchFamily="34" charset="0"/>
              <a:buChar char="•"/>
            </a:pPr>
            <a:r>
              <a:rPr lang="es-MX" dirty="0"/>
              <a:t>Análisis de la información local, regional, nacional e internacional.</a:t>
            </a:r>
            <a:endParaRPr lang="es-ES" dirty="0"/>
          </a:p>
          <a:p>
            <a:pPr marL="342900" indent="-342900" algn="just">
              <a:buClr>
                <a:schemeClr val="accent2">
                  <a:lumMod val="50000"/>
                </a:schemeClr>
              </a:buClr>
              <a:buFont typeface="Arial" panose="020B0604020202020204" pitchFamily="34" charset="0"/>
              <a:buChar char="•"/>
            </a:pPr>
            <a:r>
              <a:rPr lang="es-MX" dirty="0"/>
              <a:t>Liderazgo centrado en la persona, en la tarea y en los resultados.</a:t>
            </a:r>
            <a:endParaRPr lang="es-ES" dirty="0"/>
          </a:p>
          <a:p>
            <a:pPr marL="342900" indent="-342900" algn="just">
              <a:buClr>
                <a:schemeClr val="accent2">
                  <a:lumMod val="50000"/>
                </a:schemeClr>
              </a:buClr>
              <a:buFont typeface="Arial" panose="020B0604020202020204" pitchFamily="34" charset="0"/>
              <a:buChar char="•"/>
            </a:pPr>
            <a:r>
              <a:rPr lang="es-MX" dirty="0"/>
              <a:t>La solidaridad </a:t>
            </a:r>
            <a:r>
              <a:rPr lang="es-MX" dirty="0" smtClean="0"/>
              <a:t>social y la axiología</a:t>
            </a:r>
            <a:r>
              <a:rPr lang="es-MX" dirty="0"/>
              <a:t>.</a:t>
            </a:r>
            <a:endParaRPr lang="es-ES" dirty="0"/>
          </a:p>
          <a:p>
            <a:pPr marL="342900" indent="-342900" algn="just">
              <a:buClr>
                <a:schemeClr val="accent2">
                  <a:lumMod val="50000"/>
                </a:schemeClr>
              </a:buClr>
              <a:buFont typeface="Arial" panose="020B0604020202020204" pitchFamily="34" charset="0"/>
              <a:buChar char="•"/>
            </a:pPr>
            <a:r>
              <a:rPr lang="es-MX" dirty="0"/>
              <a:t>La comunicación y los lenguajes entre los que destacan: la informática, el español, el </a:t>
            </a:r>
            <a:r>
              <a:rPr lang="es-MX" dirty="0" smtClean="0"/>
              <a:t>inglés, entre otros </a:t>
            </a:r>
            <a:r>
              <a:rPr lang="es-MX" dirty="0"/>
              <a:t>idiomas extranjeros y el conocimiento cuantitativo.</a:t>
            </a:r>
            <a:endParaRPr lang="es-ES" dirty="0"/>
          </a:p>
          <a:p>
            <a:pPr marL="342900" indent="-342900" algn="just">
              <a:buClr>
                <a:schemeClr val="accent2">
                  <a:lumMod val="50000"/>
                </a:schemeClr>
              </a:buClr>
              <a:buFont typeface="Arial" panose="020B0604020202020204" pitchFamily="34" charset="0"/>
              <a:buChar char="•"/>
            </a:pPr>
            <a:r>
              <a:rPr lang="es-MX" dirty="0"/>
              <a:t>El manejo expedito e intensivo de las NTIC.</a:t>
            </a:r>
            <a:endParaRPr lang="es-ES" dirty="0"/>
          </a:p>
          <a:p>
            <a:pPr marL="342900" indent="-342900" algn="just">
              <a:buClr>
                <a:schemeClr val="accent2">
                  <a:lumMod val="50000"/>
                </a:schemeClr>
              </a:buClr>
              <a:buFont typeface="Arial" panose="020B0604020202020204" pitchFamily="34" charset="0"/>
              <a:buChar char="•"/>
            </a:pPr>
            <a:r>
              <a:rPr lang="es-MX" dirty="0"/>
              <a:t>Asegurar la consistencia del conocimiento entre los niveles de estudio: básica y media superior para escalar a los niveles de licenciatura, especialidad, maestría, doctorado y </a:t>
            </a:r>
            <a:r>
              <a:rPr lang="es-MX" dirty="0" smtClean="0"/>
              <a:t>posdoctorado, </a:t>
            </a:r>
            <a:r>
              <a:rPr lang="es-MX" dirty="0"/>
              <a:t>a partir de la generación y actualización constante de reservorios de conocimiento, </a:t>
            </a:r>
            <a:r>
              <a:rPr lang="es-MX" dirty="0">
                <a:solidFill>
                  <a:schemeClr val="bg1"/>
                </a:solidFill>
              </a:rPr>
              <a:t>q</a:t>
            </a:r>
            <a:r>
              <a:rPr lang="es-MX" dirty="0"/>
              <a:t>ue son de propiedad intelectual de la comunidad de aprendizaje.</a:t>
            </a:r>
            <a:endParaRPr lang="es-ES" dirty="0"/>
          </a:p>
          <a:p>
            <a:pPr>
              <a:buClr>
                <a:schemeClr val="accent2">
                  <a:lumMod val="50000"/>
                </a:schemeClr>
              </a:buClr>
            </a:pPr>
            <a:endParaRPr lang="es-ES" dirty="0"/>
          </a:p>
        </p:txBody>
      </p:sp>
    </p:spTree>
    <p:extLst>
      <p:ext uri="{BB962C8B-B14F-4D97-AF65-F5344CB8AC3E}">
        <p14:creationId xmlns:p14="http://schemas.microsoft.com/office/powerpoint/2010/main" val="189770753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clrChange>
              <a:clrFrom>
                <a:srgbClr val="F4F4F4"/>
              </a:clrFrom>
              <a:clrTo>
                <a:srgbClr val="F4F4F4">
                  <a:alpha val="0"/>
                </a:srgbClr>
              </a:clrTo>
            </a:clrChange>
            <a:lum bright="70000" contrast="-70000"/>
          </a:blip>
          <a:stretch>
            <a:fillRect/>
          </a:stretch>
        </p:blipFill>
        <p:spPr>
          <a:xfrm>
            <a:off x="3080657" y="1097174"/>
            <a:ext cx="4539343" cy="4905420"/>
          </a:xfrm>
          <a:prstGeom prst="rect">
            <a:avLst/>
          </a:prstGeom>
        </p:spPr>
      </p:pic>
      <p:sp>
        <p:nvSpPr>
          <p:cNvPr id="3" name="Subtítulo 2"/>
          <p:cNvSpPr>
            <a:spLocks noGrp="1"/>
          </p:cNvSpPr>
          <p:nvPr>
            <p:ph type="subTitle" idx="1"/>
          </p:nvPr>
        </p:nvSpPr>
        <p:spPr>
          <a:xfrm>
            <a:off x="1706137" y="1072640"/>
            <a:ext cx="7281746" cy="4815201"/>
          </a:xfrm>
        </p:spPr>
        <p:txBody>
          <a:bodyPr>
            <a:normAutofit/>
          </a:bodyPr>
          <a:lstStyle/>
          <a:p>
            <a:pPr marL="342900" indent="-342900" algn="just">
              <a:buClr>
                <a:schemeClr val="accent2">
                  <a:lumMod val="50000"/>
                </a:schemeClr>
              </a:buClr>
              <a:buFont typeface="Arial" panose="020B0604020202020204" pitchFamily="34" charset="0"/>
              <a:buChar char="•"/>
            </a:pPr>
            <a:r>
              <a:rPr lang="es-MX" sz="2400" dirty="0"/>
              <a:t>Conferir al aprendizaje el enfoque transdisciplinario.</a:t>
            </a:r>
            <a:endParaRPr lang="es-ES" sz="2400" dirty="0"/>
          </a:p>
          <a:p>
            <a:pPr marL="342900" indent="-342900" algn="just">
              <a:buClr>
                <a:schemeClr val="accent2">
                  <a:lumMod val="50000"/>
                </a:schemeClr>
              </a:buClr>
              <a:buFont typeface="Arial" panose="020B0604020202020204" pitchFamily="34" charset="0"/>
              <a:buChar char="•"/>
            </a:pPr>
            <a:r>
              <a:rPr lang="es-MX" sz="2400" dirty="0"/>
              <a:t>Implantar estrategias para la metacognición y el aprendizaje significativo permanente, con apertura a los diversos enfoques pedagógicos, como el constructivismo y el aprendizaje cooperativo.</a:t>
            </a:r>
            <a:endParaRPr lang="es-ES" sz="2400" dirty="0"/>
          </a:p>
          <a:p>
            <a:pPr marL="342900" indent="-342900" algn="just">
              <a:buClr>
                <a:schemeClr val="accent2">
                  <a:lumMod val="50000"/>
                </a:schemeClr>
              </a:buClr>
              <a:buFont typeface="Arial" panose="020B0604020202020204" pitchFamily="34" charset="0"/>
              <a:buChar char="•"/>
            </a:pPr>
            <a:r>
              <a:rPr lang="es-MX" sz="2400" dirty="0"/>
              <a:t>Instrumentar las opciones de apoyo y mayor cobertura que significa la educación mixta.</a:t>
            </a:r>
            <a:endParaRPr lang="es-ES" sz="2400" dirty="0"/>
          </a:p>
          <a:p>
            <a:pPr marL="342900" indent="-342900" algn="just">
              <a:buClr>
                <a:schemeClr val="accent2">
                  <a:lumMod val="50000"/>
                </a:schemeClr>
              </a:buClr>
              <a:buFont typeface="Arial" panose="020B0604020202020204" pitchFamily="34" charset="0"/>
              <a:buChar char="•"/>
            </a:pPr>
            <a:r>
              <a:rPr lang="es-MX" sz="2400" dirty="0"/>
              <a:t>Fomentar el tránsito de estudiantes</a:t>
            </a:r>
            <a:r>
              <a:rPr lang="es-ES_tradnl" sz="2400" dirty="0"/>
              <a:t> entre programas académicos y modalidades para cursarlos.</a:t>
            </a:r>
            <a:endParaRPr lang="es-ES" sz="2400" dirty="0"/>
          </a:p>
          <a:p>
            <a:pPr marL="342900" indent="-342900" algn="just">
              <a:buClr>
                <a:schemeClr val="accent2">
                  <a:lumMod val="50000"/>
                </a:schemeClr>
              </a:buClr>
              <a:buFont typeface="Arial" panose="020B0604020202020204" pitchFamily="34" charset="0"/>
              <a:buChar char="•"/>
            </a:pPr>
            <a:r>
              <a:rPr lang="es-MX" sz="2400" dirty="0"/>
              <a:t>Posibilitar las estrategias de inserción laboral inmediata</a:t>
            </a:r>
            <a:r>
              <a:rPr lang="es-MX" sz="2400" dirty="0" smtClean="0"/>
              <a:t>.</a:t>
            </a:r>
            <a:endParaRPr lang="es-ES" sz="2400" dirty="0"/>
          </a:p>
        </p:txBody>
      </p:sp>
      <p:sp>
        <p:nvSpPr>
          <p:cNvPr id="5" name="Título 1"/>
          <p:cNvSpPr txBox="1">
            <a:spLocks/>
          </p:cNvSpPr>
          <p:nvPr/>
        </p:nvSpPr>
        <p:spPr>
          <a:xfrm>
            <a:off x="167268" y="187447"/>
            <a:ext cx="8820615" cy="631370"/>
          </a:xfrm>
          <a:prstGeom prst="rect">
            <a:avLst/>
          </a:prstGeom>
          <a:effectLst/>
        </p:spPr>
        <p:txBody>
          <a:bodyPr vert="horz" lIns="91440" tIns="45720" rIns="91440" bIns="45720" rtlCol="0" anchor="ctr">
            <a:noAutofit/>
          </a:bodyPr>
          <a:lstStyle>
            <a:lvl1pPr algn="r" defTabSz="457200" rtl="0" eaLnBrk="1" latinLnBrk="0" hangingPunct="1">
              <a:spcBef>
                <a:spcPct val="0"/>
              </a:spcBef>
              <a:buNone/>
              <a:defRPr sz="54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sz="3600" b="1" i="1" smtClean="0">
                <a:cs typeface="Arial" panose="020B0604020202020204" pitchFamily="34" charset="0"/>
              </a:rPr>
              <a:t>Tipificación del Modelo Educativo </a:t>
            </a:r>
            <a:endParaRPr lang="es-ES" sz="3600" b="1" i="1" dirty="0">
              <a:cs typeface="Arial" panose="020B0604020202020204" pitchFamily="34" charset="0"/>
            </a:endParaRPr>
          </a:p>
        </p:txBody>
      </p:sp>
    </p:spTree>
    <p:extLst>
      <p:ext uri="{BB962C8B-B14F-4D97-AF65-F5344CB8AC3E}">
        <p14:creationId xmlns:p14="http://schemas.microsoft.com/office/powerpoint/2010/main" val="83972999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clrChange>
              <a:clrFrom>
                <a:srgbClr val="F4F4F4"/>
              </a:clrFrom>
              <a:clrTo>
                <a:srgbClr val="F4F4F4">
                  <a:alpha val="0"/>
                </a:srgbClr>
              </a:clrTo>
            </a:clrChange>
            <a:lum bright="70000" contrast="-70000"/>
          </a:blip>
          <a:stretch>
            <a:fillRect/>
          </a:stretch>
        </p:blipFill>
        <p:spPr>
          <a:xfrm>
            <a:off x="3080657" y="1097174"/>
            <a:ext cx="4539343" cy="4905420"/>
          </a:xfrm>
          <a:prstGeom prst="rect">
            <a:avLst/>
          </a:prstGeom>
        </p:spPr>
      </p:pic>
      <p:sp>
        <p:nvSpPr>
          <p:cNvPr id="3" name="Subtítulo 2"/>
          <p:cNvSpPr>
            <a:spLocks noGrp="1"/>
          </p:cNvSpPr>
          <p:nvPr>
            <p:ph type="subTitle" idx="1"/>
          </p:nvPr>
        </p:nvSpPr>
        <p:spPr>
          <a:xfrm>
            <a:off x="1706137" y="952629"/>
            <a:ext cx="7281746" cy="4968666"/>
          </a:xfrm>
        </p:spPr>
        <p:txBody>
          <a:bodyPr>
            <a:noAutofit/>
          </a:bodyPr>
          <a:lstStyle/>
          <a:p>
            <a:pPr marL="342900" indent="-342900" algn="just">
              <a:buClr>
                <a:schemeClr val="accent2">
                  <a:lumMod val="50000"/>
                </a:schemeClr>
              </a:buClr>
              <a:buFont typeface="Arial" panose="020B0604020202020204" pitchFamily="34" charset="0"/>
              <a:buChar char="•"/>
            </a:pPr>
            <a:r>
              <a:rPr lang="es-MX" sz="2000" dirty="0" smtClean="0"/>
              <a:t>Lograr </a:t>
            </a:r>
            <a:r>
              <a:rPr lang="es-MX" sz="2000" dirty="0"/>
              <a:t>la eficiencia terminal al 100%.</a:t>
            </a:r>
            <a:endParaRPr lang="es-ES" sz="2000" dirty="0"/>
          </a:p>
          <a:p>
            <a:pPr marL="342900" indent="-342900" algn="just">
              <a:buClr>
                <a:schemeClr val="accent2">
                  <a:lumMod val="50000"/>
                </a:schemeClr>
              </a:buClr>
              <a:buFont typeface="Arial" panose="020B0604020202020204" pitchFamily="34" charset="0"/>
              <a:buChar char="•"/>
            </a:pPr>
            <a:r>
              <a:rPr lang="es-MX" sz="2000" dirty="0"/>
              <a:t>Lograr el reconocimiento oficial como investigadores y la acreditación de programas académicos.</a:t>
            </a:r>
            <a:endParaRPr lang="es-ES" sz="2000" dirty="0"/>
          </a:p>
          <a:p>
            <a:pPr marL="342900" indent="-342900" algn="just">
              <a:buClr>
                <a:schemeClr val="accent2">
                  <a:lumMod val="50000"/>
                </a:schemeClr>
              </a:buClr>
              <a:buFont typeface="Arial" panose="020B0604020202020204" pitchFamily="34" charset="0"/>
              <a:buChar char="•"/>
            </a:pPr>
            <a:r>
              <a:rPr lang="es-MX" sz="2000" dirty="0"/>
              <a:t>Lograr que el personal académico (docente- investigador extensionista y vinculador), funja como inductor-facilitador y </a:t>
            </a:r>
            <a:r>
              <a:rPr lang="es-MX" sz="2000" dirty="0" smtClean="0"/>
              <a:t>sea polivalente </a:t>
            </a:r>
            <a:r>
              <a:rPr lang="es-MX" sz="2000" dirty="0"/>
              <a:t>del aprendizaje, abandonando el papel de intermediario entre el conocimiento y el alumno.</a:t>
            </a:r>
            <a:endParaRPr lang="es-ES" sz="2000" dirty="0"/>
          </a:p>
          <a:p>
            <a:pPr marL="342900" indent="-342900" algn="just">
              <a:buClr>
                <a:schemeClr val="accent2">
                  <a:lumMod val="50000"/>
                </a:schemeClr>
              </a:buClr>
              <a:buFont typeface="Arial" panose="020B0604020202020204" pitchFamily="34" charset="0"/>
              <a:buChar char="•"/>
            </a:pPr>
            <a:r>
              <a:rPr lang="es-MX" sz="2000" dirty="0"/>
              <a:t>Desarrollo de la investigación sistemática relacionada con la evaluación del impacto social de la institución educativa y con ello de sus egresados.</a:t>
            </a:r>
            <a:endParaRPr lang="es-ES" sz="2000" dirty="0"/>
          </a:p>
          <a:p>
            <a:pPr marL="342900" indent="-342900" algn="just">
              <a:buClr>
                <a:schemeClr val="accent2">
                  <a:lumMod val="50000"/>
                </a:schemeClr>
              </a:buClr>
              <a:buFont typeface="Arial" panose="020B0604020202020204" pitchFamily="34" charset="0"/>
              <a:buChar char="•"/>
            </a:pPr>
            <a:r>
              <a:rPr lang="es-MX" sz="2000" dirty="0"/>
              <a:t>Asegurar que el personal académico y los alumnos, sean participantes activos en procesos dinámicos, dialécticos, racionales y consistentes de intercomunicación e interdependencia.</a:t>
            </a:r>
            <a:endParaRPr lang="es-ES" sz="2000" dirty="0"/>
          </a:p>
          <a:p>
            <a:pPr>
              <a:buClr>
                <a:schemeClr val="accent2">
                  <a:lumMod val="50000"/>
                </a:schemeClr>
              </a:buClr>
            </a:pPr>
            <a:endParaRPr lang="es-ES" sz="2000" dirty="0"/>
          </a:p>
        </p:txBody>
      </p:sp>
      <p:sp>
        <p:nvSpPr>
          <p:cNvPr id="5" name="Título 1"/>
          <p:cNvSpPr txBox="1">
            <a:spLocks/>
          </p:cNvSpPr>
          <p:nvPr/>
        </p:nvSpPr>
        <p:spPr>
          <a:xfrm>
            <a:off x="167268" y="187447"/>
            <a:ext cx="8820615" cy="631370"/>
          </a:xfrm>
          <a:prstGeom prst="rect">
            <a:avLst/>
          </a:prstGeom>
          <a:effectLst/>
        </p:spPr>
        <p:txBody>
          <a:bodyPr vert="horz" lIns="91440" tIns="45720" rIns="91440" bIns="45720" rtlCol="0" anchor="ctr">
            <a:noAutofit/>
          </a:bodyPr>
          <a:lstStyle>
            <a:lvl1pPr algn="r" defTabSz="457200" rtl="0" eaLnBrk="1" latinLnBrk="0" hangingPunct="1">
              <a:spcBef>
                <a:spcPct val="0"/>
              </a:spcBef>
              <a:buNone/>
              <a:defRPr sz="54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sz="3600" b="1" i="1" smtClean="0">
                <a:cs typeface="Arial" panose="020B0604020202020204" pitchFamily="34" charset="0"/>
              </a:rPr>
              <a:t>Tipificación del Modelo Educativo </a:t>
            </a:r>
            <a:endParaRPr lang="es-ES" sz="3600" b="1" i="1" dirty="0">
              <a:cs typeface="Arial" panose="020B0604020202020204" pitchFamily="34" charset="0"/>
            </a:endParaRPr>
          </a:p>
        </p:txBody>
      </p:sp>
    </p:spTree>
    <p:extLst>
      <p:ext uri="{BB962C8B-B14F-4D97-AF65-F5344CB8AC3E}">
        <p14:creationId xmlns:p14="http://schemas.microsoft.com/office/powerpoint/2010/main" val="410625793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clrChange>
              <a:clrFrom>
                <a:srgbClr val="F4F4F4"/>
              </a:clrFrom>
              <a:clrTo>
                <a:srgbClr val="F4F4F4">
                  <a:alpha val="0"/>
                </a:srgbClr>
              </a:clrTo>
            </a:clrChange>
            <a:lum bright="70000" contrast="-70000"/>
          </a:blip>
          <a:stretch>
            <a:fillRect/>
          </a:stretch>
        </p:blipFill>
        <p:spPr>
          <a:xfrm>
            <a:off x="3080657" y="1097174"/>
            <a:ext cx="4539343" cy="4905420"/>
          </a:xfrm>
          <a:prstGeom prst="rect">
            <a:avLst/>
          </a:prstGeom>
        </p:spPr>
      </p:pic>
      <p:sp>
        <p:nvSpPr>
          <p:cNvPr id="2" name="Título 1"/>
          <p:cNvSpPr>
            <a:spLocks noGrp="1"/>
          </p:cNvSpPr>
          <p:nvPr>
            <p:ph type="ctrTitle"/>
          </p:nvPr>
        </p:nvSpPr>
        <p:spPr>
          <a:xfrm>
            <a:off x="178420" y="189571"/>
            <a:ext cx="8831766" cy="657922"/>
          </a:xfrm>
          <a:effectLst/>
        </p:spPr>
        <p:txBody>
          <a:bodyPr vert="horz" lIns="91440" tIns="45720" rIns="91440" bIns="45720" rtlCol="0" anchor="ctr">
            <a:noAutofit/>
          </a:bodyPr>
          <a:lstStyle/>
          <a:p>
            <a:r>
              <a:rPr lang="es-ES" sz="3600" b="1" i="1" dirty="0">
                <a:cs typeface="Arial" panose="020B0604020202020204" pitchFamily="34" charset="0"/>
              </a:rPr>
              <a:t>Modalidades </a:t>
            </a:r>
            <a:r>
              <a:rPr lang="es-ES" sz="3600" b="1" i="1" dirty="0" smtClean="0">
                <a:cs typeface="Arial" panose="020B0604020202020204" pitchFamily="34" charset="0"/>
              </a:rPr>
              <a:t>y Métodos  </a:t>
            </a:r>
            <a:endParaRPr lang="es-ES" sz="3600" b="1" i="1" dirty="0">
              <a:cs typeface="Arial" panose="020B0604020202020204" pitchFamily="34" charset="0"/>
            </a:endParaRPr>
          </a:p>
        </p:txBody>
      </p:sp>
      <p:sp>
        <p:nvSpPr>
          <p:cNvPr id="3" name="Subtítulo 2"/>
          <p:cNvSpPr>
            <a:spLocks noGrp="1"/>
          </p:cNvSpPr>
          <p:nvPr>
            <p:ph type="subTitle" idx="1"/>
          </p:nvPr>
        </p:nvSpPr>
        <p:spPr>
          <a:xfrm>
            <a:off x="1763486" y="940687"/>
            <a:ext cx="7246700" cy="4415084"/>
          </a:xfrm>
        </p:spPr>
        <p:txBody>
          <a:bodyPr>
            <a:normAutofit fontScale="77500" lnSpcReduction="20000"/>
          </a:bodyPr>
          <a:lstStyle/>
          <a:p>
            <a:pPr>
              <a:lnSpc>
                <a:spcPct val="107000"/>
              </a:lnSpc>
              <a:spcAft>
                <a:spcPts val="800"/>
              </a:spcAft>
              <a:tabLst>
                <a:tab pos="457200" algn="l"/>
              </a:tabLst>
            </a:pPr>
            <a:r>
              <a:rPr lang="es-MX" sz="2300" b="1" dirty="0" smtClean="0">
                <a:ea typeface="Calibri" panose="020F0502020204030204" pitchFamily="34" charset="0"/>
                <a:cs typeface="Times New Roman" panose="02020603050405020304" pitchFamily="18" charset="0"/>
              </a:rPr>
              <a:t>Principales cambios que han transformado el quehacer de la educación</a:t>
            </a:r>
            <a:r>
              <a:rPr lang="en-US" sz="2300" b="1" dirty="0" smtClean="0">
                <a:ea typeface="Calibri" panose="020F0502020204030204" pitchFamily="34" charset="0"/>
                <a:cs typeface="Times New Roman" panose="02020603050405020304" pitchFamily="18" charset="0"/>
              </a:rPr>
              <a:t>:</a:t>
            </a:r>
          </a:p>
          <a:p>
            <a:pPr marL="342900" indent="-342900" algn="just">
              <a:lnSpc>
                <a:spcPct val="107000"/>
              </a:lnSpc>
              <a:spcAft>
                <a:spcPts val="800"/>
              </a:spcAft>
              <a:buFont typeface="Times New Roman" panose="02020603050405020304" pitchFamily="18" charset="0"/>
              <a:buChar char="•"/>
              <a:tabLst>
                <a:tab pos="457200" algn="l"/>
              </a:tabLst>
            </a:pPr>
            <a:endParaRPr lang="en-US" dirty="0" smtClean="0">
              <a:ea typeface="Calibri" panose="020F0502020204030204" pitchFamily="34" charset="0"/>
              <a:cs typeface="Times New Roman" panose="02020603050405020304" pitchFamily="18" charset="0"/>
            </a:endParaRPr>
          </a:p>
          <a:p>
            <a:pPr marL="457200" indent="-369888" algn="just">
              <a:lnSpc>
                <a:spcPct val="107000"/>
              </a:lnSpc>
              <a:spcAft>
                <a:spcPts val="800"/>
              </a:spcAft>
              <a:buClr>
                <a:schemeClr val="accent2">
                  <a:lumMod val="50000"/>
                </a:schemeClr>
              </a:buClr>
              <a:buFont typeface="Arial" panose="020B0604020202020204" pitchFamily="34" charset="0"/>
              <a:buChar char="•"/>
              <a:tabLst>
                <a:tab pos="457200" algn="l"/>
              </a:tabLst>
            </a:pPr>
            <a:r>
              <a:rPr lang="es-MX" sz="2600" dirty="0" smtClean="0">
                <a:ea typeface="Calibri" panose="020F0502020204030204" pitchFamily="34" charset="0"/>
                <a:cs typeface="Times New Roman" panose="02020603050405020304" pitchFamily="18" charset="0"/>
              </a:rPr>
              <a:t>Evolucionar</a:t>
            </a:r>
            <a:r>
              <a:rPr lang="en-US" sz="2600" dirty="0" smtClean="0">
                <a:ea typeface="Calibri" panose="020F0502020204030204" pitchFamily="34" charset="0"/>
                <a:cs typeface="Times New Roman" panose="02020603050405020304" pitchFamily="18" charset="0"/>
              </a:rPr>
              <a:t> del </a:t>
            </a:r>
            <a:r>
              <a:rPr lang="en-US" sz="2600" i="1" dirty="0">
                <a:ea typeface="Calibri" panose="020F0502020204030204" pitchFamily="34" charset="0"/>
                <a:cs typeface="Times New Roman" panose="02020603050405020304" pitchFamily="18" charset="0"/>
              </a:rPr>
              <a:t>“e” learning al “b” learning</a:t>
            </a:r>
            <a:r>
              <a:rPr lang="en-US" sz="2600" dirty="0">
                <a:ea typeface="Calibri" panose="020F0502020204030204" pitchFamily="34" charset="0"/>
                <a:cs typeface="Times New Roman" panose="02020603050405020304" pitchFamily="18" charset="0"/>
              </a:rPr>
              <a:t>.</a:t>
            </a:r>
            <a:endParaRPr lang="es-ES" sz="2600" dirty="0">
              <a:ea typeface="Calibri" panose="020F0502020204030204" pitchFamily="34" charset="0"/>
              <a:cs typeface="Times New Roman" panose="02020603050405020304" pitchFamily="18" charset="0"/>
            </a:endParaRPr>
          </a:p>
          <a:p>
            <a:pPr marL="457200" indent="-369888" algn="just">
              <a:lnSpc>
                <a:spcPct val="107000"/>
              </a:lnSpc>
              <a:spcAft>
                <a:spcPts val="800"/>
              </a:spcAft>
              <a:buClr>
                <a:schemeClr val="accent2">
                  <a:lumMod val="50000"/>
                </a:schemeClr>
              </a:buClr>
              <a:buFont typeface="Arial" panose="020B0604020202020204" pitchFamily="34" charset="0"/>
              <a:buChar char="•"/>
              <a:tabLst>
                <a:tab pos="457200" algn="l"/>
              </a:tabLst>
            </a:pPr>
            <a:r>
              <a:rPr lang="es-MX" sz="2600" dirty="0">
                <a:ea typeface="Calibri" panose="020F0502020204030204" pitchFamily="34" charset="0"/>
                <a:cs typeface="Times New Roman" panose="02020603050405020304" pitchFamily="18" charset="0"/>
              </a:rPr>
              <a:t>Aprendizaje basado en  problemas.</a:t>
            </a:r>
            <a:endParaRPr lang="es-ES" sz="2600" dirty="0">
              <a:ea typeface="Calibri" panose="020F0502020204030204" pitchFamily="34" charset="0"/>
              <a:cs typeface="Times New Roman" panose="02020603050405020304" pitchFamily="18" charset="0"/>
            </a:endParaRPr>
          </a:p>
          <a:p>
            <a:pPr marL="457200" indent="-369888" algn="just">
              <a:lnSpc>
                <a:spcPct val="107000"/>
              </a:lnSpc>
              <a:spcAft>
                <a:spcPts val="800"/>
              </a:spcAft>
              <a:buClr>
                <a:schemeClr val="accent2">
                  <a:lumMod val="50000"/>
                </a:schemeClr>
              </a:buClr>
              <a:buFont typeface="Arial" panose="020B0604020202020204" pitchFamily="34" charset="0"/>
              <a:buChar char="•"/>
              <a:tabLst>
                <a:tab pos="457200" algn="l"/>
              </a:tabLst>
            </a:pPr>
            <a:r>
              <a:rPr lang="es-MX" sz="2600" dirty="0">
                <a:ea typeface="Calibri" panose="020F0502020204030204" pitchFamily="34" charset="0"/>
                <a:cs typeface="Times New Roman" panose="02020603050405020304" pitchFamily="18" charset="0"/>
              </a:rPr>
              <a:t>Aprendizaje orientado a proyectos.</a:t>
            </a:r>
            <a:endParaRPr lang="es-ES" sz="2600" dirty="0">
              <a:ea typeface="Calibri" panose="020F0502020204030204" pitchFamily="34" charset="0"/>
              <a:cs typeface="Times New Roman" panose="02020603050405020304" pitchFamily="18" charset="0"/>
            </a:endParaRPr>
          </a:p>
          <a:p>
            <a:pPr marL="457200" indent="-369888" algn="just">
              <a:lnSpc>
                <a:spcPct val="107000"/>
              </a:lnSpc>
              <a:spcAft>
                <a:spcPts val="800"/>
              </a:spcAft>
              <a:buClr>
                <a:schemeClr val="accent2">
                  <a:lumMod val="50000"/>
                </a:schemeClr>
              </a:buClr>
              <a:buFont typeface="Arial" panose="020B0604020202020204" pitchFamily="34" charset="0"/>
              <a:buChar char="•"/>
              <a:tabLst>
                <a:tab pos="457200" algn="l"/>
              </a:tabLst>
            </a:pPr>
            <a:r>
              <a:rPr lang="es-MX" sz="2600" dirty="0" smtClean="0">
                <a:ea typeface="Calibri" panose="020F0502020204030204" pitchFamily="34" charset="0"/>
                <a:cs typeface="Times New Roman" panose="02020603050405020304" pitchFamily="18" charset="0"/>
              </a:rPr>
              <a:t>Evolucionar del </a:t>
            </a:r>
            <a:r>
              <a:rPr lang="es-MX" sz="2600" dirty="0">
                <a:ea typeface="Calibri" panose="020F0502020204030204" pitchFamily="34" charset="0"/>
                <a:cs typeface="Times New Roman" panose="02020603050405020304" pitchFamily="18" charset="0"/>
              </a:rPr>
              <a:t>estudio de casos a experiencias de aprendizaje.</a:t>
            </a:r>
            <a:endParaRPr lang="es-ES" sz="2600" dirty="0">
              <a:ea typeface="Calibri" panose="020F0502020204030204" pitchFamily="34" charset="0"/>
              <a:cs typeface="Times New Roman" panose="02020603050405020304" pitchFamily="18" charset="0"/>
            </a:endParaRPr>
          </a:p>
          <a:p>
            <a:pPr marL="457200" indent="-369888" algn="just">
              <a:lnSpc>
                <a:spcPct val="107000"/>
              </a:lnSpc>
              <a:spcAft>
                <a:spcPts val="800"/>
              </a:spcAft>
              <a:buClr>
                <a:schemeClr val="accent2">
                  <a:lumMod val="50000"/>
                </a:schemeClr>
              </a:buClr>
              <a:buFont typeface="Arial" panose="020B0604020202020204" pitchFamily="34" charset="0"/>
              <a:buChar char="•"/>
              <a:tabLst>
                <a:tab pos="457200" algn="l"/>
              </a:tabLst>
            </a:pPr>
            <a:r>
              <a:rPr lang="es-MX" sz="2600" dirty="0">
                <a:ea typeface="Calibri" panose="020F0502020204030204" pitchFamily="34" charset="0"/>
                <a:cs typeface="Times New Roman" panose="02020603050405020304" pitchFamily="18" charset="0"/>
              </a:rPr>
              <a:t>Aprendizaje cooperativo de integración.</a:t>
            </a:r>
            <a:endParaRPr lang="es-ES" sz="2600" dirty="0">
              <a:ea typeface="Calibri" panose="020F0502020204030204" pitchFamily="34" charset="0"/>
              <a:cs typeface="Times New Roman" panose="02020603050405020304" pitchFamily="18" charset="0"/>
            </a:endParaRPr>
          </a:p>
          <a:p>
            <a:pPr marL="457200" indent="-369888" algn="just">
              <a:lnSpc>
                <a:spcPct val="107000"/>
              </a:lnSpc>
              <a:spcAft>
                <a:spcPts val="800"/>
              </a:spcAft>
              <a:buClr>
                <a:schemeClr val="accent2">
                  <a:lumMod val="50000"/>
                </a:schemeClr>
              </a:buClr>
              <a:buFont typeface="Arial" panose="020B0604020202020204" pitchFamily="34" charset="0"/>
              <a:buChar char="•"/>
              <a:tabLst>
                <a:tab pos="457200" algn="l"/>
              </a:tabLst>
            </a:pPr>
            <a:r>
              <a:rPr lang="es-MX" sz="2600" dirty="0">
                <a:ea typeface="Calibri" panose="020F0502020204030204" pitchFamily="34" charset="0"/>
                <a:cs typeface="Times New Roman" panose="02020603050405020304" pitchFamily="18" charset="0"/>
              </a:rPr>
              <a:t>Aprendizaje colaborativo (autogestión).</a:t>
            </a:r>
            <a:endParaRPr lang="es-ES" sz="2600" dirty="0">
              <a:ea typeface="Calibri" panose="020F0502020204030204" pitchFamily="34" charset="0"/>
              <a:cs typeface="Times New Roman" panose="02020603050405020304" pitchFamily="18" charset="0"/>
            </a:endParaRPr>
          </a:p>
          <a:p>
            <a:pPr marL="457200" indent="-369888" algn="just">
              <a:lnSpc>
                <a:spcPct val="107000"/>
              </a:lnSpc>
              <a:spcAft>
                <a:spcPts val="800"/>
              </a:spcAft>
              <a:buClr>
                <a:schemeClr val="accent2">
                  <a:lumMod val="50000"/>
                </a:schemeClr>
              </a:buClr>
              <a:buFont typeface="Arial" panose="020B0604020202020204" pitchFamily="34" charset="0"/>
              <a:buChar char="•"/>
              <a:tabLst>
                <a:tab pos="457200" algn="l"/>
              </a:tabLst>
            </a:pPr>
            <a:r>
              <a:rPr lang="es-MX" sz="2600" dirty="0">
                <a:ea typeface="Calibri" panose="020F0502020204030204" pitchFamily="34" charset="0"/>
                <a:cs typeface="Times New Roman" panose="02020603050405020304" pitchFamily="18" charset="0"/>
              </a:rPr>
              <a:t>Aprendizaje </a:t>
            </a:r>
            <a:r>
              <a:rPr lang="es-MX" sz="2600" dirty="0" smtClean="0">
                <a:ea typeface="Calibri" panose="020F0502020204030204" pitchFamily="34" charset="0"/>
                <a:cs typeface="Times New Roman" panose="02020603050405020304" pitchFamily="18" charset="0"/>
              </a:rPr>
              <a:t>innovador basado en la creatividad.</a:t>
            </a:r>
            <a:endParaRPr lang="es-ES" sz="2600" dirty="0">
              <a:ea typeface="Calibri" panose="020F0502020204030204" pitchFamily="34" charset="0"/>
              <a:cs typeface="Times New Roman" panose="02020603050405020304" pitchFamily="18" charset="0"/>
            </a:endParaRPr>
          </a:p>
          <a:p>
            <a:pPr marL="457200" indent="-369888" algn="just">
              <a:lnSpc>
                <a:spcPct val="107000"/>
              </a:lnSpc>
              <a:spcAft>
                <a:spcPts val="800"/>
              </a:spcAft>
              <a:buClr>
                <a:schemeClr val="accent2">
                  <a:lumMod val="50000"/>
                </a:schemeClr>
              </a:buClr>
              <a:buFont typeface="Arial" panose="020B0604020202020204" pitchFamily="34" charset="0"/>
              <a:buChar char="•"/>
              <a:tabLst>
                <a:tab pos="457200" algn="l"/>
              </a:tabLst>
            </a:pPr>
            <a:r>
              <a:rPr lang="es-MX" sz="2600" dirty="0">
                <a:ea typeface="Calibri" panose="020F0502020204030204" pitchFamily="34" charset="0"/>
                <a:cs typeface="Times New Roman" panose="02020603050405020304" pitchFamily="18" charset="0"/>
              </a:rPr>
              <a:t>Aprendizaje adaptativo.</a:t>
            </a:r>
            <a:endParaRPr lang="es-ES" sz="2600" dirty="0">
              <a:ea typeface="Calibri" panose="020F0502020204030204" pitchFamily="34" charset="0"/>
              <a:cs typeface="Times New Roman" panose="02020603050405020304" pitchFamily="18" charset="0"/>
            </a:endParaRPr>
          </a:p>
          <a:p>
            <a:endParaRPr lang="es-ES" dirty="0"/>
          </a:p>
        </p:txBody>
      </p:sp>
    </p:spTree>
    <p:extLst>
      <p:ext uri="{BB962C8B-B14F-4D97-AF65-F5344CB8AC3E}">
        <p14:creationId xmlns:p14="http://schemas.microsoft.com/office/powerpoint/2010/main" val="263514915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clrChange>
              <a:clrFrom>
                <a:srgbClr val="F4F4F4"/>
              </a:clrFrom>
              <a:clrTo>
                <a:srgbClr val="F4F4F4">
                  <a:alpha val="0"/>
                </a:srgbClr>
              </a:clrTo>
            </a:clrChange>
            <a:lum bright="70000" contrast="-70000"/>
          </a:blip>
          <a:stretch>
            <a:fillRect/>
          </a:stretch>
        </p:blipFill>
        <p:spPr>
          <a:xfrm>
            <a:off x="3080657" y="1097174"/>
            <a:ext cx="4539343" cy="4905420"/>
          </a:xfrm>
          <a:prstGeom prst="rect">
            <a:avLst/>
          </a:prstGeom>
        </p:spPr>
      </p:pic>
      <p:sp>
        <p:nvSpPr>
          <p:cNvPr id="3" name="Subtítulo 2"/>
          <p:cNvSpPr>
            <a:spLocks noGrp="1"/>
          </p:cNvSpPr>
          <p:nvPr>
            <p:ph type="subTitle" idx="1"/>
          </p:nvPr>
        </p:nvSpPr>
        <p:spPr>
          <a:xfrm>
            <a:off x="1774371" y="990604"/>
            <a:ext cx="7235815" cy="5192484"/>
          </a:xfrm>
        </p:spPr>
        <p:txBody>
          <a:bodyPr>
            <a:normAutofit lnSpcReduction="10000"/>
          </a:bodyPr>
          <a:lstStyle/>
          <a:p>
            <a:pPr algn="just">
              <a:lnSpc>
                <a:spcPct val="107000"/>
              </a:lnSpc>
              <a:spcAft>
                <a:spcPts val="800"/>
              </a:spcAft>
              <a:buClr>
                <a:schemeClr val="accent2">
                  <a:lumMod val="50000"/>
                </a:schemeClr>
              </a:buClr>
            </a:pPr>
            <a:r>
              <a:rPr lang="es-MX" sz="2000" dirty="0">
                <a:ea typeface="Calibri" panose="020F0502020204030204" pitchFamily="34" charset="0"/>
                <a:cs typeface="Times New Roman" panose="02020603050405020304" pitchFamily="18" charset="0"/>
              </a:rPr>
              <a:t>La pirámide de aprendizaje y tasa de retención (Bales, 1996), EDINEB, afirma que los procesos de aprendizaje están en función de la modalidad y estrategia didáctica utilizada; es decir, que varían de manera significativa los porcentajes de la adquisición: </a:t>
            </a:r>
            <a:endParaRPr lang="es-MX" sz="2000" dirty="0" smtClean="0">
              <a:ea typeface="Calibri" panose="020F0502020204030204" pitchFamily="34" charset="0"/>
              <a:cs typeface="Times New Roman" panose="02020603050405020304" pitchFamily="18" charset="0"/>
            </a:endParaRPr>
          </a:p>
          <a:p>
            <a:pPr algn="just">
              <a:lnSpc>
                <a:spcPct val="107000"/>
              </a:lnSpc>
              <a:spcAft>
                <a:spcPts val="800"/>
              </a:spcAft>
              <a:buClr>
                <a:schemeClr val="accent2">
                  <a:lumMod val="50000"/>
                </a:schemeClr>
              </a:buClr>
            </a:pPr>
            <a:endParaRPr lang="es-MX" sz="1000" dirty="0" smtClean="0">
              <a:ea typeface="Calibri" panose="020F0502020204030204" pitchFamily="34" charset="0"/>
              <a:cs typeface="Times New Roman" panose="02020603050405020304" pitchFamily="18" charset="0"/>
            </a:endParaRPr>
          </a:p>
          <a:p>
            <a:pPr marL="1252538" indent="-360363" algn="just">
              <a:lnSpc>
                <a:spcPct val="107000"/>
              </a:lnSpc>
              <a:spcAft>
                <a:spcPts val="800"/>
              </a:spcAft>
              <a:buClr>
                <a:schemeClr val="accent2">
                  <a:lumMod val="50000"/>
                </a:schemeClr>
              </a:buClr>
              <a:buFont typeface="Arial" panose="020B0604020202020204" pitchFamily="34" charset="0"/>
              <a:buChar char="•"/>
            </a:pPr>
            <a:r>
              <a:rPr lang="es-ES" sz="2000" dirty="0" smtClean="0">
                <a:ea typeface="Calibri" panose="020F0502020204030204" pitchFamily="34" charset="0"/>
                <a:cs typeface="Times New Roman" panose="02020603050405020304" pitchFamily="18" charset="0"/>
              </a:rPr>
              <a:t>Lección </a:t>
            </a:r>
            <a:r>
              <a:rPr lang="es-ES" sz="2000" dirty="0">
                <a:ea typeface="Calibri" panose="020F0502020204030204" pitchFamily="34" charset="0"/>
                <a:cs typeface="Times New Roman" panose="02020603050405020304" pitchFamily="18" charset="0"/>
              </a:rPr>
              <a:t>5%; </a:t>
            </a:r>
            <a:endParaRPr lang="es-ES" sz="2000" dirty="0" smtClean="0">
              <a:ea typeface="Calibri" panose="020F0502020204030204" pitchFamily="34" charset="0"/>
              <a:cs typeface="Times New Roman" panose="02020603050405020304" pitchFamily="18" charset="0"/>
            </a:endParaRPr>
          </a:p>
          <a:p>
            <a:pPr marL="1252538" indent="-360363" algn="just">
              <a:lnSpc>
                <a:spcPct val="107000"/>
              </a:lnSpc>
              <a:spcAft>
                <a:spcPts val="800"/>
              </a:spcAft>
              <a:buClr>
                <a:schemeClr val="accent2">
                  <a:lumMod val="50000"/>
                </a:schemeClr>
              </a:buClr>
              <a:buFont typeface="Arial" panose="020B0604020202020204" pitchFamily="34" charset="0"/>
              <a:buChar char="•"/>
            </a:pPr>
            <a:r>
              <a:rPr lang="es-ES" sz="2000" dirty="0" smtClean="0">
                <a:ea typeface="Calibri" panose="020F0502020204030204" pitchFamily="34" charset="0"/>
                <a:cs typeface="Times New Roman" panose="02020603050405020304" pitchFamily="18" charset="0"/>
              </a:rPr>
              <a:t>Lectura </a:t>
            </a:r>
            <a:r>
              <a:rPr lang="es-ES" sz="2000" dirty="0">
                <a:ea typeface="Calibri" panose="020F0502020204030204" pitchFamily="34" charset="0"/>
                <a:cs typeface="Times New Roman" panose="02020603050405020304" pitchFamily="18" charset="0"/>
              </a:rPr>
              <a:t>10%; </a:t>
            </a:r>
            <a:endParaRPr lang="es-ES" sz="2000" dirty="0" smtClean="0">
              <a:ea typeface="Calibri" panose="020F0502020204030204" pitchFamily="34" charset="0"/>
              <a:cs typeface="Times New Roman" panose="02020603050405020304" pitchFamily="18" charset="0"/>
            </a:endParaRPr>
          </a:p>
          <a:p>
            <a:pPr marL="1252538" indent="-360363" algn="just">
              <a:lnSpc>
                <a:spcPct val="107000"/>
              </a:lnSpc>
              <a:spcAft>
                <a:spcPts val="800"/>
              </a:spcAft>
              <a:buClr>
                <a:schemeClr val="accent2">
                  <a:lumMod val="50000"/>
                </a:schemeClr>
              </a:buClr>
              <a:buFont typeface="Arial" panose="020B0604020202020204" pitchFamily="34" charset="0"/>
              <a:buChar char="•"/>
            </a:pPr>
            <a:r>
              <a:rPr lang="es-ES" sz="2000" dirty="0" smtClean="0">
                <a:ea typeface="Calibri" panose="020F0502020204030204" pitchFamily="34" charset="0"/>
                <a:cs typeface="Times New Roman" panose="02020603050405020304" pitchFamily="18" charset="0"/>
              </a:rPr>
              <a:t>Audiovisual </a:t>
            </a:r>
            <a:r>
              <a:rPr lang="es-ES" sz="2000" dirty="0">
                <a:ea typeface="Calibri" panose="020F0502020204030204" pitchFamily="34" charset="0"/>
                <a:cs typeface="Times New Roman" panose="02020603050405020304" pitchFamily="18" charset="0"/>
              </a:rPr>
              <a:t>20%; </a:t>
            </a:r>
            <a:endParaRPr lang="es-ES" sz="2000" dirty="0" smtClean="0">
              <a:ea typeface="Calibri" panose="020F0502020204030204" pitchFamily="34" charset="0"/>
              <a:cs typeface="Times New Roman" panose="02020603050405020304" pitchFamily="18" charset="0"/>
            </a:endParaRPr>
          </a:p>
          <a:p>
            <a:pPr marL="1252538" indent="-360363" algn="just">
              <a:lnSpc>
                <a:spcPct val="107000"/>
              </a:lnSpc>
              <a:spcAft>
                <a:spcPts val="800"/>
              </a:spcAft>
              <a:buClr>
                <a:schemeClr val="accent2">
                  <a:lumMod val="50000"/>
                </a:schemeClr>
              </a:buClr>
              <a:buFont typeface="Arial" panose="020B0604020202020204" pitchFamily="34" charset="0"/>
              <a:buChar char="•"/>
            </a:pPr>
            <a:r>
              <a:rPr lang="es-ES" sz="2000" dirty="0" smtClean="0">
                <a:ea typeface="Calibri" panose="020F0502020204030204" pitchFamily="34" charset="0"/>
                <a:cs typeface="Times New Roman" panose="02020603050405020304" pitchFamily="18" charset="0"/>
              </a:rPr>
              <a:t>Demostración </a:t>
            </a:r>
            <a:r>
              <a:rPr lang="es-ES" sz="2000" dirty="0">
                <a:ea typeface="Calibri" panose="020F0502020204030204" pitchFamily="34" charset="0"/>
                <a:cs typeface="Times New Roman" panose="02020603050405020304" pitchFamily="18" charset="0"/>
              </a:rPr>
              <a:t>30%; </a:t>
            </a:r>
            <a:endParaRPr lang="es-ES" sz="2000" dirty="0" smtClean="0">
              <a:ea typeface="Calibri" panose="020F0502020204030204" pitchFamily="34" charset="0"/>
              <a:cs typeface="Times New Roman" panose="02020603050405020304" pitchFamily="18" charset="0"/>
            </a:endParaRPr>
          </a:p>
          <a:p>
            <a:pPr marL="1252538" indent="-360363" algn="just">
              <a:lnSpc>
                <a:spcPct val="107000"/>
              </a:lnSpc>
              <a:spcAft>
                <a:spcPts val="800"/>
              </a:spcAft>
              <a:buClr>
                <a:schemeClr val="accent2">
                  <a:lumMod val="50000"/>
                </a:schemeClr>
              </a:buClr>
              <a:buFont typeface="Arial" panose="020B0604020202020204" pitchFamily="34" charset="0"/>
              <a:buChar char="•"/>
            </a:pPr>
            <a:r>
              <a:rPr lang="es-ES" sz="2000" dirty="0" smtClean="0">
                <a:ea typeface="Calibri" panose="020F0502020204030204" pitchFamily="34" charset="0"/>
                <a:cs typeface="Times New Roman" panose="02020603050405020304" pitchFamily="18" charset="0"/>
              </a:rPr>
              <a:t>Grupo </a:t>
            </a:r>
            <a:r>
              <a:rPr lang="es-ES" sz="2000" dirty="0">
                <a:ea typeface="Calibri" panose="020F0502020204030204" pitchFamily="34" charset="0"/>
                <a:cs typeface="Times New Roman" panose="02020603050405020304" pitchFamily="18" charset="0"/>
              </a:rPr>
              <a:t>de discusión 50%; </a:t>
            </a:r>
            <a:endParaRPr lang="es-ES" sz="2000" dirty="0" smtClean="0">
              <a:ea typeface="Calibri" panose="020F0502020204030204" pitchFamily="34" charset="0"/>
              <a:cs typeface="Times New Roman" panose="02020603050405020304" pitchFamily="18" charset="0"/>
            </a:endParaRPr>
          </a:p>
          <a:p>
            <a:pPr marL="1252538" indent="-360363" algn="just">
              <a:lnSpc>
                <a:spcPct val="107000"/>
              </a:lnSpc>
              <a:spcAft>
                <a:spcPts val="800"/>
              </a:spcAft>
              <a:buClr>
                <a:schemeClr val="accent2">
                  <a:lumMod val="50000"/>
                </a:schemeClr>
              </a:buClr>
              <a:buFont typeface="Arial" panose="020B0604020202020204" pitchFamily="34" charset="0"/>
              <a:buChar char="•"/>
            </a:pPr>
            <a:r>
              <a:rPr lang="es-ES" sz="2000" dirty="0" smtClean="0">
                <a:ea typeface="Calibri" panose="020F0502020204030204" pitchFamily="34" charset="0"/>
                <a:cs typeface="Times New Roman" panose="02020603050405020304" pitchFamily="18" charset="0"/>
              </a:rPr>
              <a:t>Práctica </a:t>
            </a:r>
            <a:r>
              <a:rPr lang="es-ES" sz="2000" dirty="0">
                <a:ea typeface="Calibri" panose="020F0502020204030204" pitchFamily="34" charset="0"/>
                <a:cs typeface="Times New Roman" panose="02020603050405020304" pitchFamily="18" charset="0"/>
              </a:rPr>
              <a:t>de ejercicio 75% y, </a:t>
            </a:r>
            <a:endParaRPr lang="es-ES" sz="2000" dirty="0" smtClean="0">
              <a:ea typeface="Calibri" panose="020F0502020204030204" pitchFamily="34" charset="0"/>
              <a:cs typeface="Times New Roman" panose="02020603050405020304" pitchFamily="18" charset="0"/>
            </a:endParaRPr>
          </a:p>
          <a:p>
            <a:pPr marL="1252538" indent="-360363" algn="just">
              <a:lnSpc>
                <a:spcPct val="107000"/>
              </a:lnSpc>
              <a:spcAft>
                <a:spcPts val="800"/>
              </a:spcAft>
              <a:buClr>
                <a:schemeClr val="accent2">
                  <a:lumMod val="50000"/>
                </a:schemeClr>
              </a:buClr>
              <a:buFont typeface="Arial" panose="020B0604020202020204" pitchFamily="34" charset="0"/>
              <a:buChar char="•"/>
            </a:pPr>
            <a:r>
              <a:rPr lang="es-ES" sz="2000" dirty="0" smtClean="0">
                <a:ea typeface="Calibri" panose="020F0502020204030204" pitchFamily="34" charset="0"/>
                <a:cs typeface="Times New Roman" panose="02020603050405020304" pitchFamily="18" charset="0"/>
              </a:rPr>
              <a:t>Enseñar </a:t>
            </a:r>
            <a:r>
              <a:rPr lang="es-ES" sz="2000" dirty="0">
                <a:ea typeface="Calibri" panose="020F0502020204030204" pitchFamily="34" charset="0"/>
                <a:cs typeface="Times New Roman" panose="02020603050405020304" pitchFamily="18" charset="0"/>
              </a:rPr>
              <a:t>a otros y uso inmediato 80%.</a:t>
            </a:r>
          </a:p>
          <a:p>
            <a:pPr>
              <a:buClr>
                <a:schemeClr val="accent2">
                  <a:lumMod val="50000"/>
                </a:schemeClr>
              </a:buClr>
            </a:pPr>
            <a:endParaRPr lang="es-ES" dirty="0"/>
          </a:p>
        </p:txBody>
      </p:sp>
      <p:sp>
        <p:nvSpPr>
          <p:cNvPr id="5" name="Título 1"/>
          <p:cNvSpPr txBox="1">
            <a:spLocks/>
          </p:cNvSpPr>
          <p:nvPr/>
        </p:nvSpPr>
        <p:spPr>
          <a:xfrm>
            <a:off x="178420" y="189571"/>
            <a:ext cx="8831766" cy="657922"/>
          </a:xfrm>
          <a:prstGeom prst="rect">
            <a:avLst/>
          </a:prstGeom>
          <a:effectLst/>
        </p:spPr>
        <p:txBody>
          <a:bodyPr vert="horz" lIns="91440" tIns="45720" rIns="91440" bIns="45720" rtlCol="0" anchor="ctr">
            <a:noAutofit/>
          </a:bodyPr>
          <a:lstStyle>
            <a:lvl1pPr algn="r" defTabSz="457200" rtl="0" eaLnBrk="1" latinLnBrk="0" hangingPunct="1">
              <a:spcBef>
                <a:spcPct val="0"/>
              </a:spcBef>
              <a:buNone/>
              <a:defRPr sz="54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sz="3600" b="1" i="1" dirty="0" smtClean="0">
                <a:cs typeface="Arial" panose="020B0604020202020204" pitchFamily="34" charset="0"/>
              </a:rPr>
              <a:t>Modalidades y Métodos  </a:t>
            </a:r>
            <a:endParaRPr lang="es-ES" sz="3600" b="1" i="1" dirty="0">
              <a:cs typeface="Arial" panose="020B0604020202020204" pitchFamily="34" charset="0"/>
            </a:endParaRPr>
          </a:p>
        </p:txBody>
      </p:sp>
    </p:spTree>
    <p:extLst>
      <p:ext uri="{BB962C8B-B14F-4D97-AF65-F5344CB8AC3E}">
        <p14:creationId xmlns:p14="http://schemas.microsoft.com/office/powerpoint/2010/main" val="174252107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clrChange>
              <a:clrFrom>
                <a:srgbClr val="F4F4F4"/>
              </a:clrFrom>
              <a:clrTo>
                <a:srgbClr val="F4F4F4">
                  <a:alpha val="0"/>
                </a:srgbClr>
              </a:clrTo>
            </a:clrChange>
            <a:lum bright="70000" contrast="-70000"/>
          </a:blip>
          <a:stretch>
            <a:fillRect/>
          </a:stretch>
        </p:blipFill>
        <p:spPr>
          <a:xfrm>
            <a:off x="3080657" y="1097174"/>
            <a:ext cx="4539343" cy="4905420"/>
          </a:xfrm>
          <a:prstGeom prst="rect">
            <a:avLst/>
          </a:prstGeom>
        </p:spPr>
      </p:pic>
      <p:sp>
        <p:nvSpPr>
          <p:cNvPr id="2" name="Título 1"/>
          <p:cNvSpPr>
            <a:spLocks noGrp="1"/>
          </p:cNvSpPr>
          <p:nvPr>
            <p:ph type="ctrTitle"/>
          </p:nvPr>
        </p:nvSpPr>
        <p:spPr>
          <a:xfrm>
            <a:off x="189571" y="206829"/>
            <a:ext cx="8809463" cy="1064410"/>
          </a:xfrm>
          <a:effectLst/>
        </p:spPr>
        <p:txBody>
          <a:bodyPr vert="horz" lIns="91440" tIns="45720" rIns="91440" bIns="45720" rtlCol="0" anchor="ctr">
            <a:noAutofit/>
          </a:bodyPr>
          <a:lstStyle/>
          <a:p>
            <a:r>
              <a:rPr lang="es-ES" sz="3600" b="1" i="1" dirty="0">
                <a:cs typeface="Arial" panose="020B0604020202020204" pitchFamily="34" charset="0"/>
              </a:rPr>
              <a:t>Referentes Sustantivos del </a:t>
            </a:r>
            <a:r>
              <a:rPr lang="es-ES" sz="3600" b="1" i="1" dirty="0" smtClean="0">
                <a:cs typeface="Arial" panose="020B0604020202020204" pitchFamily="34" charset="0"/>
              </a:rPr>
              <a:t/>
            </a:r>
            <a:br>
              <a:rPr lang="es-ES" sz="3600" b="1" i="1" dirty="0" smtClean="0">
                <a:cs typeface="Arial" panose="020B0604020202020204" pitchFamily="34" charset="0"/>
              </a:rPr>
            </a:br>
            <a:r>
              <a:rPr lang="es-ES" sz="3600" b="1" i="1" dirty="0" smtClean="0">
                <a:cs typeface="Arial" panose="020B0604020202020204" pitchFamily="34" charset="0"/>
              </a:rPr>
              <a:t>Modelo </a:t>
            </a:r>
            <a:r>
              <a:rPr lang="es-ES" sz="3600" b="1" i="1" dirty="0">
                <a:cs typeface="Arial" panose="020B0604020202020204" pitchFamily="34" charset="0"/>
              </a:rPr>
              <a:t>Educativo</a:t>
            </a:r>
          </a:p>
        </p:txBody>
      </p:sp>
      <p:sp>
        <p:nvSpPr>
          <p:cNvPr id="3" name="Subtítulo 2"/>
          <p:cNvSpPr>
            <a:spLocks noGrp="1"/>
          </p:cNvSpPr>
          <p:nvPr>
            <p:ph type="subTitle" idx="1"/>
          </p:nvPr>
        </p:nvSpPr>
        <p:spPr>
          <a:xfrm>
            <a:off x="1851102" y="1349296"/>
            <a:ext cx="7147932" cy="5292848"/>
          </a:xfrm>
        </p:spPr>
        <p:txBody>
          <a:bodyPr>
            <a:normAutofit/>
          </a:bodyPr>
          <a:lstStyle/>
          <a:p>
            <a:pPr marL="342900" indent="-342900" algn="just">
              <a:buClr>
                <a:schemeClr val="accent2">
                  <a:lumMod val="50000"/>
                </a:schemeClr>
              </a:buClr>
              <a:buFont typeface="Arial" panose="020B0604020202020204" pitchFamily="34" charset="0"/>
              <a:buChar char="•"/>
            </a:pPr>
            <a:r>
              <a:rPr lang="es-MX" dirty="0" smtClean="0">
                <a:latin typeface="Arial" panose="020B0604020202020204" pitchFamily="34" charset="0"/>
                <a:cs typeface="Arial" panose="020B0604020202020204" pitchFamily="34" charset="0"/>
              </a:rPr>
              <a:t>Escalabilidad </a:t>
            </a:r>
            <a:r>
              <a:rPr lang="es-MX" dirty="0">
                <a:latin typeface="Arial" panose="020B0604020202020204" pitchFamily="34" charset="0"/>
                <a:cs typeface="Arial" panose="020B0604020202020204" pitchFamily="34" charset="0"/>
              </a:rPr>
              <a:t>y equivalencia nacional e internacional.</a:t>
            </a:r>
            <a:endParaRPr lang="es-ES" dirty="0">
              <a:latin typeface="Arial" panose="020B0604020202020204" pitchFamily="34" charset="0"/>
              <a:cs typeface="Arial" panose="020B0604020202020204" pitchFamily="34" charset="0"/>
            </a:endParaRPr>
          </a:p>
          <a:p>
            <a:pPr marL="342900" indent="-342900" algn="just">
              <a:buClr>
                <a:schemeClr val="accent2">
                  <a:lumMod val="50000"/>
                </a:schemeClr>
              </a:buClr>
              <a:buFont typeface="Arial" panose="020B0604020202020204" pitchFamily="34" charset="0"/>
              <a:buChar char="•"/>
            </a:pPr>
            <a:r>
              <a:rPr lang="es-MX" dirty="0">
                <a:latin typeface="Arial" panose="020B0604020202020204" pitchFamily="34" charset="0"/>
                <a:cs typeface="Arial" panose="020B0604020202020204" pitchFamily="34" charset="0"/>
              </a:rPr>
              <a:t>Mínimo de seriación y máximo de flexibilidad.</a:t>
            </a:r>
            <a:endParaRPr lang="es-ES" dirty="0">
              <a:latin typeface="Arial" panose="020B0604020202020204" pitchFamily="34" charset="0"/>
              <a:cs typeface="Arial" panose="020B0604020202020204" pitchFamily="34" charset="0"/>
            </a:endParaRPr>
          </a:p>
          <a:p>
            <a:pPr marL="342900" indent="-342900" algn="just">
              <a:buClr>
                <a:schemeClr val="accent2">
                  <a:lumMod val="50000"/>
                </a:schemeClr>
              </a:buClr>
              <a:buFont typeface="Arial" panose="020B0604020202020204" pitchFamily="34" charset="0"/>
              <a:buChar char="•"/>
            </a:pPr>
            <a:r>
              <a:rPr lang="es-MX" dirty="0">
                <a:latin typeface="Arial" panose="020B0604020202020204" pitchFamily="34" charset="0"/>
                <a:cs typeface="Arial" panose="020B0604020202020204" pitchFamily="34" charset="0"/>
              </a:rPr>
              <a:t>Tránsito entre modalidades.</a:t>
            </a:r>
            <a:endParaRPr lang="es-ES" dirty="0">
              <a:latin typeface="Arial" panose="020B0604020202020204" pitchFamily="34" charset="0"/>
              <a:cs typeface="Arial" panose="020B0604020202020204" pitchFamily="34" charset="0"/>
            </a:endParaRPr>
          </a:p>
          <a:p>
            <a:pPr marL="342900" indent="-342900" algn="just">
              <a:buClr>
                <a:schemeClr val="accent2">
                  <a:lumMod val="50000"/>
                </a:schemeClr>
              </a:buClr>
              <a:buFont typeface="Arial" panose="020B0604020202020204" pitchFamily="34" charset="0"/>
              <a:buChar char="•"/>
            </a:pPr>
            <a:r>
              <a:rPr lang="es-MX" dirty="0">
                <a:latin typeface="Arial" panose="020B0604020202020204" pitchFamily="34" charset="0"/>
                <a:cs typeface="Arial" panose="020B0604020202020204" pitchFamily="34" charset="0"/>
              </a:rPr>
              <a:t>Titulación y servicio social incluidos.</a:t>
            </a:r>
            <a:endParaRPr lang="es-ES" dirty="0">
              <a:latin typeface="Arial" panose="020B0604020202020204" pitchFamily="34" charset="0"/>
              <a:cs typeface="Arial" panose="020B0604020202020204" pitchFamily="34" charset="0"/>
            </a:endParaRPr>
          </a:p>
          <a:p>
            <a:pPr marL="342900" indent="-342900" algn="just">
              <a:buClr>
                <a:schemeClr val="accent2">
                  <a:lumMod val="50000"/>
                </a:schemeClr>
              </a:buClr>
              <a:buFont typeface="Arial" panose="020B0604020202020204" pitchFamily="34" charset="0"/>
              <a:buChar char="•"/>
            </a:pPr>
            <a:r>
              <a:rPr lang="es-MX" dirty="0">
                <a:latin typeface="Arial" panose="020B0604020202020204" pitchFamily="34" charset="0"/>
                <a:cs typeface="Arial" panose="020B0604020202020204" pitchFamily="34" charset="0"/>
              </a:rPr>
              <a:t>Mínimo de créditos.</a:t>
            </a:r>
            <a:endParaRPr lang="es-ES" dirty="0">
              <a:latin typeface="Arial" panose="020B0604020202020204" pitchFamily="34" charset="0"/>
              <a:cs typeface="Arial" panose="020B0604020202020204" pitchFamily="34" charset="0"/>
            </a:endParaRPr>
          </a:p>
          <a:p>
            <a:pPr marL="342900" indent="-342900" algn="just">
              <a:buClr>
                <a:schemeClr val="accent2">
                  <a:lumMod val="50000"/>
                </a:schemeClr>
              </a:buClr>
              <a:buFont typeface="Arial" panose="020B0604020202020204" pitchFamily="34" charset="0"/>
              <a:buChar char="•"/>
            </a:pPr>
            <a:r>
              <a:rPr lang="es-ES_tradnl" dirty="0">
                <a:latin typeface="Arial" panose="020B0604020202020204" pitchFamily="34" charset="0"/>
                <a:cs typeface="Arial" panose="020B0604020202020204" pitchFamily="34" charset="0"/>
              </a:rPr>
              <a:t>Integración vertical de niveles </a:t>
            </a:r>
            <a:r>
              <a:rPr lang="es-ES_tradnl" dirty="0" smtClean="0">
                <a:latin typeface="Arial" panose="020B0604020202020204" pitchFamily="34" charset="0"/>
                <a:cs typeface="Arial" panose="020B0604020202020204" pitchFamily="34" charset="0"/>
              </a:rPr>
              <a:t>y conocimiento horizontal, con metodología y métodos pertinentes</a:t>
            </a:r>
            <a:r>
              <a:rPr lang="es-ES_tradnl" dirty="0">
                <a:latin typeface="Arial" panose="020B0604020202020204" pitchFamily="34" charset="0"/>
                <a:cs typeface="Arial" panose="020B0604020202020204" pitchFamily="34" charset="0"/>
              </a:rPr>
              <a:t>.</a:t>
            </a:r>
            <a:endParaRPr lang="es-ES" dirty="0">
              <a:latin typeface="Arial" panose="020B0604020202020204" pitchFamily="34" charset="0"/>
              <a:cs typeface="Arial" panose="020B0604020202020204" pitchFamily="34" charset="0"/>
            </a:endParaRPr>
          </a:p>
          <a:p>
            <a:pPr marL="342900" indent="-342900" algn="just">
              <a:buClr>
                <a:schemeClr val="accent2">
                  <a:lumMod val="50000"/>
                </a:schemeClr>
              </a:buClr>
              <a:buFont typeface="Arial" panose="020B0604020202020204" pitchFamily="34" charset="0"/>
              <a:buChar char="•"/>
            </a:pPr>
            <a:r>
              <a:rPr lang="es-ES_tradnl" dirty="0">
                <a:latin typeface="Arial" panose="020B0604020202020204" pitchFamily="34" charset="0"/>
                <a:cs typeface="Arial" panose="020B0604020202020204" pitchFamily="34" charset="0"/>
              </a:rPr>
              <a:t>Centrado en el aprendizaje no en la enseñanza.</a:t>
            </a:r>
            <a:endParaRPr lang="es-ES" dirty="0">
              <a:latin typeface="Arial" panose="020B0604020202020204" pitchFamily="34" charset="0"/>
              <a:cs typeface="Arial" panose="020B0604020202020204" pitchFamily="34" charset="0"/>
            </a:endParaRPr>
          </a:p>
          <a:p>
            <a:pPr marL="342900" indent="-342900" algn="just">
              <a:buClr>
                <a:schemeClr val="accent2">
                  <a:lumMod val="50000"/>
                </a:schemeClr>
              </a:buClr>
              <a:buFont typeface="Arial" panose="020B0604020202020204" pitchFamily="34" charset="0"/>
              <a:buChar char="•"/>
            </a:pPr>
            <a:r>
              <a:rPr lang="es-ES_tradnl" dirty="0">
                <a:latin typeface="Arial" panose="020B0604020202020204" pitchFamily="34" charset="0"/>
                <a:cs typeface="Arial" panose="020B0604020202020204" pitchFamily="34" charset="0"/>
              </a:rPr>
              <a:t>Funciones sustantivas de investigación para la creatividad, innovación y el desarrollo de aprendizajes y modalidades.</a:t>
            </a:r>
            <a:endParaRPr lang="es-ES" dirty="0">
              <a:latin typeface="Arial" panose="020B0604020202020204" pitchFamily="34" charset="0"/>
              <a:cs typeface="Arial" panose="020B0604020202020204" pitchFamily="34" charset="0"/>
            </a:endParaRPr>
          </a:p>
          <a:p>
            <a:pPr marL="342900" indent="-342900" algn="just">
              <a:buClr>
                <a:schemeClr val="accent2">
                  <a:lumMod val="50000"/>
                </a:schemeClr>
              </a:buClr>
              <a:buFont typeface="Arial" panose="020B0604020202020204" pitchFamily="34" charset="0"/>
              <a:buChar char="•"/>
            </a:pPr>
            <a:r>
              <a:rPr lang="es-ES_tradnl" dirty="0">
                <a:latin typeface="Arial" panose="020B0604020202020204" pitchFamily="34" charset="0"/>
                <a:cs typeface="Arial" panose="020B0604020202020204" pitchFamily="34" charset="0"/>
              </a:rPr>
              <a:t>Formación integral con énfasis en actitudes y valores. </a:t>
            </a:r>
            <a:endParaRPr lang="es-ES" dirty="0">
              <a:latin typeface="Arial" panose="020B0604020202020204" pitchFamily="34" charset="0"/>
              <a:cs typeface="Arial" panose="020B0604020202020204" pitchFamily="34" charset="0"/>
            </a:endParaRPr>
          </a:p>
          <a:p>
            <a:pPr marL="342900" indent="-342900" algn="just">
              <a:buClr>
                <a:schemeClr val="accent2">
                  <a:lumMod val="50000"/>
                </a:schemeClr>
              </a:buClr>
              <a:buFont typeface="Arial" panose="020B0604020202020204" pitchFamily="34" charset="0"/>
              <a:buChar char="•"/>
            </a:pPr>
            <a:r>
              <a:rPr lang="es-MX" dirty="0">
                <a:latin typeface="Arial" panose="020B0604020202020204" pitchFamily="34" charset="0"/>
                <a:cs typeface="Arial" panose="020B0604020202020204" pitchFamily="34" charset="0"/>
              </a:rPr>
              <a:t>Compromiso de innovación asumida por los actores académicos.</a:t>
            </a:r>
            <a:endParaRPr lang="es-ES" dirty="0">
              <a:latin typeface="Arial" panose="020B0604020202020204" pitchFamily="34" charset="0"/>
              <a:cs typeface="Arial" panose="020B0604020202020204" pitchFamily="34" charset="0"/>
            </a:endParaRPr>
          </a:p>
          <a:p>
            <a:pPr marL="342900" indent="-342900" algn="just">
              <a:buClr>
                <a:schemeClr val="accent2">
                  <a:lumMod val="50000"/>
                </a:schemeClr>
              </a:buClr>
              <a:buFont typeface="Arial" panose="020B0604020202020204" pitchFamily="34" charset="0"/>
              <a:buChar char="•"/>
            </a:pPr>
            <a:r>
              <a:rPr lang="es-MX" dirty="0">
                <a:latin typeface="Arial" panose="020B0604020202020204" pitchFamily="34" charset="0"/>
                <a:cs typeface="Arial" panose="020B0604020202020204" pitchFamily="34" charset="0"/>
              </a:rPr>
              <a:t>Evaluación no </a:t>
            </a:r>
            <a:r>
              <a:rPr lang="es-MX" dirty="0" smtClean="0">
                <a:latin typeface="Arial" panose="020B0604020202020204" pitchFamily="34" charset="0"/>
                <a:cs typeface="Arial" panose="020B0604020202020204" pitchFamily="34" charset="0"/>
              </a:rPr>
              <a:t>convencional.</a:t>
            </a:r>
            <a:endParaRPr lang="es-ES" dirty="0">
              <a:latin typeface="Arial" panose="020B0604020202020204" pitchFamily="34" charset="0"/>
              <a:cs typeface="Arial" panose="020B0604020202020204" pitchFamily="34" charset="0"/>
            </a:endParaRPr>
          </a:p>
          <a:p>
            <a:pPr>
              <a:buClr>
                <a:schemeClr val="accent2">
                  <a:lumMod val="50000"/>
                </a:schemeClr>
              </a:buClr>
            </a:pPr>
            <a:endParaRPr lang="es-ES" dirty="0"/>
          </a:p>
        </p:txBody>
      </p:sp>
    </p:spTree>
    <p:extLst>
      <p:ext uri="{BB962C8B-B14F-4D97-AF65-F5344CB8AC3E}">
        <p14:creationId xmlns:p14="http://schemas.microsoft.com/office/powerpoint/2010/main" val="31525598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78420" y="193290"/>
            <a:ext cx="8809462" cy="688454"/>
          </a:xfrm>
        </p:spPr>
        <p:txBody>
          <a:bodyPr anchor="ctr">
            <a:normAutofit/>
          </a:bodyPr>
          <a:lstStyle/>
          <a:p>
            <a:r>
              <a:rPr lang="es-MX" sz="3600" b="1" i="1" dirty="0">
                <a:cs typeface="Arial" panose="020B0604020202020204" pitchFamily="34" charset="0"/>
              </a:rPr>
              <a:t>Objetivos</a:t>
            </a:r>
            <a:endParaRPr lang="es-ES" sz="3600" b="1" i="1" dirty="0">
              <a:cs typeface="Arial" panose="020B0604020202020204" pitchFamily="34" charset="0"/>
            </a:endParaRPr>
          </a:p>
        </p:txBody>
      </p:sp>
      <p:pic>
        <p:nvPicPr>
          <p:cNvPr id="4" name="Imagen 3"/>
          <p:cNvPicPr>
            <a:picLocks noChangeAspect="1"/>
          </p:cNvPicPr>
          <p:nvPr/>
        </p:nvPicPr>
        <p:blipFill>
          <a:blip r:embed="rId2">
            <a:clrChange>
              <a:clrFrom>
                <a:srgbClr val="F4F4F4"/>
              </a:clrFrom>
              <a:clrTo>
                <a:srgbClr val="F4F4F4">
                  <a:alpha val="0"/>
                </a:srgbClr>
              </a:clrTo>
            </a:clrChange>
            <a:lum bright="70000" contrast="-70000"/>
          </a:blip>
          <a:stretch>
            <a:fillRect/>
          </a:stretch>
        </p:blipFill>
        <p:spPr>
          <a:xfrm>
            <a:off x="3080657" y="1097174"/>
            <a:ext cx="4539343" cy="4905420"/>
          </a:xfrm>
          <a:prstGeom prst="rect">
            <a:avLst/>
          </a:prstGeom>
        </p:spPr>
      </p:pic>
      <p:sp>
        <p:nvSpPr>
          <p:cNvPr id="3" name="Subtítulo 2"/>
          <p:cNvSpPr>
            <a:spLocks noGrp="1"/>
          </p:cNvSpPr>
          <p:nvPr>
            <p:ph type="subTitle" idx="1"/>
          </p:nvPr>
        </p:nvSpPr>
        <p:spPr>
          <a:xfrm>
            <a:off x="1260088" y="1110344"/>
            <a:ext cx="7727794" cy="5355771"/>
          </a:xfrm>
        </p:spPr>
        <p:txBody>
          <a:bodyPr>
            <a:noAutofit/>
          </a:bodyPr>
          <a:lstStyle/>
          <a:p>
            <a:pPr marL="342900" indent="-342900" algn="just" fontAlgn="base">
              <a:lnSpc>
                <a:spcPct val="107000"/>
              </a:lnSpc>
              <a:buClr>
                <a:schemeClr val="accent2">
                  <a:lumMod val="50000"/>
                </a:schemeClr>
              </a:buClr>
              <a:buSzPct val="150000"/>
              <a:buFont typeface="Symbol" panose="05050102010706020507" pitchFamily="18" charset="2"/>
              <a:buChar char=""/>
            </a:pPr>
            <a:r>
              <a:rPr lang="es-ES" dirty="0">
                <a:ea typeface="Times New Roman" panose="02020603050405020304" pitchFamily="18" charset="0"/>
                <a:cs typeface="Arial" panose="020B0604020202020204" pitchFamily="34" charset="0"/>
              </a:rPr>
              <a:t>Responder al reclamo social de mejorar la calidad de la educación básica y media superior, mediante la profesionalización de la función docente; el establecimiento de estándares mínimos de funcionamiento de las escuelas; el mejoramiento de los planes y programas de estudio; el fortalecimiento de los programas destinados a mejorar instalaciones, la utilización de las tecnologías de la información y la comunicación; la realización de evaluaciones periódicas de todos los componentes del sistema educativo.</a:t>
            </a:r>
            <a:endParaRPr lang="es-ES" dirty="0">
              <a:ea typeface="Calibri" panose="020F0502020204030204" pitchFamily="34" charset="0"/>
              <a:cs typeface="Arial" panose="020B0604020202020204" pitchFamily="34" charset="0"/>
            </a:endParaRPr>
          </a:p>
          <a:p>
            <a:pPr marL="342900" indent="-342900" algn="just" fontAlgn="base">
              <a:lnSpc>
                <a:spcPct val="107000"/>
              </a:lnSpc>
              <a:buClr>
                <a:schemeClr val="accent2">
                  <a:lumMod val="50000"/>
                </a:schemeClr>
              </a:buClr>
              <a:buSzPct val="150000"/>
              <a:buFont typeface="Symbol" panose="05050102010706020507" pitchFamily="18" charset="2"/>
              <a:buChar char=""/>
            </a:pPr>
            <a:r>
              <a:rPr lang="es-ES" dirty="0">
                <a:ea typeface="Times New Roman" panose="02020603050405020304" pitchFamily="18" charset="0"/>
                <a:cs typeface="Arial" panose="020B0604020202020204" pitchFamily="34" charset="0"/>
              </a:rPr>
              <a:t>Reducir la desigualdad en el acceso a la educación reforzando los programas que brindan asistencia a las escuelas que se encuentran en zonas con altos niveles de marginación; además de satisfacer a estudiantes con necesidades educativas especiales.</a:t>
            </a:r>
            <a:endParaRPr lang="es-ES" dirty="0">
              <a:ea typeface="Calibri" panose="020F0502020204030204" pitchFamily="34" charset="0"/>
              <a:cs typeface="Arial" panose="020B0604020202020204" pitchFamily="34" charset="0"/>
            </a:endParaRPr>
          </a:p>
          <a:p>
            <a:pPr marL="342900" indent="-342900" algn="just" fontAlgn="base">
              <a:lnSpc>
                <a:spcPct val="107000"/>
              </a:lnSpc>
              <a:spcAft>
                <a:spcPts val="800"/>
              </a:spcAft>
              <a:buClr>
                <a:schemeClr val="accent2">
                  <a:lumMod val="50000"/>
                </a:schemeClr>
              </a:buClr>
              <a:buSzPct val="150000"/>
              <a:buFont typeface="Symbol" panose="05050102010706020507" pitchFamily="18" charset="2"/>
              <a:buChar char=""/>
            </a:pPr>
            <a:r>
              <a:rPr lang="es-ES" dirty="0">
                <a:ea typeface="Times New Roman" panose="02020603050405020304" pitchFamily="18" charset="0"/>
                <a:cs typeface="Arial" panose="020B0604020202020204" pitchFamily="34" charset="0"/>
              </a:rPr>
              <a:t>Involucrar a los padres de familia y a la sociedad mexicana en su conjunto en la transformación de la educación por medio de consejos de participación en el ámbito nacional, estatal, municipal y en los planteles educativos, con </a:t>
            </a:r>
            <a:r>
              <a:rPr lang="es-ES" dirty="0">
                <a:solidFill>
                  <a:schemeClr val="bg1"/>
                </a:solidFill>
                <a:ea typeface="Times New Roman" panose="02020603050405020304" pitchFamily="18" charset="0"/>
                <a:cs typeface="Arial" panose="020B0604020202020204" pitchFamily="34" charset="0"/>
              </a:rPr>
              <a:t>én</a:t>
            </a:r>
            <a:r>
              <a:rPr lang="es-ES" dirty="0">
                <a:ea typeface="Times New Roman" panose="02020603050405020304" pitchFamily="18" charset="0"/>
                <a:cs typeface="Arial" panose="020B0604020202020204" pitchFamily="34" charset="0"/>
              </a:rPr>
              <a:t>fasis en la realización de foros de consulta para la planeación del sistema </a:t>
            </a:r>
            <a:r>
              <a:rPr lang="es-ES" dirty="0">
                <a:solidFill>
                  <a:schemeClr val="bg1"/>
                </a:solidFill>
                <a:ea typeface="Times New Roman" panose="02020603050405020304" pitchFamily="18" charset="0"/>
                <a:cs typeface="Arial" panose="020B0604020202020204" pitchFamily="34" charset="0"/>
              </a:rPr>
              <a:t>educ</a:t>
            </a:r>
            <a:r>
              <a:rPr lang="es-ES" dirty="0">
                <a:ea typeface="Times New Roman" panose="02020603050405020304" pitchFamily="18" charset="0"/>
                <a:cs typeface="Arial" panose="020B0604020202020204" pitchFamily="34" charset="0"/>
              </a:rPr>
              <a:t>ativo y las necesidades regionales</a:t>
            </a:r>
            <a:r>
              <a:rPr lang="es-ES" dirty="0" smtClean="0">
                <a:ea typeface="Times New Roman" panose="02020603050405020304" pitchFamily="18" charset="0"/>
                <a:cs typeface="Arial" panose="020B0604020202020204" pitchFamily="34" charset="0"/>
              </a:rPr>
              <a:t>.</a:t>
            </a:r>
            <a:endParaRPr lang="es-ES" sz="300" dirty="0"/>
          </a:p>
        </p:txBody>
      </p:sp>
    </p:spTree>
    <p:extLst>
      <p:ext uri="{BB962C8B-B14F-4D97-AF65-F5344CB8AC3E}">
        <p14:creationId xmlns:p14="http://schemas.microsoft.com/office/powerpoint/2010/main" val="228625003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clrChange>
              <a:clrFrom>
                <a:srgbClr val="F4F4F4"/>
              </a:clrFrom>
              <a:clrTo>
                <a:srgbClr val="F4F4F4">
                  <a:alpha val="0"/>
                </a:srgbClr>
              </a:clrTo>
            </a:clrChange>
            <a:lum bright="70000" contrast="-70000"/>
          </a:blip>
          <a:stretch>
            <a:fillRect/>
          </a:stretch>
        </p:blipFill>
        <p:spPr>
          <a:xfrm>
            <a:off x="3080657" y="1097174"/>
            <a:ext cx="4539343" cy="4905420"/>
          </a:xfrm>
          <a:prstGeom prst="rect">
            <a:avLst/>
          </a:prstGeom>
        </p:spPr>
      </p:pic>
      <p:sp>
        <p:nvSpPr>
          <p:cNvPr id="2" name="Título 1"/>
          <p:cNvSpPr>
            <a:spLocks noGrp="1"/>
          </p:cNvSpPr>
          <p:nvPr>
            <p:ph type="ctrTitle"/>
          </p:nvPr>
        </p:nvSpPr>
        <p:spPr>
          <a:xfrm>
            <a:off x="178420" y="198868"/>
            <a:ext cx="8820614" cy="1038920"/>
          </a:xfrm>
          <a:effectLst/>
        </p:spPr>
        <p:txBody>
          <a:bodyPr vert="horz" lIns="91440" tIns="45720" rIns="91440" bIns="45720" rtlCol="0" anchor="ctr">
            <a:noAutofit/>
          </a:bodyPr>
          <a:lstStyle/>
          <a:p>
            <a:r>
              <a:rPr lang="es-ES" sz="3600" b="1" i="1" dirty="0">
                <a:cs typeface="Arial" panose="020B0604020202020204" pitchFamily="34" charset="0"/>
              </a:rPr>
              <a:t>Referentes Sustantivos </a:t>
            </a:r>
            <a:r>
              <a:rPr lang="es-ES" sz="3600" b="1" i="1" dirty="0" smtClean="0">
                <a:cs typeface="Arial" panose="020B0604020202020204" pitchFamily="34" charset="0"/>
              </a:rPr>
              <a:t>del</a:t>
            </a:r>
            <a:br>
              <a:rPr lang="es-ES" sz="3600" b="1" i="1" dirty="0" smtClean="0">
                <a:cs typeface="Arial" panose="020B0604020202020204" pitchFamily="34" charset="0"/>
              </a:rPr>
            </a:br>
            <a:r>
              <a:rPr lang="es-ES" sz="3600" b="1" i="1" dirty="0" smtClean="0">
                <a:cs typeface="Arial" panose="020B0604020202020204" pitchFamily="34" charset="0"/>
              </a:rPr>
              <a:t>Modelo </a:t>
            </a:r>
            <a:r>
              <a:rPr lang="es-ES" sz="3600" b="1" i="1" dirty="0">
                <a:cs typeface="Arial" panose="020B0604020202020204" pitchFamily="34" charset="0"/>
              </a:rPr>
              <a:t>Educativo</a:t>
            </a:r>
          </a:p>
        </p:txBody>
      </p:sp>
      <p:sp>
        <p:nvSpPr>
          <p:cNvPr id="3" name="Subtítulo 2"/>
          <p:cNvSpPr>
            <a:spLocks noGrp="1"/>
          </p:cNvSpPr>
          <p:nvPr>
            <p:ph type="subTitle" idx="1"/>
          </p:nvPr>
        </p:nvSpPr>
        <p:spPr>
          <a:xfrm>
            <a:off x="1784194" y="1621974"/>
            <a:ext cx="7214840" cy="4256312"/>
          </a:xfrm>
        </p:spPr>
        <p:txBody>
          <a:bodyPr>
            <a:normAutofit/>
          </a:bodyPr>
          <a:lstStyle/>
          <a:p>
            <a:pPr marL="342900" indent="-342900" algn="just">
              <a:buClr>
                <a:schemeClr val="accent2">
                  <a:lumMod val="50000"/>
                </a:schemeClr>
              </a:buClr>
              <a:buFont typeface="Arial" panose="020B0604020202020204" pitchFamily="34" charset="0"/>
              <a:buChar char="•"/>
            </a:pPr>
            <a:r>
              <a:rPr lang="es-MX" sz="2000" dirty="0"/>
              <a:t>Línea y sublíneas de investigación constantes y conocimiento de frontera, como elemento común en todas las unidades de aprendizaje.</a:t>
            </a:r>
            <a:endParaRPr lang="es-ES" sz="2000" dirty="0"/>
          </a:p>
          <a:p>
            <a:pPr marL="342900" indent="-342900" algn="just">
              <a:buClr>
                <a:schemeClr val="accent2">
                  <a:lumMod val="50000"/>
                </a:schemeClr>
              </a:buClr>
              <a:buFont typeface="Arial" panose="020B0604020202020204" pitchFamily="34" charset="0"/>
              <a:buChar char="•"/>
            </a:pPr>
            <a:r>
              <a:rPr lang="es-MX" sz="2000" dirty="0"/>
              <a:t>Software educativo open source para todas las unidades de aprendizaje.</a:t>
            </a:r>
            <a:endParaRPr lang="es-ES" sz="2000" dirty="0"/>
          </a:p>
          <a:p>
            <a:pPr marL="342900" indent="-342900" algn="just">
              <a:buClr>
                <a:schemeClr val="accent2">
                  <a:lumMod val="50000"/>
                </a:schemeClr>
              </a:buClr>
              <a:buFont typeface="Arial" panose="020B0604020202020204" pitchFamily="34" charset="0"/>
              <a:buChar char="•"/>
            </a:pPr>
            <a:r>
              <a:rPr lang="es-MX" sz="2000" dirty="0"/>
              <a:t>Soporte tecnológico mediante reservorios de conocimiento.</a:t>
            </a:r>
            <a:endParaRPr lang="es-ES" sz="2000" dirty="0"/>
          </a:p>
          <a:p>
            <a:pPr marL="342900" indent="-342900" algn="just">
              <a:buClr>
                <a:schemeClr val="accent2">
                  <a:lumMod val="50000"/>
                </a:schemeClr>
              </a:buClr>
              <a:buFont typeface="Arial" panose="020B0604020202020204" pitchFamily="34" charset="0"/>
              <a:buChar char="•"/>
            </a:pPr>
            <a:r>
              <a:rPr lang="es-MX" sz="2000" dirty="0"/>
              <a:t>Soporte on line y off line para todas las modalidades y programas.</a:t>
            </a:r>
            <a:endParaRPr lang="es-ES" sz="2000" dirty="0"/>
          </a:p>
          <a:p>
            <a:pPr marL="342900" indent="-342900" algn="just">
              <a:buClr>
                <a:schemeClr val="accent2">
                  <a:lumMod val="50000"/>
                </a:schemeClr>
              </a:buClr>
              <a:buFont typeface="Arial" panose="020B0604020202020204" pitchFamily="34" charset="0"/>
              <a:buChar char="•"/>
            </a:pPr>
            <a:r>
              <a:rPr lang="es-MX" sz="2000" dirty="0"/>
              <a:t>Idiomas extranjeros con enfoque multicultural.</a:t>
            </a:r>
            <a:endParaRPr lang="es-ES" sz="2000" dirty="0"/>
          </a:p>
          <a:p>
            <a:pPr marL="342900" indent="-342900" algn="just">
              <a:buClr>
                <a:schemeClr val="accent2">
                  <a:lumMod val="50000"/>
                </a:schemeClr>
              </a:buClr>
              <a:buFont typeface="Arial" panose="020B0604020202020204" pitchFamily="34" charset="0"/>
              <a:buChar char="•"/>
            </a:pPr>
            <a:r>
              <a:rPr lang="es-MX" sz="2000" dirty="0"/>
              <a:t>Validez de pensamiento e inteligencia en procesos de investigación</a:t>
            </a:r>
            <a:r>
              <a:rPr lang="es-MX" sz="2000" dirty="0" smtClean="0"/>
              <a:t>.</a:t>
            </a:r>
            <a:endParaRPr lang="es-ES" sz="2000" dirty="0"/>
          </a:p>
        </p:txBody>
      </p:sp>
    </p:spTree>
    <p:extLst>
      <p:ext uri="{BB962C8B-B14F-4D97-AF65-F5344CB8AC3E}">
        <p14:creationId xmlns:p14="http://schemas.microsoft.com/office/powerpoint/2010/main" val="19929450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clrChange>
              <a:clrFrom>
                <a:srgbClr val="F4F4F4"/>
              </a:clrFrom>
              <a:clrTo>
                <a:srgbClr val="F4F4F4">
                  <a:alpha val="0"/>
                </a:srgbClr>
              </a:clrTo>
            </a:clrChange>
            <a:lum bright="70000" contrast="-70000"/>
          </a:blip>
          <a:stretch>
            <a:fillRect/>
          </a:stretch>
        </p:blipFill>
        <p:spPr>
          <a:xfrm>
            <a:off x="3080657" y="1097174"/>
            <a:ext cx="4539343" cy="4905420"/>
          </a:xfrm>
          <a:prstGeom prst="rect">
            <a:avLst/>
          </a:prstGeom>
        </p:spPr>
      </p:pic>
      <p:sp>
        <p:nvSpPr>
          <p:cNvPr id="2" name="Título 1"/>
          <p:cNvSpPr>
            <a:spLocks noGrp="1"/>
          </p:cNvSpPr>
          <p:nvPr>
            <p:ph type="ctrTitle"/>
          </p:nvPr>
        </p:nvSpPr>
        <p:spPr>
          <a:xfrm>
            <a:off x="178420" y="198868"/>
            <a:ext cx="8820614" cy="1038920"/>
          </a:xfrm>
          <a:effectLst/>
        </p:spPr>
        <p:txBody>
          <a:bodyPr vert="horz" lIns="91440" tIns="45720" rIns="91440" bIns="45720" rtlCol="0" anchor="ctr">
            <a:noAutofit/>
          </a:bodyPr>
          <a:lstStyle/>
          <a:p>
            <a:r>
              <a:rPr lang="es-ES" sz="3600" b="1" i="1" dirty="0">
                <a:cs typeface="Arial" panose="020B0604020202020204" pitchFamily="34" charset="0"/>
              </a:rPr>
              <a:t>Referentes Sustantivos </a:t>
            </a:r>
            <a:r>
              <a:rPr lang="es-ES" sz="3600" b="1" i="1" dirty="0" smtClean="0">
                <a:cs typeface="Arial" panose="020B0604020202020204" pitchFamily="34" charset="0"/>
              </a:rPr>
              <a:t>del</a:t>
            </a:r>
            <a:br>
              <a:rPr lang="es-ES" sz="3600" b="1" i="1" dirty="0" smtClean="0">
                <a:cs typeface="Arial" panose="020B0604020202020204" pitchFamily="34" charset="0"/>
              </a:rPr>
            </a:br>
            <a:r>
              <a:rPr lang="es-ES" sz="3600" b="1" i="1" dirty="0" smtClean="0">
                <a:cs typeface="Arial" panose="020B0604020202020204" pitchFamily="34" charset="0"/>
              </a:rPr>
              <a:t>Modelo </a:t>
            </a:r>
            <a:r>
              <a:rPr lang="es-ES" sz="3600" b="1" i="1" dirty="0">
                <a:cs typeface="Arial" panose="020B0604020202020204" pitchFamily="34" charset="0"/>
              </a:rPr>
              <a:t>Educativo</a:t>
            </a:r>
          </a:p>
        </p:txBody>
      </p:sp>
      <p:sp>
        <p:nvSpPr>
          <p:cNvPr id="3" name="Subtítulo 2"/>
          <p:cNvSpPr>
            <a:spLocks noGrp="1"/>
          </p:cNvSpPr>
          <p:nvPr>
            <p:ph type="subTitle" idx="1"/>
          </p:nvPr>
        </p:nvSpPr>
        <p:spPr>
          <a:xfrm>
            <a:off x="1784194" y="1600200"/>
            <a:ext cx="7214840" cy="3766457"/>
          </a:xfrm>
        </p:spPr>
        <p:txBody>
          <a:bodyPr>
            <a:normAutofit/>
          </a:bodyPr>
          <a:lstStyle/>
          <a:p>
            <a:pPr marL="342900" indent="-342900" algn="just">
              <a:buClr>
                <a:schemeClr val="accent2">
                  <a:lumMod val="50000"/>
                </a:schemeClr>
              </a:buClr>
              <a:buFont typeface="Arial" panose="020B0604020202020204" pitchFamily="34" charset="0"/>
              <a:buChar char="•"/>
            </a:pPr>
            <a:r>
              <a:rPr lang="es-MX" sz="2000" dirty="0" smtClean="0"/>
              <a:t>Atributos </a:t>
            </a:r>
            <a:r>
              <a:rPr lang="es-MX" sz="2000" dirty="0"/>
              <a:t>progresivos con niveles de dominio y evidencia de aprendizaje.</a:t>
            </a:r>
            <a:endParaRPr lang="es-ES" sz="2000" dirty="0"/>
          </a:p>
          <a:p>
            <a:pPr marL="342900" indent="-342900" algn="just">
              <a:buClr>
                <a:schemeClr val="accent2">
                  <a:lumMod val="50000"/>
                </a:schemeClr>
              </a:buClr>
              <a:buFont typeface="Arial" panose="020B0604020202020204" pitchFamily="34" charset="0"/>
              <a:buChar char="•"/>
            </a:pPr>
            <a:r>
              <a:rPr lang="es-ES_tradnl" sz="2000" dirty="0"/>
              <a:t>Catedráticos tutores-investigadores.</a:t>
            </a:r>
            <a:endParaRPr lang="es-ES" sz="2000" dirty="0"/>
          </a:p>
          <a:p>
            <a:pPr marL="342900" indent="-342900" algn="just">
              <a:buClr>
                <a:schemeClr val="accent2">
                  <a:lumMod val="50000"/>
                </a:schemeClr>
              </a:buClr>
              <a:buFont typeface="Arial" panose="020B0604020202020204" pitchFamily="34" charset="0"/>
              <a:buChar char="•"/>
            </a:pPr>
            <a:r>
              <a:rPr lang="es-ES_tradnl" sz="2000" dirty="0"/>
              <a:t>Los niveles educativos y en paralelo con vinculación interinstitucional, nacional e internacional.</a:t>
            </a:r>
            <a:endParaRPr lang="es-ES" sz="2000" dirty="0"/>
          </a:p>
          <a:p>
            <a:pPr marL="342900" indent="-342900" algn="just">
              <a:buClr>
                <a:schemeClr val="accent2">
                  <a:lumMod val="50000"/>
                </a:schemeClr>
              </a:buClr>
              <a:buFont typeface="Arial" panose="020B0604020202020204" pitchFamily="34" charset="0"/>
              <a:buChar char="•"/>
            </a:pPr>
            <a:r>
              <a:rPr lang="es-ES_tradnl" sz="2000" dirty="0"/>
              <a:t>Estrategias de inserción en investigación y publicación de obra científica, tecnológica y humana temprana, mediante impresos y en línea. </a:t>
            </a:r>
            <a:endParaRPr lang="es-ES" sz="2000" dirty="0"/>
          </a:p>
          <a:p>
            <a:pPr marL="342900" indent="-342900" algn="just">
              <a:buClr>
                <a:schemeClr val="accent2">
                  <a:lumMod val="50000"/>
                </a:schemeClr>
              </a:buClr>
              <a:buFont typeface="Arial" panose="020B0604020202020204" pitchFamily="34" charset="0"/>
              <a:buChar char="•"/>
            </a:pPr>
            <a:r>
              <a:rPr lang="es-ES_tradnl" sz="2000" dirty="0"/>
              <a:t>Investigación para generar y aplicar el conocimiento de frontera. </a:t>
            </a:r>
            <a:endParaRPr lang="es-ES" sz="2000" dirty="0"/>
          </a:p>
        </p:txBody>
      </p:sp>
    </p:spTree>
    <p:extLst>
      <p:ext uri="{BB962C8B-B14F-4D97-AF65-F5344CB8AC3E}">
        <p14:creationId xmlns:p14="http://schemas.microsoft.com/office/powerpoint/2010/main" val="211234310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clrChange>
              <a:clrFrom>
                <a:srgbClr val="F4F4F4"/>
              </a:clrFrom>
              <a:clrTo>
                <a:srgbClr val="F4F4F4">
                  <a:alpha val="0"/>
                </a:srgbClr>
              </a:clrTo>
            </a:clrChange>
            <a:lum bright="70000" contrast="-70000"/>
          </a:blip>
          <a:stretch>
            <a:fillRect/>
          </a:stretch>
        </p:blipFill>
        <p:spPr>
          <a:xfrm>
            <a:off x="3080657" y="1097174"/>
            <a:ext cx="4539343" cy="4905420"/>
          </a:xfrm>
          <a:prstGeom prst="rect">
            <a:avLst/>
          </a:prstGeom>
        </p:spPr>
      </p:pic>
      <p:sp>
        <p:nvSpPr>
          <p:cNvPr id="2" name="Título 1"/>
          <p:cNvSpPr>
            <a:spLocks noGrp="1"/>
          </p:cNvSpPr>
          <p:nvPr>
            <p:ph type="ctrTitle"/>
          </p:nvPr>
        </p:nvSpPr>
        <p:spPr>
          <a:xfrm>
            <a:off x="189570" y="197536"/>
            <a:ext cx="8798313" cy="555171"/>
          </a:xfrm>
          <a:effectLst/>
        </p:spPr>
        <p:txBody>
          <a:bodyPr vert="horz" lIns="91440" tIns="45720" rIns="91440" bIns="45720" rtlCol="0" anchor="ctr">
            <a:noAutofit/>
          </a:bodyPr>
          <a:lstStyle/>
          <a:p>
            <a:r>
              <a:rPr lang="es-MX" sz="3600" b="1" i="1" dirty="0">
                <a:cs typeface="Arial" panose="020B0604020202020204" pitchFamily="34" charset="0"/>
              </a:rPr>
              <a:t>Educación Global-Social</a:t>
            </a:r>
            <a:endParaRPr lang="es-ES" sz="3600" b="1" i="1" dirty="0">
              <a:cs typeface="Arial" panose="020B0604020202020204" pitchFamily="34" charset="0"/>
            </a:endParaRPr>
          </a:p>
        </p:txBody>
      </p:sp>
      <p:sp>
        <p:nvSpPr>
          <p:cNvPr id="3" name="Subtítulo 2"/>
          <p:cNvSpPr>
            <a:spLocks noGrp="1"/>
          </p:cNvSpPr>
          <p:nvPr>
            <p:ph type="subTitle" idx="1"/>
          </p:nvPr>
        </p:nvSpPr>
        <p:spPr>
          <a:xfrm>
            <a:off x="1750741" y="685800"/>
            <a:ext cx="7237142" cy="5889171"/>
          </a:xfrm>
        </p:spPr>
        <p:txBody>
          <a:bodyPr>
            <a:normAutofit/>
          </a:bodyPr>
          <a:lstStyle/>
          <a:p>
            <a:pPr algn="just">
              <a:lnSpc>
                <a:spcPct val="150000"/>
              </a:lnSpc>
              <a:tabLst>
                <a:tab pos="2171700" algn="l"/>
              </a:tabLst>
            </a:pPr>
            <a:r>
              <a:rPr lang="es-MX" sz="2000" dirty="0" smtClean="0">
                <a:ea typeface="Calibri" panose="020F0502020204030204" pitchFamily="34" charset="0"/>
                <a:cs typeface="Times New Roman" panose="02020603050405020304" pitchFamily="18" charset="0"/>
              </a:rPr>
              <a:t>Trascienden en esta educación en </a:t>
            </a:r>
            <a:r>
              <a:rPr lang="es-MX" sz="2000" dirty="0">
                <a:ea typeface="Calibri" panose="020F0502020204030204" pitchFamily="34" charset="0"/>
                <a:cs typeface="Times New Roman" panose="02020603050405020304" pitchFamily="18" charset="0"/>
              </a:rPr>
              <a:t>el mundo que </a:t>
            </a:r>
            <a:r>
              <a:rPr lang="es-MX" sz="2000" dirty="0" smtClean="0">
                <a:ea typeface="Calibri" panose="020F0502020204030204" pitchFamily="34" charset="0"/>
                <a:cs typeface="Times New Roman" panose="02020603050405020304" pitchFamily="18" charset="0"/>
              </a:rPr>
              <a:t>vivimos, </a:t>
            </a:r>
            <a:r>
              <a:rPr lang="es-MX" sz="2000" dirty="0">
                <a:ea typeface="Calibri" panose="020F0502020204030204" pitchFamily="34" charset="0"/>
                <a:cs typeface="Times New Roman" panose="02020603050405020304" pitchFamily="18" charset="0"/>
              </a:rPr>
              <a:t>los </a:t>
            </a:r>
            <a:r>
              <a:rPr lang="es-MX" sz="2000" dirty="0" smtClean="0">
                <a:ea typeface="Calibri" panose="020F0502020204030204" pitchFamily="34" charset="0"/>
                <a:cs typeface="Times New Roman" panose="02020603050405020304" pitchFamily="18" charset="0"/>
              </a:rPr>
              <a:t>principios, postulados </a:t>
            </a:r>
            <a:r>
              <a:rPr lang="es-MX" sz="2000" dirty="0">
                <a:ea typeface="Calibri" panose="020F0502020204030204" pitchFamily="34" charset="0"/>
                <a:cs typeface="Times New Roman" panose="02020603050405020304" pitchFamily="18" charset="0"/>
              </a:rPr>
              <a:t>y la formación de valores éticos, esencia de la administración pública federal, de las entidades del país y de los </a:t>
            </a:r>
            <a:r>
              <a:rPr lang="es-MX" sz="2000" dirty="0" smtClean="0">
                <a:ea typeface="Calibri" panose="020F0502020204030204" pitchFamily="34" charset="0"/>
                <a:cs typeface="Times New Roman" panose="02020603050405020304" pitchFamily="18" charset="0"/>
              </a:rPr>
              <a:t>municipios; además de </a:t>
            </a:r>
            <a:r>
              <a:rPr lang="es-MX" sz="2000" dirty="0">
                <a:ea typeface="Calibri" panose="020F0502020204030204" pitchFamily="34" charset="0"/>
                <a:cs typeface="Times New Roman" panose="02020603050405020304" pitchFamily="18" charset="0"/>
              </a:rPr>
              <a:t>la vinculación con su entorno para la gobernabilidad. </a:t>
            </a:r>
            <a:endParaRPr lang="es-MX" sz="2000" dirty="0" smtClean="0">
              <a:ea typeface="Calibri" panose="020F0502020204030204" pitchFamily="34" charset="0"/>
              <a:cs typeface="Times New Roman" panose="02020603050405020304" pitchFamily="18" charset="0"/>
            </a:endParaRPr>
          </a:p>
          <a:p>
            <a:pPr algn="just">
              <a:lnSpc>
                <a:spcPct val="150000"/>
              </a:lnSpc>
              <a:tabLst>
                <a:tab pos="2171700" algn="l"/>
              </a:tabLst>
            </a:pPr>
            <a:r>
              <a:rPr lang="es-MX" sz="2000" dirty="0" smtClean="0">
                <a:ea typeface="Calibri" panose="020F0502020204030204" pitchFamily="34" charset="0"/>
                <a:cs typeface="Times New Roman" panose="02020603050405020304" pitchFamily="18" charset="0"/>
              </a:rPr>
              <a:t>En </a:t>
            </a:r>
            <a:r>
              <a:rPr lang="es-MX" sz="2000" dirty="0">
                <a:ea typeface="Calibri" panose="020F0502020204030204" pitchFamily="34" charset="0"/>
                <a:cs typeface="Times New Roman" panose="02020603050405020304" pitchFamily="18" charset="0"/>
              </a:rPr>
              <a:t>este marco de referencia, se estableció como propósito, considerando el importante escenario académico-cultural y político-sindical, reunidos en esta institución del humanismo, para analizar conjuntamente las distintas vertientes de la educación en México y plantear juicios para la solución de problemas, mediante </a:t>
            </a:r>
            <a:r>
              <a:rPr lang="es-MX" sz="2000" dirty="0">
                <a:solidFill>
                  <a:schemeClr val="bg1"/>
                </a:solidFill>
                <a:ea typeface="Calibri" panose="020F0502020204030204" pitchFamily="34" charset="0"/>
                <a:cs typeface="Times New Roman" panose="02020603050405020304" pitchFamily="18" charset="0"/>
              </a:rPr>
              <a:t>in</a:t>
            </a:r>
            <a:r>
              <a:rPr lang="es-MX" sz="2000" dirty="0">
                <a:ea typeface="Calibri" panose="020F0502020204030204" pitchFamily="34" charset="0"/>
                <a:cs typeface="Times New Roman" panose="02020603050405020304" pitchFamily="18" charset="0"/>
              </a:rPr>
              <a:t>iciativas de ley, formulación de políticas públicas y estrategias </a:t>
            </a:r>
            <a:r>
              <a:rPr lang="es-MX" sz="2000" dirty="0">
                <a:solidFill>
                  <a:schemeClr val="bg1"/>
                </a:solidFill>
                <a:ea typeface="Calibri" panose="020F0502020204030204" pitchFamily="34" charset="0"/>
                <a:cs typeface="Times New Roman" panose="02020603050405020304" pitchFamily="18" charset="0"/>
              </a:rPr>
              <a:t>viab</a:t>
            </a:r>
            <a:r>
              <a:rPr lang="es-MX" sz="2000" dirty="0">
                <a:ea typeface="Calibri" panose="020F0502020204030204" pitchFamily="34" charset="0"/>
                <a:cs typeface="Times New Roman" panose="02020603050405020304" pitchFamily="18" charset="0"/>
              </a:rPr>
              <a:t>les, </a:t>
            </a:r>
            <a:r>
              <a:rPr lang="es-MX" sz="2000" dirty="0" smtClean="0">
                <a:ea typeface="Calibri" panose="020F0502020204030204" pitchFamily="34" charset="0"/>
                <a:cs typeface="Times New Roman" panose="02020603050405020304" pitchFamily="18" charset="0"/>
              </a:rPr>
              <a:t>seguras </a:t>
            </a:r>
            <a:r>
              <a:rPr lang="es-MX" sz="2000" dirty="0">
                <a:ea typeface="Calibri" panose="020F0502020204030204" pitchFamily="34" charset="0"/>
                <a:cs typeface="Times New Roman" panose="02020603050405020304" pitchFamily="18" charset="0"/>
              </a:rPr>
              <a:t>y pertinentes con </a:t>
            </a:r>
            <a:r>
              <a:rPr lang="es-MX" sz="2000" dirty="0" smtClean="0">
                <a:ea typeface="Calibri" panose="020F0502020204030204" pitchFamily="34" charset="0"/>
                <a:cs typeface="Times New Roman" panose="02020603050405020304" pitchFamily="18" charset="0"/>
              </a:rPr>
              <a:t>eticidad.</a:t>
            </a:r>
            <a:endParaRPr lang="es-ES" sz="2000" dirty="0">
              <a:ea typeface="Calibri" panose="020F0502020204030204" pitchFamily="34" charset="0"/>
              <a:cs typeface="Times New Roman" panose="02020603050405020304" pitchFamily="18" charset="0"/>
            </a:endParaRPr>
          </a:p>
          <a:p>
            <a:endParaRPr lang="es-ES" sz="2000" dirty="0"/>
          </a:p>
        </p:txBody>
      </p:sp>
    </p:spTree>
    <p:extLst>
      <p:ext uri="{BB962C8B-B14F-4D97-AF65-F5344CB8AC3E}">
        <p14:creationId xmlns:p14="http://schemas.microsoft.com/office/powerpoint/2010/main" val="128693956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clrChange>
              <a:clrFrom>
                <a:srgbClr val="F4F4F4"/>
              </a:clrFrom>
              <a:clrTo>
                <a:srgbClr val="F4F4F4">
                  <a:alpha val="0"/>
                </a:srgbClr>
              </a:clrTo>
            </a:clrChange>
            <a:lum bright="70000" contrast="-70000"/>
          </a:blip>
          <a:stretch>
            <a:fillRect/>
          </a:stretch>
        </p:blipFill>
        <p:spPr>
          <a:xfrm>
            <a:off x="3080657" y="1097174"/>
            <a:ext cx="4539343" cy="4905420"/>
          </a:xfrm>
          <a:prstGeom prst="rect">
            <a:avLst/>
          </a:prstGeom>
        </p:spPr>
      </p:pic>
      <p:sp>
        <p:nvSpPr>
          <p:cNvPr id="3" name="Subtítulo 2"/>
          <p:cNvSpPr>
            <a:spLocks noGrp="1"/>
          </p:cNvSpPr>
          <p:nvPr>
            <p:ph type="subTitle" idx="1"/>
          </p:nvPr>
        </p:nvSpPr>
        <p:spPr>
          <a:xfrm>
            <a:off x="2002971" y="1110343"/>
            <a:ext cx="6984912" cy="5551714"/>
          </a:xfrm>
        </p:spPr>
        <p:txBody>
          <a:bodyPr>
            <a:normAutofit/>
          </a:bodyPr>
          <a:lstStyle/>
          <a:p>
            <a:pPr algn="l">
              <a:lnSpc>
                <a:spcPct val="150000"/>
              </a:lnSpc>
            </a:pPr>
            <a:r>
              <a:rPr lang="es-MX" b="1" dirty="0">
                <a:ea typeface="Calibri" panose="020F0502020204030204" pitchFamily="34" charset="0"/>
                <a:cs typeface="Times New Roman" panose="02020603050405020304" pitchFamily="18" charset="0"/>
              </a:rPr>
              <a:t>En el pluralismo </a:t>
            </a:r>
            <a:r>
              <a:rPr lang="es-MX" b="1" dirty="0" smtClean="0">
                <a:ea typeface="Calibri" panose="020F0502020204030204" pitchFamily="34" charset="0"/>
                <a:cs typeface="Times New Roman" panose="02020603050405020304" pitchFamily="18" charset="0"/>
              </a:rPr>
              <a:t>axiológico </a:t>
            </a:r>
            <a:r>
              <a:rPr lang="es-MX" b="1" dirty="0">
                <a:ea typeface="Calibri" panose="020F0502020204030204" pitchFamily="34" charset="0"/>
                <a:cs typeface="Times New Roman" panose="02020603050405020304" pitchFamily="18" charset="0"/>
              </a:rPr>
              <a:t>(</a:t>
            </a:r>
            <a:r>
              <a:rPr lang="es-MX" b="1" dirty="0" smtClean="0">
                <a:ea typeface="Calibri" panose="020F0502020204030204" pitchFamily="34" charset="0"/>
                <a:cs typeface="Times New Roman" panose="02020603050405020304" pitchFamily="18" charset="0"/>
              </a:rPr>
              <a:t>Echeverría, 2003) enfatiza en los:</a:t>
            </a:r>
          </a:p>
          <a:p>
            <a:pPr marL="177800" indent="-177800" algn="just">
              <a:lnSpc>
                <a:spcPct val="150000"/>
              </a:lnSpc>
              <a:buClr>
                <a:schemeClr val="accent2">
                  <a:lumMod val="50000"/>
                </a:schemeClr>
              </a:buClr>
              <a:buFont typeface="Arial" panose="020B0604020202020204" pitchFamily="34" charset="0"/>
              <a:buChar char="•"/>
            </a:pPr>
            <a:r>
              <a:rPr lang="es-MX" sz="1600" b="1" i="1" dirty="0" smtClean="0">
                <a:ea typeface="Calibri" panose="020F0502020204030204" pitchFamily="34" charset="0"/>
                <a:cs typeface="Times New Roman" panose="02020603050405020304" pitchFamily="18" charset="0"/>
              </a:rPr>
              <a:t>Valores Morales</a:t>
            </a:r>
            <a:r>
              <a:rPr lang="es-MX" sz="1600" dirty="0" smtClean="0">
                <a:ea typeface="Calibri" panose="020F0502020204030204" pitchFamily="34" charset="0"/>
                <a:cs typeface="Times New Roman" panose="02020603050405020304" pitchFamily="18" charset="0"/>
              </a:rPr>
              <a:t> </a:t>
            </a:r>
            <a:r>
              <a:rPr lang="es-MX" sz="1600" dirty="0">
                <a:ea typeface="Calibri" panose="020F0502020204030204" pitchFamily="34" charset="0"/>
                <a:cs typeface="Times New Roman" panose="02020603050405020304" pitchFamily="18" charset="0"/>
              </a:rPr>
              <a:t>(autonomía, bondad, dignidad, grandeza, honestidad, responsabilidad, </a:t>
            </a:r>
            <a:r>
              <a:rPr lang="es-MX" sz="1600" dirty="0" smtClean="0">
                <a:ea typeface="Calibri" panose="020F0502020204030204" pitchFamily="34" charset="0"/>
                <a:cs typeface="Times New Roman" panose="02020603050405020304" pitchFamily="18" charset="0"/>
              </a:rPr>
              <a:t>solidaridad</a:t>
            </a:r>
            <a:r>
              <a:rPr lang="es-MX" sz="1600" dirty="0">
                <a:ea typeface="Calibri" panose="020F0502020204030204" pitchFamily="34" charset="0"/>
                <a:cs typeface="Times New Roman" panose="02020603050405020304" pitchFamily="18" charset="0"/>
              </a:rPr>
              <a:t>, tolerancia</a:t>
            </a:r>
            <a:r>
              <a:rPr lang="es-MX" sz="1600" dirty="0" smtClean="0">
                <a:ea typeface="Calibri" panose="020F0502020204030204" pitchFamily="34" charset="0"/>
                <a:cs typeface="Times New Roman" panose="02020603050405020304" pitchFamily="18" charset="0"/>
              </a:rPr>
              <a:t>);</a:t>
            </a:r>
          </a:p>
          <a:p>
            <a:pPr marL="177800" indent="-177800" algn="just">
              <a:lnSpc>
                <a:spcPct val="150000"/>
              </a:lnSpc>
              <a:buClr>
                <a:schemeClr val="accent2">
                  <a:lumMod val="50000"/>
                </a:schemeClr>
              </a:buClr>
              <a:buFont typeface="Arial" panose="020B0604020202020204" pitchFamily="34" charset="0"/>
              <a:buChar char="•"/>
            </a:pPr>
            <a:r>
              <a:rPr lang="es-MX" sz="1600" b="1" i="1" dirty="0" smtClean="0">
                <a:ea typeface="Calibri" panose="020F0502020204030204" pitchFamily="34" charset="0"/>
                <a:cs typeface="Times New Roman" panose="02020603050405020304" pitchFamily="18" charset="0"/>
              </a:rPr>
              <a:t>Valores Cívicos </a:t>
            </a:r>
            <a:r>
              <a:rPr lang="es-MX" sz="1600" dirty="0" smtClean="0">
                <a:ea typeface="Calibri" panose="020F0502020204030204" pitchFamily="34" charset="0"/>
                <a:cs typeface="Times New Roman" panose="02020603050405020304" pitchFamily="18" charset="0"/>
              </a:rPr>
              <a:t>(comportamiento social, </a:t>
            </a:r>
            <a:r>
              <a:rPr lang="es-MX" sz="1600" dirty="0">
                <a:ea typeface="Calibri" panose="020F0502020204030204" pitchFamily="34" charset="0"/>
                <a:cs typeface="Times New Roman" panose="02020603050405020304" pitchFamily="18" charset="0"/>
              </a:rPr>
              <a:t>respeto</a:t>
            </a:r>
            <a:r>
              <a:rPr lang="es-MX" sz="1600" dirty="0" smtClean="0">
                <a:ea typeface="Calibri" panose="020F0502020204030204" pitchFamily="34" charset="0"/>
                <a:cs typeface="Times New Roman" panose="02020603050405020304" pitchFamily="18" charset="0"/>
              </a:rPr>
              <a:t>, compromiso institucional); </a:t>
            </a:r>
          </a:p>
          <a:p>
            <a:pPr marL="177800" indent="-177800" algn="just">
              <a:lnSpc>
                <a:spcPct val="150000"/>
              </a:lnSpc>
              <a:buClr>
                <a:schemeClr val="accent2">
                  <a:lumMod val="50000"/>
                </a:schemeClr>
              </a:buClr>
              <a:buFont typeface="Arial" panose="020B0604020202020204" pitchFamily="34" charset="0"/>
              <a:buChar char="•"/>
            </a:pPr>
            <a:r>
              <a:rPr lang="es-MX" sz="1600" b="1" i="1" dirty="0">
                <a:ea typeface="Calibri" panose="020F0502020204030204" pitchFamily="34" charset="0"/>
                <a:cs typeface="Times New Roman" panose="02020603050405020304" pitchFamily="18" charset="0"/>
              </a:rPr>
              <a:t>V</a:t>
            </a:r>
            <a:r>
              <a:rPr lang="es-MX" sz="1600" b="1" i="1" dirty="0" smtClean="0">
                <a:ea typeface="Calibri" panose="020F0502020204030204" pitchFamily="34" charset="0"/>
                <a:cs typeface="Times New Roman" panose="02020603050405020304" pitchFamily="18" charset="0"/>
              </a:rPr>
              <a:t>alores Estéticos</a:t>
            </a:r>
            <a:r>
              <a:rPr lang="es-MX" sz="1600" dirty="0" smtClean="0">
                <a:ea typeface="Calibri" panose="020F0502020204030204" pitchFamily="34" charset="0"/>
                <a:cs typeface="Times New Roman" panose="02020603050405020304" pitchFamily="18" charset="0"/>
              </a:rPr>
              <a:t> </a:t>
            </a:r>
            <a:r>
              <a:rPr lang="es-MX" sz="1600" dirty="0">
                <a:ea typeface="Calibri" panose="020F0502020204030204" pitchFamily="34" charset="0"/>
                <a:cs typeface="Times New Roman" panose="02020603050405020304" pitchFamily="18" charset="0"/>
              </a:rPr>
              <a:t>(armonía, belleza, elegancia, proporción); </a:t>
            </a:r>
            <a:endParaRPr lang="es-MX" sz="1600" dirty="0" smtClean="0">
              <a:ea typeface="Calibri" panose="020F0502020204030204" pitchFamily="34" charset="0"/>
              <a:cs typeface="Times New Roman" panose="02020603050405020304" pitchFamily="18" charset="0"/>
            </a:endParaRPr>
          </a:p>
          <a:p>
            <a:pPr marL="177800" indent="-177800" algn="just">
              <a:lnSpc>
                <a:spcPct val="150000"/>
              </a:lnSpc>
              <a:buClr>
                <a:schemeClr val="accent2">
                  <a:lumMod val="50000"/>
                </a:schemeClr>
              </a:buClr>
              <a:buFont typeface="Arial" panose="020B0604020202020204" pitchFamily="34" charset="0"/>
              <a:buChar char="•"/>
            </a:pPr>
            <a:r>
              <a:rPr lang="es-MX" sz="1600" b="1" i="1" dirty="0">
                <a:ea typeface="Calibri" panose="020F0502020204030204" pitchFamily="34" charset="0"/>
                <a:cs typeface="Times New Roman" panose="02020603050405020304" pitchFamily="18" charset="0"/>
              </a:rPr>
              <a:t>V</a:t>
            </a:r>
            <a:r>
              <a:rPr lang="es-MX" sz="1600" b="1" i="1" dirty="0" smtClean="0">
                <a:ea typeface="Calibri" panose="020F0502020204030204" pitchFamily="34" charset="0"/>
                <a:cs typeface="Times New Roman" panose="02020603050405020304" pitchFamily="18" charset="0"/>
              </a:rPr>
              <a:t>alores Epistémicos</a:t>
            </a:r>
            <a:r>
              <a:rPr lang="es-MX" sz="1600" dirty="0" smtClean="0">
                <a:ea typeface="Calibri" panose="020F0502020204030204" pitchFamily="34" charset="0"/>
                <a:cs typeface="Times New Roman" panose="02020603050405020304" pitchFamily="18" charset="0"/>
              </a:rPr>
              <a:t> </a:t>
            </a:r>
            <a:r>
              <a:rPr lang="es-MX" sz="1600" dirty="0">
                <a:ea typeface="Calibri" panose="020F0502020204030204" pitchFamily="34" charset="0"/>
                <a:cs typeface="Times New Roman" panose="02020603050405020304" pitchFamily="18" charset="0"/>
              </a:rPr>
              <a:t>(coherencia, </a:t>
            </a:r>
            <a:r>
              <a:rPr lang="es-MX" sz="1600" dirty="0" smtClean="0">
                <a:ea typeface="Calibri" panose="020F0502020204030204" pitchFamily="34" charset="0"/>
                <a:cs typeface="Times New Roman" panose="02020603050405020304" pitchFamily="18" charset="0"/>
              </a:rPr>
              <a:t>verdad, </a:t>
            </a:r>
            <a:r>
              <a:rPr lang="es-MX" sz="1600" dirty="0">
                <a:ea typeface="Calibri" panose="020F0502020204030204" pitchFamily="34" charset="0"/>
                <a:cs typeface="Times New Roman" panose="02020603050405020304" pitchFamily="18" charset="0"/>
              </a:rPr>
              <a:t>contrastabilidad, </a:t>
            </a:r>
            <a:r>
              <a:rPr lang="es-MX" sz="1600" dirty="0" smtClean="0">
                <a:ea typeface="Calibri" panose="020F0502020204030204" pitchFamily="34" charset="0"/>
                <a:cs typeface="Times New Roman" panose="02020603050405020304" pitchFamily="18" charset="0"/>
              </a:rPr>
              <a:t>fecundidad); </a:t>
            </a:r>
          </a:p>
          <a:p>
            <a:pPr marL="177800" indent="-177800" algn="just">
              <a:lnSpc>
                <a:spcPct val="150000"/>
              </a:lnSpc>
              <a:buClr>
                <a:schemeClr val="accent2">
                  <a:lumMod val="50000"/>
                </a:schemeClr>
              </a:buClr>
              <a:buFont typeface="Arial" panose="020B0604020202020204" pitchFamily="34" charset="0"/>
              <a:buChar char="•"/>
            </a:pPr>
            <a:r>
              <a:rPr lang="es-MX" sz="1600" b="1" i="1" dirty="0">
                <a:ea typeface="Calibri" panose="020F0502020204030204" pitchFamily="34" charset="0"/>
                <a:cs typeface="Times New Roman" panose="02020603050405020304" pitchFamily="18" charset="0"/>
              </a:rPr>
              <a:t>V</a:t>
            </a:r>
            <a:r>
              <a:rPr lang="es-MX" sz="1600" b="1" i="1" dirty="0" smtClean="0">
                <a:ea typeface="Calibri" panose="020F0502020204030204" pitchFamily="34" charset="0"/>
                <a:cs typeface="Times New Roman" panose="02020603050405020304" pitchFamily="18" charset="0"/>
              </a:rPr>
              <a:t>alores Técnicos</a:t>
            </a:r>
            <a:r>
              <a:rPr lang="es-MX" sz="1600" dirty="0" smtClean="0">
                <a:ea typeface="Calibri" panose="020F0502020204030204" pitchFamily="34" charset="0"/>
                <a:cs typeface="Times New Roman" panose="02020603050405020304" pitchFamily="18" charset="0"/>
              </a:rPr>
              <a:t> </a:t>
            </a:r>
            <a:r>
              <a:rPr lang="es-MX" sz="1600" dirty="0">
                <a:ea typeface="Calibri" panose="020F0502020204030204" pitchFamily="34" charset="0"/>
                <a:cs typeface="Times New Roman" panose="02020603050405020304" pitchFamily="18" charset="0"/>
              </a:rPr>
              <a:t>(eficacia, eficiencia, factibilidad, habilidad, innovación, utilidad); </a:t>
            </a:r>
            <a:endParaRPr lang="es-MX" sz="1600" dirty="0" smtClean="0">
              <a:ea typeface="Calibri" panose="020F0502020204030204" pitchFamily="34" charset="0"/>
              <a:cs typeface="Times New Roman" panose="02020603050405020304" pitchFamily="18" charset="0"/>
            </a:endParaRPr>
          </a:p>
          <a:p>
            <a:pPr marL="177800" indent="-177800" algn="just">
              <a:lnSpc>
                <a:spcPct val="150000"/>
              </a:lnSpc>
              <a:buClr>
                <a:schemeClr val="accent2">
                  <a:lumMod val="50000"/>
                </a:schemeClr>
              </a:buClr>
              <a:buFont typeface="Arial" panose="020B0604020202020204" pitchFamily="34" charset="0"/>
              <a:buChar char="•"/>
            </a:pPr>
            <a:r>
              <a:rPr lang="es-MX" sz="1600" b="1" i="1" dirty="0" smtClean="0">
                <a:ea typeface="Calibri" panose="020F0502020204030204" pitchFamily="34" charset="0"/>
                <a:cs typeface="Times New Roman" panose="02020603050405020304" pitchFamily="18" charset="0"/>
              </a:rPr>
              <a:t>Valores Económicos</a:t>
            </a:r>
            <a:r>
              <a:rPr lang="es-MX" sz="1600" dirty="0" smtClean="0">
                <a:ea typeface="Calibri" panose="020F0502020204030204" pitchFamily="34" charset="0"/>
                <a:cs typeface="Times New Roman" panose="02020603050405020304" pitchFamily="18" charset="0"/>
              </a:rPr>
              <a:t> (</a:t>
            </a:r>
            <a:r>
              <a:rPr lang="es-MX" sz="1600" dirty="0">
                <a:ea typeface="Calibri" panose="020F0502020204030204" pitchFamily="34" charset="0"/>
                <a:cs typeface="Times New Roman" panose="02020603050405020304" pitchFamily="18" charset="0"/>
              </a:rPr>
              <a:t>beneficio, calidad, eficiencia, </a:t>
            </a:r>
            <a:r>
              <a:rPr lang="es-MX" sz="1600" dirty="0" smtClean="0">
                <a:ea typeface="Calibri" panose="020F0502020204030204" pitchFamily="34" charset="0"/>
                <a:cs typeface="Times New Roman" panose="02020603050405020304" pitchFamily="18" charset="0"/>
              </a:rPr>
              <a:t>rentabilidad</a:t>
            </a:r>
            <a:r>
              <a:rPr lang="es-MX" sz="1600" dirty="0">
                <a:ea typeface="Calibri" panose="020F0502020204030204" pitchFamily="34" charset="0"/>
                <a:cs typeface="Times New Roman" panose="02020603050405020304" pitchFamily="18" charset="0"/>
              </a:rPr>
              <a:t>, riqueza</a:t>
            </a:r>
            <a:r>
              <a:rPr lang="es-MX" sz="1600" dirty="0" smtClean="0">
                <a:ea typeface="Calibri" panose="020F0502020204030204" pitchFamily="34" charset="0"/>
                <a:cs typeface="Times New Roman" panose="02020603050405020304" pitchFamily="18" charset="0"/>
              </a:rPr>
              <a:t>) y,</a:t>
            </a:r>
          </a:p>
          <a:p>
            <a:pPr marL="177800" indent="-177800" algn="just">
              <a:lnSpc>
                <a:spcPct val="150000"/>
              </a:lnSpc>
              <a:buClr>
                <a:schemeClr val="accent2">
                  <a:lumMod val="50000"/>
                </a:schemeClr>
              </a:buClr>
              <a:buFont typeface="Arial" panose="020B0604020202020204" pitchFamily="34" charset="0"/>
              <a:buChar char="•"/>
            </a:pPr>
            <a:r>
              <a:rPr lang="es-MX" sz="1600" b="1" i="1" dirty="0">
                <a:ea typeface="Calibri" panose="020F0502020204030204" pitchFamily="34" charset="0"/>
                <a:cs typeface="Times New Roman" panose="02020603050405020304" pitchFamily="18" charset="0"/>
              </a:rPr>
              <a:t>V</a:t>
            </a:r>
            <a:r>
              <a:rPr lang="es-MX" sz="1600" b="1" i="1" dirty="0" smtClean="0">
                <a:ea typeface="Calibri" panose="020F0502020204030204" pitchFamily="34" charset="0"/>
                <a:cs typeface="Times New Roman" panose="02020603050405020304" pitchFamily="18" charset="0"/>
              </a:rPr>
              <a:t>alores Sociales</a:t>
            </a:r>
            <a:r>
              <a:rPr lang="es-MX" sz="1600" dirty="0" smtClean="0">
                <a:ea typeface="Calibri" panose="020F0502020204030204" pitchFamily="34" charset="0"/>
                <a:cs typeface="Times New Roman" panose="02020603050405020304" pitchFamily="18" charset="0"/>
              </a:rPr>
              <a:t> (para entender porqué algunos países no les </a:t>
            </a:r>
            <a:r>
              <a:rPr lang="es-MX" sz="1600" dirty="0">
                <a:ea typeface="Calibri" panose="020F0502020204030204" pitchFamily="34" charset="0"/>
                <a:cs typeface="Times New Roman" panose="02020603050405020304" pitchFamily="18" charset="0"/>
              </a:rPr>
              <a:t>interesa la </a:t>
            </a:r>
            <a:r>
              <a:rPr lang="es-MX" sz="1600" dirty="0" smtClean="0">
                <a:ea typeface="Calibri" panose="020F0502020204030204" pitchFamily="34" charset="0"/>
                <a:cs typeface="Times New Roman" panose="02020603050405020304" pitchFamily="18" charset="0"/>
              </a:rPr>
              <a:t>educación, la cultura y el arte).</a:t>
            </a:r>
          </a:p>
          <a:p>
            <a:pPr algn="just">
              <a:lnSpc>
                <a:spcPct val="150000"/>
              </a:lnSpc>
            </a:pPr>
            <a:endParaRPr lang="es-ES" dirty="0">
              <a:ea typeface="Calibri" panose="020F0502020204030204" pitchFamily="34" charset="0"/>
              <a:cs typeface="Times New Roman" panose="02020603050405020304" pitchFamily="18" charset="0"/>
            </a:endParaRPr>
          </a:p>
          <a:p>
            <a:endParaRPr lang="es-ES" sz="1600" dirty="0"/>
          </a:p>
        </p:txBody>
      </p:sp>
      <p:sp>
        <p:nvSpPr>
          <p:cNvPr id="5" name="Título 1"/>
          <p:cNvSpPr txBox="1">
            <a:spLocks/>
          </p:cNvSpPr>
          <p:nvPr/>
        </p:nvSpPr>
        <p:spPr>
          <a:xfrm>
            <a:off x="189570" y="197536"/>
            <a:ext cx="8798313" cy="555171"/>
          </a:xfrm>
          <a:prstGeom prst="rect">
            <a:avLst/>
          </a:prstGeom>
          <a:effectLst/>
        </p:spPr>
        <p:txBody>
          <a:bodyPr vert="horz" lIns="91440" tIns="45720" rIns="91440" bIns="45720" rtlCol="0" anchor="ctr">
            <a:noAutofit/>
          </a:bodyPr>
          <a:lstStyle>
            <a:lvl1pPr algn="r" defTabSz="457200" rtl="0" eaLnBrk="1" latinLnBrk="0" hangingPunct="1">
              <a:spcBef>
                <a:spcPct val="0"/>
              </a:spcBef>
              <a:buNone/>
              <a:defRPr sz="54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MX" sz="3600" b="1" i="1" smtClean="0">
                <a:cs typeface="Arial" panose="020B0604020202020204" pitchFamily="34" charset="0"/>
              </a:rPr>
              <a:t>Educación Global-Social</a:t>
            </a:r>
            <a:endParaRPr lang="es-ES" sz="3600" b="1" i="1" dirty="0">
              <a:cs typeface="Arial" panose="020B0604020202020204" pitchFamily="34" charset="0"/>
            </a:endParaRPr>
          </a:p>
        </p:txBody>
      </p:sp>
    </p:spTree>
    <p:extLst>
      <p:ext uri="{BB962C8B-B14F-4D97-AF65-F5344CB8AC3E}">
        <p14:creationId xmlns:p14="http://schemas.microsoft.com/office/powerpoint/2010/main" val="199397838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clrChange>
              <a:clrFrom>
                <a:srgbClr val="F4F4F4"/>
              </a:clrFrom>
              <a:clrTo>
                <a:srgbClr val="F4F4F4">
                  <a:alpha val="0"/>
                </a:srgbClr>
              </a:clrTo>
            </a:clrChange>
            <a:lum bright="70000" contrast="-70000"/>
          </a:blip>
          <a:stretch>
            <a:fillRect/>
          </a:stretch>
        </p:blipFill>
        <p:spPr>
          <a:xfrm>
            <a:off x="3080657" y="1097174"/>
            <a:ext cx="4539343" cy="4905420"/>
          </a:xfrm>
          <a:prstGeom prst="rect">
            <a:avLst/>
          </a:prstGeom>
        </p:spPr>
      </p:pic>
      <p:sp>
        <p:nvSpPr>
          <p:cNvPr id="2" name="Título 1"/>
          <p:cNvSpPr>
            <a:spLocks noGrp="1"/>
          </p:cNvSpPr>
          <p:nvPr>
            <p:ph type="ctrTitle"/>
          </p:nvPr>
        </p:nvSpPr>
        <p:spPr>
          <a:xfrm>
            <a:off x="189571" y="195943"/>
            <a:ext cx="8787161" cy="1019540"/>
          </a:xfrm>
          <a:effectLst/>
        </p:spPr>
        <p:txBody>
          <a:bodyPr vert="horz" lIns="91440" tIns="45720" rIns="91440" bIns="45720" rtlCol="0" anchor="ctr">
            <a:noAutofit/>
          </a:bodyPr>
          <a:lstStyle/>
          <a:p>
            <a:r>
              <a:rPr lang="es-ES" sz="3600" b="1" i="1" dirty="0">
                <a:cs typeface="Arial" panose="020B0604020202020204" pitchFamily="34" charset="0"/>
              </a:rPr>
              <a:t>Un Esquema General de </a:t>
            </a:r>
            <a:r>
              <a:rPr lang="es-ES" sz="3600" b="1" i="1" dirty="0" smtClean="0">
                <a:cs typeface="Arial" panose="020B0604020202020204" pitchFamily="34" charset="0"/>
              </a:rPr>
              <a:t/>
            </a:r>
            <a:br>
              <a:rPr lang="es-ES" sz="3600" b="1" i="1" dirty="0" smtClean="0">
                <a:cs typeface="Arial" panose="020B0604020202020204" pitchFamily="34" charset="0"/>
              </a:rPr>
            </a:br>
            <a:r>
              <a:rPr lang="es-ES" sz="3600" b="1" i="1" dirty="0" smtClean="0">
                <a:cs typeface="Arial" panose="020B0604020202020204" pitchFamily="34" charset="0"/>
              </a:rPr>
              <a:t>Modelo </a:t>
            </a:r>
            <a:r>
              <a:rPr lang="es-ES" sz="3600" b="1" i="1" dirty="0">
                <a:cs typeface="Arial" panose="020B0604020202020204" pitchFamily="34" charset="0"/>
              </a:rPr>
              <a:t>Educativo Institucional</a:t>
            </a:r>
          </a:p>
        </p:txBody>
      </p:sp>
      <p:sp>
        <p:nvSpPr>
          <p:cNvPr id="3" name="Subtítulo 2"/>
          <p:cNvSpPr>
            <a:spLocks noGrp="1"/>
          </p:cNvSpPr>
          <p:nvPr>
            <p:ph type="subTitle" idx="1"/>
          </p:nvPr>
        </p:nvSpPr>
        <p:spPr>
          <a:xfrm>
            <a:off x="1600201" y="1621971"/>
            <a:ext cx="7376532" cy="5482683"/>
          </a:xfrm>
        </p:spPr>
        <p:txBody>
          <a:bodyPr>
            <a:noAutofit/>
          </a:bodyPr>
          <a:lstStyle/>
          <a:p>
            <a:pPr algn="just">
              <a:lnSpc>
                <a:spcPct val="150000"/>
              </a:lnSpc>
            </a:pPr>
            <a:r>
              <a:rPr lang="es-MX" sz="1600" dirty="0">
                <a:ea typeface="Calibri" panose="020F0502020204030204" pitchFamily="34" charset="0"/>
                <a:cs typeface="Times New Roman" panose="02020603050405020304" pitchFamily="18" charset="0"/>
              </a:rPr>
              <a:t>A continuación se mencionan como elementos básicos que debe observar todo modelo </a:t>
            </a:r>
            <a:r>
              <a:rPr lang="es-MX" sz="1600" dirty="0" smtClean="0">
                <a:ea typeface="Calibri" panose="020F0502020204030204" pitchFamily="34" charset="0"/>
                <a:cs typeface="Times New Roman" panose="02020603050405020304" pitchFamily="18" charset="0"/>
              </a:rPr>
              <a:t>educativo, mediante grandes </a:t>
            </a:r>
            <a:r>
              <a:rPr lang="es-MX" sz="1600" dirty="0">
                <a:ea typeface="Calibri" panose="020F0502020204030204" pitchFamily="34" charset="0"/>
                <a:cs typeface="Times New Roman" panose="02020603050405020304" pitchFamily="18" charset="0"/>
              </a:rPr>
              <a:t>interrogantes</a:t>
            </a:r>
            <a:r>
              <a:rPr lang="es-MX" sz="1600" dirty="0" smtClean="0">
                <a:ea typeface="Calibri" panose="020F0502020204030204" pitchFamily="34" charset="0"/>
                <a:cs typeface="Times New Roman" panose="02020603050405020304" pitchFamily="18" charset="0"/>
              </a:rPr>
              <a:t>:</a:t>
            </a:r>
          </a:p>
          <a:p>
            <a:pPr algn="just">
              <a:lnSpc>
                <a:spcPct val="150000"/>
              </a:lnSpc>
            </a:pPr>
            <a:r>
              <a:rPr lang="es-MX" sz="1600" b="1" dirty="0" smtClean="0">
                <a:ea typeface="Calibri" panose="020F0502020204030204" pitchFamily="34" charset="0"/>
                <a:cs typeface="Times New Roman" panose="02020603050405020304" pitchFamily="18" charset="0"/>
              </a:rPr>
              <a:t>¿</a:t>
            </a:r>
            <a:r>
              <a:rPr lang="es-MX" sz="1600" b="1" dirty="0">
                <a:ea typeface="Calibri" panose="020F0502020204030204" pitchFamily="34" charset="0"/>
                <a:cs typeface="Times New Roman" panose="02020603050405020304" pitchFamily="18" charset="0"/>
              </a:rPr>
              <a:t>Por qué las instituciones educativas más importantes del mundo, han definido y aplican un modelo educativo?</a:t>
            </a:r>
            <a:endParaRPr lang="es-ES" sz="1600" dirty="0">
              <a:ea typeface="Calibri" panose="020F0502020204030204" pitchFamily="34" charset="0"/>
              <a:cs typeface="Times New Roman" panose="02020603050405020304" pitchFamily="18" charset="0"/>
            </a:endParaRPr>
          </a:p>
          <a:p>
            <a:pPr algn="just">
              <a:lnSpc>
                <a:spcPct val="150000"/>
              </a:lnSpc>
            </a:pPr>
            <a:r>
              <a:rPr lang="es-MX" sz="1600" dirty="0">
                <a:ea typeface="Calibri" panose="020F0502020204030204" pitchFamily="34" charset="0"/>
                <a:cs typeface="Times New Roman" panose="02020603050405020304" pitchFamily="18" charset="0"/>
              </a:rPr>
              <a:t> </a:t>
            </a:r>
            <a:r>
              <a:rPr lang="es-MX" sz="1600" dirty="0" smtClean="0">
                <a:ea typeface="Calibri" panose="020F0502020204030204" pitchFamily="34" charset="0"/>
                <a:cs typeface="Times New Roman" panose="02020603050405020304" pitchFamily="18" charset="0"/>
              </a:rPr>
              <a:t>Porque </a:t>
            </a:r>
            <a:r>
              <a:rPr lang="es-MX" sz="1600" dirty="0">
                <a:ea typeface="Calibri" panose="020F0502020204030204" pitchFamily="34" charset="0"/>
                <a:cs typeface="Times New Roman" panose="02020603050405020304" pitchFamily="18" charset="0"/>
              </a:rPr>
              <a:t>representa su identidad; el rumbo y sentido; la estructura; la cohesión; su marco evaluativo y, el compromiso social con perspectiva en educación integral. </a:t>
            </a:r>
            <a:endParaRPr lang="es-ES" sz="1600" dirty="0" smtClean="0">
              <a:ea typeface="Calibri" panose="020F0502020204030204" pitchFamily="34" charset="0"/>
              <a:cs typeface="Times New Roman" panose="02020603050405020304" pitchFamily="18" charset="0"/>
            </a:endParaRPr>
          </a:p>
          <a:p>
            <a:pPr algn="just">
              <a:lnSpc>
                <a:spcPct val="150000"/>
              </a:lnSpc>
            </a:pPr>
            <a:r>
              <a:rPr lang="es-MX" sz="1600" dirty="0">
                <a:ea typeface="Calibri" panose="020F0502020204030204" pitchFamily="34" charset="0"/>
                <a:cs typeface="Times New Roman" panose="02020603050405020304" pitchFamily="18" charset="0"/>
              </a:rPr>
              <a:t> </a:t>
            </a:r>
            <a:r>
              <a:rPr lang="es-MX" sz="1600" b="1" dirty="0" smtClean="0">
                <a:ea typeface="Calibri" panose="020F0502020204030204" pitchFamily="34" charset="0"/>
                <a:cs typeface="Times New Roman" panose="02020603050405020304" pitchFamily="18" charset="0"/>
              </a:rPr>
              <a:t>¿</a:t>
            </a:r>
            <a:r>
              <a:rPr lang="es-MX" sz="1600" b="1" dirty="0">
                <a:ea typeface="Calibri" panose="020F0502020204030204" pitchFamily="34" charset="0"/>
                <a:cs typeface="Times New Roman" panose="02020603050405020304" pitchFamily="18" charset="0"/>
              </a:rPr>
              <a:t>Por qué el modelo educativo es </a:t>
            </a:r>
            <a:r>
              <a:rPr lang="es-MX" sz="1600" b="1" dirty="0" smtClean="0">
                <a:ea typeface="Calibri" panose="020F0502020204030204" pitchFamily="34" charset="0"/>
                <a:cs typeface="Times New Roman" panose="02020603050405020304" pitchFamily="18" charset="0"/>
              </a:rPr>
              <a:t>fortaleza </a:t>
            </a:r>
            <a:r>
              <a:rPr lang="es-MX" sz="1600" b="1" dirty="0">
                <a:ea typeface="Calibri" panose="020F0502020204030204" pitchFamily="34" charset="0"/>
                <a:cs typeface="Times New Roman" panose="02020603050405020304" pitchFamily="18" charset="0"/>
              </a:rPr>
              <a:t>para las instituciones educativas?</a:t>
            </a:r>
            <a:endParaRPr lang="es-ES" sz="1600" dirty="0">
              <a:ea typeface="Calibri" panose="020F0502020204030204" pitchFamily="34" charset="0"/>
              <a:cs typeface="Times New Roman" panose="02020603050405020304" pitchFamily="18" charset="0"/>
            </a:endParaRPr>
          </a:p>
          <a:p>
            <a:pPr algn="just">
              <a:lnSpc>
                <a:spcPct val="150000"/>
              </a:lnSpc>
            </a:pPr>
            <a:r>
              <a:rPr lang="es-MX" sz="1600" dirty="0">
                <a:ea typeface="Calibri" panose="020F0502020204030204" pitchFamily="34" charset="0"/>
                <a:cs typeface="Times New Roman" panose="02020603050405020304" pitchFamily="18" charset="0"/>
              </a:rPr>
              <a:t> </a:t>
            </a:r>
            <a:r>
              <a:rPr lang="es-MX" sz="1600" dirty="0" smtClean="0">
                <a:ea typeface="Calibri" panose="020F0502020204030204" pitchFamily="34" charset="0"/>
                <a:cs typeface="Times New Roman" panose="02020603050405020304" pitchFamily="18" charset="0"/>
              </a:rPr>
              <a:t>Porque </a:t>
            </a:r>
            <a:r>
              <a:rPr lang="es-MX" sz="1600" dirty="0">
                <a:ea typeface="Calibri" panose="020F0502020204030204" pitchFamily="34" charset="0"/>
                <a:cs typeface="Times New Roman" panose="02020603050405020304" pitchFamily="18" charset="0"/>
              </a:rPr>
              <a:t>las compromete a permanecer abiertos a las necesidades sociales presentes y </a:t>
            </a:r>
            <a:r>
              <a:rPr lang="es-MX" sz="1600" dirty="0">
                <a:solidFill>
                  <a:schemeClr val="bg1"/>
                </a:solidFill>
                <a:ea typeface="Calibri" panose="020F0502020204030204" pitchFamily="34" charset="0"/>
                <a:cs typeface="Times New Roman" panose="02020603050405020304" pitchFamily="18" charset="0"/>
              </a:rPr>
              <a:t>fu</a:t>
            </a:r>
            <a:r>
              <a:rPr lang="es-MX" sz="1600" dirty="0">
                <a:ea typeface="Calibri" panose="020F0502020204030204" pitchFamily="34" charset="0"/>
                <a:cs typeface="Times New Roman" panose="02020603050405020304" pitchFamily="18" charset="0"/>
              </a:rPr>
              <a:t>turas; a las fortalezas y virtudes del entorno; a la autocrítica, </a:t>
            </a:r>
            <a:r>
              <a:rPr lang="es-MX" sz="1600" dirty="0" smtClean="0">
                <a:ea typeface="Calibri" panose="020F0502020204030204" pitchFamily="34" charset="0"/>
                <a:cs typeface="Times New Roman" panose="02020603050405020304" pitchFamily="18" charset="0"/>
              </a:rPr>
              <a:t>creatividad, innovación </a:t>
            </a:r>
            <a:r>
              <a:rPr lang="es-MX" sz="1600" dirty="0">
                <a:solidFill>
                  <a:schemeClr val="bg1"/>
                </a:solidFill>
                <a:ea typeface="Calibri" panose="020F0502020204030204" pitchFamily="34" charset="0"/>
                <a:cs typeface="Times New Roman" panose="02020603050405020304" pitchFamily="18" charset="0"/>
              </a:rPr>
              <a:t>y mej</a:t>
            </a:r>
            <a:r>
              <a:rPr lang="es-MX" sz="1600" dirty="0">
                <a:ea typeface="Calibri" panose="020F0502020204030204" pitchFamily="34" charset="0"/>
                <a:cs typeface="Times New Roman" panose="02020603050405020304" pitchFamily="18" charset="0"/>
              </a:rPr>
              <a:t>ora continua y a la evaluación, el aprendizaje e inteligencia institucionales.</a:t>
            </a:r>
            <a:endParaRPr lang="es-ES" sz="1600"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6780296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clrChange>
              <a:clrFrom>
                <a:srgbClr val="F4F4F4"/>
              </a:clrFrom>
              <a:clrTo>
                <a:srgbClr val="F4F4F4">
                  <a:alpha val="0"/>
                </a:srgbClr>
              </a:clrTo>
            </a:clrChange>
            <a:lum bright="70000" contrast="-70000"/>
          </a:blip>
          <a:stretch>
            <a:fillRect/>
          </a:stretch>
        </p:blipFill>
        <p:spPr>
          <a:xfrm>
            <a:off x="3080657" y="1097174"/>
            <a:ext cx="4539343" cy="4905420"/>
          </a:xfrm>
          <a:prstGeom prst="rect">
            <a:avLst/>
          </a:prstGeom>
        </p:spPr>
      </p:pic>
      <p:sp>
        <p:nvSpPr>
          <p:cNvPr id="2" name="Título 1"/>
          <p:cNvSpPr>
            <a:spLocks noGrp="1"/>
          </p:cNvSpPr>
          <p:nvPr>
            <p:ph type="ctrTitle"/>
          </p:nvPr>
        </p:nvSpPr>
        <p:spPr>
          <a:xfrm>
            <a:off x="156118" y="174171"/>
            <a:ext cx="8831766" cy="1328058"/>
          </a:xfrm>
        </p:spPr>
        <p:txBody>
          <a:bodyPr>
            <a:normAutofit/>
          </a:bodyPr>
          <a:lstStyle/>
          <a:p>
            <a:r>
              <a:rPr lang="es-MX" sz="3600" b="1" dirty="0">
                <a:cs typeface="Arial" panose="020B0604020202020204" pitchFamily="34" charset="0"/>
              </a:rPr>
              <a:t>Preguntas a las que </a:t>
            </a:r>
            <a:r>
              <a:rPr lang="es-MX" sz="3600" b="1" dirty="0" smtClean="0">
                <a:cs typeface="Arial" panose="020B0604020202020204" pitchFamily="34" charset="0"/>
              </a:rPr>
              <a:t>Responde</a:t>
            </a:r>
            <a:br>
              <a:rPr lang="es-MX" sz="3600" b="1" dirty="0" smtClean="0">
                <a:cs typeface="Arial" panose="020B0604020202020204" pitchFamily="34" charset="0"/>
              </a:rPr>
            </a:br>
            <a:r>
              <a:rPr lang="es-MX" sz="3600" b="1" dirty="0" smtClean="0">
                <a:cs typeface="Arial" panose="020B0604020202020204" pitchFamily="34" charset="0"/>
              </a:rPr>
              <a:t>Todo </a:t>
            </a:r>
            <a:r>
              <a:rPr lang="es-MX" sz="3600" b="1" dirty="0">
                <a:cs typeface="Arial" panose="020B0604020202020204" pitchFamily="34" charset="0"/>
              </a:rPr>
              <a:t>Modelo </a:t>
            </a:r>
            <a:r>
              <a:rPr lang="es-MX" sz="3600" b="1" dirty="0" smtClean="0">
                <a:cs typeface="Arial" panose="020B0604020202020204" pitchFamily="34" charset="0"/>
              </a:rPr>
              <a:t>Educativo</a:t>
            </a:r>
            <a:endParaRPr lang="es-ES" sz="3600" dirty="0"/>
          </a:p>
        </p:txBody>
      </p:sp>
      <p:sp>
        <p:nvSpPr>
          <p:cNvPr id="3" name="Subtítulo 2"/>
          <p:cNvSpPr>
            <a:spLocks noGrp="1"/>
          </p:cNvSpPr>
          <p:nvPr>
            <p:ph type="subTitle" idx="1"/>
          </p:nvPr>
        </p:nvSpPr>
        <p:spPr>
          <a:xfrm>
            <a:off x="1929162" y="1502229"/>
            <a:ext cx="6991816" cy="5018314"/>
          </a:xfrm>
        </p:spPr>
        <p:txBody>
          <a:bodyPr>
            <a:normAutofit/>
          </a:bodyPr>
          <a:lstStyle/>
          <a:p>
            <a:pPr marL="342900" indent="-342900" algn="just">
              <a:lnSpc>
                <a:spcPct val="150000"/>
              </a:lnSpc>
              <a:buClr>
                <a:schemeClr val="accent2">
                  <a:lumMod val="50000"/>
                </a:schemeClr>
              </a:buClr>
              <a:buSzPct val="180000"/>
              <a:buFont typeface="Times New Roman" panose="02020603050405020304" pitchFamily="18" charset="0"/>
              <a:buChar char="•"/>
              <a:tabLst>
                <a:tab pos="457200" algn="l"/>
              </a:tabLst>
            </a:pPr>
            <a:r>
              <a:rPr lang="es-MX" dirty="0">
                <a:ea typeface="Calibri" panose="020F0502020204030204" pitchFamily="34" charset="0"/>
                <a:cs typeface="Times New Roman" panose="02020603050405020304" pitchFamily="18" charset="0"/>
              </a:rPr>
              <a:t>¿Cómo ha de ser la institución en un futuro?</a:t>
            </a:r>
            <a:endParaRPr lang="es-ES" dirty="0">
              <a:ea typeface="Calibri" panose="020F0502020204030204" pitchFamily="34" charset="0"/>
              <a:cs typeface="Times New Roman" panose="02020603050405020304" pitchFamily="18" charset="0"/>
            </a:endParaRPr>
          </a:p>
          <a:p>
            <a:pPr marL="342900" indent="-342900" algn="just">
              <a:lnSpc>
                <a:spcPct val="150000"/>
              </a:lnSpc>
              <a:buClr>
                <a:schemeClr val="accent2">
                  <a:lumMod val="50000"/>
                </a:schemeClr>
              </a:buClr>
              <a:buSzPct val="180000"/>
              <a:buFont typeface="Times New Roman" panose="02020603050405020304" pitchFamily="18" charset="0"/>
              <a:buChar char="•"/>
              <a:tabLst>
                <a:tab pos="457200" algn="l"/>
              </a:tabLst>
            </a:pPr>
            <a:r>
              <a:rPr lang="es-MX" dirty="0">
                <a:ea typeface="Calibri" panose="020F0502020204030204" pitchFamily="34" charset="0"/>
                <a:cs typeface="Times New Roman" panose="02020603050405020304" pitchFamily="18" charset="0"/>
              </a:rPr>
              <a:t> ¿Con qué plan </a:t>
            </a:r>
            <a:r>
              <a:rPr lang="es-MX" dirty="0" smtClean="0">
                <a:ea typeface="Calibri" panose="020F0502020204030204" pitchFamily="34" charset="0"/>
                <a:cs typeface="Times New Roman" panose="02020603050405020304" pitchFamily="18" charset="0"/>
              </a:rPr>
              <a:t>y programas lo </a:t>
            </a:r>
            <a:r>
              <a:rPr lang="es-MX" dirty="0">
                <a:ea typeface="Calibri" panose="020F0502020204030204" pitchFamily="34" charset="0"/>
                <a:cs typeface="Times New Roman" panose="02020603050405020304" pitchFamily="18" charset="0"/>
              </a:rPr>
              <a:t>intentará?</a:t>
            </a:r>
            <a:endParaRPr lang="es-ES" dirty="0">
              <a:ea typeface="Calibri" panose="020F0502020204030204" pitchFamily="34" charset="0"/>
              <a:cs typeface="Times New Roman" panose="02020603050405020304" pitchFamily="18" charset="0"/>
            </a:endParaRPr>
          </a:p>
          <a:p>
            <a:pPr marL="342900" indent="-342900" algn="just">
              <a:lnSpc>
                <a:spcPct val="150000"/>
              </a:lnSpc>
              <a:buClr>
                <a:schemeClr val="accent2">
                  <a:lumMod val="50000"/>
                </a:schemeClr>
              </a:buClr>
              <a:buSzPct val="180000"/>
              <a:buFont typeface="Times New Roman" panose="02020603050405020304" pitchFamily="18" charset="0"/>
              <a:buChar char="•"/>
              <a:tabLst>
                <a:tab pos="457200" algn="l"/>
              </a:tabLst>
            </a:pPr>
            <a:r>
              <a:rPr lang="es-MX" dirty="0">
                <a:ea typeface="Calibri" panose="020F0502020204030204" pitchFamily="34" charset="0"/>
                <a:cs typeface="Times New Roman" panose="02020603050405020304" pitchFamily="18" charset="0"/>
              </a:rPr>
              <a:t> ¿Se cumple con </a:t>
            </a:r>
            <a:r>
              <a:rPr lang="es-MX" dirty="0" smtClean="0">
                <a:ea typeface="Calibri" panose="020F0502020204030204" pitchFamily="34" charset="0"/>
                <a:cs typeface="Times New Roman" panose="02020603050405020304" pitchFamily="18" charset="0"/>
              </a:rPr>
              <a:t>los </a:t>
            </a:r>
            <a:r>
              <a:rPr lang="es-MX" dirty="0">
                <a:ea typeface="Calibri" panose="020F0502020204030204" pitchFamily="34" charset="0"/>
                <a:cs typeface="Times New Roman" panose="02020603050405020304" pitchFamily="18" charset="0"/>
              </a:rPr>
              <a:t>principios, valores éticos y </a:t>
            </a:r>
            <a:r>
              <a:rPr lang="es-MX" dirty="0" smtClean="0">
                <a:ea typeface="Calibri" panose="020F0502020204030204" pitchFamily="34" charset="0"/>
                <a:cs typeface="Times New Roman" panose="02020603050405020304" pitchFamily="18" charset="0"/>
              </a:rPr>
              <a:t>fines de la educación?</a:t>
            </a:r>
            <a:endParaRPr lang="es-ES" dirty="0">
              <a:ea typeface="Calibri" panose="020F0502020204030204" pitchFamily="34" charset="0"/>
              <a:cs typeface="Times New Roman" panose="02020603050405020304" pitchFamily="18" charset="0"/>
            </a:endParaRPr>
          </a:p>
          <a:p>
            <a:pPr marL="342900" indent="-342900" algn="just">
              <a:lnSpc>
                <a:spcPct val="150000"/>
              </a:lnSpc>
              <a:buClr>
                <a:schemeClr val="accent2">
                  <a:lumMod val="50000"/>
                </a:schemeClr>
              </a:buClr>
              <a:buSzPct val="180000"/>
              <a:buFont typeface="Times New Roman" panose="02020603050405020304" pitchFamily="18" charset="0"/>
              <a:buChar char="•"/>
              <a:tabLst>
                <a:tab pos="457200" algn="l"/>
              </a:tabLst>
            </a:pPr>
            <a:r>
              <a:rPr lang="es-MX" dirty="0">
                <a:ea typeface="Calibri" panose="020F0502020204030204" pitchFamily="34" charset="0"/>
                <a:cs typeface="Times New Roman" panose="02020603050405020304" pitchFamily="18" charset="0"/>
              </a:rPr>
              <a:t> ¿Cuál es su vinculación con la sociedad a la que sirve?</a:t>
            </a:r>
            <a:endParaRPr lang="es-ES" dirty="0">
              <a:ea typeface="Calibri" panose="020F0502020204030204" pitchFamily="34" charset="0"/>
              <a:cs typeface="Times New Roman" panose="02020603050405020304" pitchFamily="18" charset="0"/>
            </a:endParaRPr>
          </a:p>
          <a:p>
            <a:pPr marL="342900" indent="-342900" algn="just">
              <a:lnSpc>
                <a:spcPct val="150000"/>
              </a:lnSpc>
              <a:buClr>
                <a:schemeClr val="accent2">
                  <a:lumMod val="50000"/>
                </a:schemeClr>
              </a:buClr>
              <a:buSzPct val="180000"/>
              <a:buFont typeface="Times New Roman" panose="02020603050405020304" pitchFamily="18" charset="0"/>
              <a:buChar char="•"/>
              <a:tabLst>
                <a:tab pos="457200" algn="l"/>
              </a:tabLst>
            </a:pPr>
            <a:r>
              <a:rPr lang="es-MX" dirty="0">
                <a:ea typeface="Calibri" panose="020F0502020204030204" pitchFamily="34" charset="0"/>
                <a:cs typeface="Times New Roman" panose="02020603050405020304" pitchFamily="18" charset="0"/>
              </a:rPr>
              <a:t> ¿Cuáles son sus normas, políticas, procesos y estrategias?</a:t>
            </a:r>
            <a:endParaRPr lang="es-ES" dirty="0">
              <a:ea typeface="Calibri" panose="020F0502020204030204" pitchFamily="34" charset="0"/>
              <a:cs typeface="Times New Roman" panose="02020603050405020304" pitchFamily="18" charset="0"/>
            </a:endParaRPr>
          </a:p>
          <a:p>
            <a:pPr marL="342900" indent="-342900" algn="just">
              <a:lnSpc>
                <a:spcPct val="150000"/>
              </a:lnSpc>
              <a:buClr>
                <a:schemeClr val="accent2">
                  <a:lumMod val="50000"/>
                </a:schemeClr>
              </a:buClr>
              <a:buSzPct val="180000"/>
              <a:buFont typeface="Times New Roman" panose="02020603050405020304" pitchFamily="18" charset="0"/>
              <a:buChar char="•"/>
              <a:tabLst>
                <a:tab pos="457200" algn="l"/>
              </a:tabLst>
            </a:pPr>
            <a:r>
              <a:rPr lang="es-MX" dirty="0">
                <a:ea typeface="Calibri" panose="020F0502020204030204" pitchFamily="34" charset="0"/>
                <a:cs typeface="Times New Roman" panose="02020603050405020304" pitchFamily="18" charset="0"/>
              </a:rPr>
              <a:t>¿Cuáles son las implicaciones </a:t>
            </a:r>
            <a:r>
              <a:rPr lang="es-MX" dirty="0" smtClean="0">
                <a:ea typeface="Calibri" panose="020F0502020204030204" pitchFamily="34" charset="0"/>
                <a:cs typeface="Times New Roman" panose="02020603050405020304" pitchFamily="18" charset="0"/>
              </a:rPr>
              <a:t>políticas, económicas </a:t>
            </a:r>
            <a:r>
              <a:rPr lang="es-MX" dirty="0">
                <a:ea typeface="Calibri" panose="020F0502020204030204" pitchFamily="34" charset="0"/>
                <a:cs typeface="Times New Roman" panose="02020603050405020304" pitchFamily="18" charset="0"/>
              </a:rPr>
              <a:t>y sociales?</a:t>
            </a:r>
            <a:endParaRPr lang="es-ES" dirty="0">
              <a:ea typeface="Calibri" panose="020F0502020204030204" pitchFamily="34" charset="0"/>
              <a:cs typeface="Times New Roman" panose="02020603050405020304" pitchFamily="18" charset="0"/>
            </a:endParaRPr>
          </a:p>
          <a:p>
            <a:pPr marL="342900" indent="-342900" algn="just">
              <a:lnSpc>
                <a:spcPct val="150000"/>
              </a:lnSpc>
              <a:buClr>
                <a:schemeClr val="accent2">
                  <a:lumMod val="50000"/>
                </a:schemeClr>
              </a:buClr>
              <a:buSzPct val="180000"/>
              <a:buFont typeface="Times New Roman" panose="02020603050405020304" pitchFamily="18" charset="0"/>
              <a:buChar char="•"/>
              <a:tabLst>
                <a:tab pos="457200" algn="l"/>
              </a:tabLst>
            </a:pPr>
            <a:r>
              <a:rPr lang="es-MX" dirty="0">
                <a:ea typeface="Calibri" panose="020F0502020204030204" pitchFamily="34" charset="0"/>
                <a:cs typeface="Times New Roman" panose="02020603050405020304" pitchFamily="18" charset="0"/>
              </a:rPr>
              <a:t>¿Cómo </a:t>
            </a:r>
            <a:r>
              <a:rPr lang="es-MX" dirty="0" smtClean="0">
                <a:ea typeface="Calibri" panose="020F0502020204030204" pitchFamily="34" charset="0"/>
                <a:cs typeface="Times New Roman" panose="02020603050405020304" pitchFamily="18" charset="0"/>
              </a:rPr>
              <a:t>logra la institución educativa distinguirse </a:t>
            </a:r>
            <a:r>
              <a:rPr lang="es-MX" dirty="0">
                <a:ea typeface="Calibri" panose="020F0502020204030204" pitchFamily="34" charset="0"/>
                <a:cs typeface="Times New Roman" panose="02020603050405020304" pitchFamily="18" charset="0"/>
              </a:rPr>
              <a:t>de la competencia?</a:t>
            </a:r>
            <a:endParaRPr lang="es-ES" dirty="0">
              <a:ea typeface="Calibri" panose="020F0502020204030204" pitchFamily="34" charset="0"/>
              <a:cs typeface="Times New Roman" panose="02020603050405020304" pitchFamily="18" charset="0"/>
            </a:endParaRPr>
          </a:p>
          <a:p>
            <a:pPr marL="342900" indent="-342900" algn="just">
              <a:lnSpc>
                <a:spcPct val="150000"/>
              </a:lnSpc>
              <a:buClr>
                <a:schemeClr val="accent2">
                  <a:lumMod val="50000"/>
                </a:schemeClr>
              </a:buClr>
              <a:buSzPct val="180000"/>
              <a:buFont typeface="Times New Roman" panose="02020603050405020304" pitchFamily="18" charset="0"/>
              <a:buChar char="•"/>
              <a:tabLst>
                <a:tab pos="457200" algn="l"/>
              </a:tabLst>
            </a:pPr>
            <a:r>
              <a:rPr lang="es-MX" dirty="0">
                <a:ea typeface="Calibri" panose="020F0502020204030204" pitchFamily="34" charset="0"/>
                <a:cs typeface="Times New Roman" panose="02020603050405020304" pitchFamily="18" charset="0"/>
              </a:rPr>
              <a:t>¿</a:t>
            </a:r>
            <a:r>
              <a:rPr lang="es-MX" dirty="0" smtClean="0">
                <a:ea typeface="Calibri" panose="020F0502020204030204" pitchFamily="34" charset="0"/>
                <a:cs typeface="Times New Roman" panose="02020603050405020304" pitchFamily="18" charset="0"/>
              </a:rPr>
              <a:t>Cómo </a:t>
            </a:r>
            <a:r>
              <a:rPr lang="es-MX" dirty="0">
                <a:ea typeface="Calibri" panose="020F0502020204030204" pitchFamily="34" charset="0"/>
                <a:cs typeface="Times New Roman" panose="02020603050405020304" pitchFamily="18" charset="0"/>
              </a:rPr>
              <a:t>evalúa su </a:t>
            </a:r>
            <a:r>
              <a:rPr lang="es-MX" dirty="0" smtClean="0">
                <a:ea typeface="Calibri" panose="020F0502020204030204" pitchFamily="34" charset="0"/>
                <a:cs typeface="Times New Roman" panose="02020603050405020304" pitchFamily="18" charset="0"/>
              </a:rPr>
              <a:t>imagen e impacto </a:t>
            </a:r>
            <a:r>
              <a:rPr lang="es-MX" dirty="0">
                <a:ea typeface="Calibri" panose="020F0502020204030204" pitchFamily="34" charset="0"/>
                <a:cs typeface="Times New Roman" panose="02020603050405020304" pitchFamily="18" charset="0"/>
              </a:rPr>
              <a:t>social?</a:t>
            </a:r>
            <a:endParaRPr lang="es-ES" dirty="0">
              <a:ea typeface="Calibri" panose="020F0502020204030204" pitchFamily="34" charset="0"/>
              <a:cs typeface="Times New Roman" panose="02020603050405020304" pitchFamily="18" charset="0"/>
            </a:endParaRPr>
          </a:p>
          <a:p>
            <a:pPr marL="342900" indent="-342900" algn="just">
              <a:lnSpc>
                <a:spcPct val="150000"/>
              </a:lnSpc>
              <a:buClr>
                <a:schemeClr val="accent2">
                  <a:lumMod val="50000"/>
                </a:schemeClr>
              </a:buClr>
              <a:buSzPct val="180000"/>
              <a:buFont typeface="Times New Roman" panose="02020603050405020304" pitchFamily="18" charset="0"/>
              <a:buChar char="•"/>
              <a:tabLst>
                <a:tab pos="457200" algn="l"/>
              </a:tabLst>
            </a:pPr>
            <a:r>
              <a:rPr lang="es-MX" dirty="0">
                <a:ea typeface="Calibri" panose="020F0502020204030204" pitchFamily="34" charset="0"/>
                <a:cs typeface="Times New Roman" panose="02020603050405020304" pitchFamily="18" charset="0"/>
              </a:rPr>
              <a:t>¿Cómo </a:t>
            </a:r>
            <a:r>
              <a:rPr lang="es-MX" dirty="0" smtClean="0">
                <a:ea typeface="Calibri" panose="020F0502020204030204" pitchFamily="34" charset="0"/>
                <a:cs typeface="Times New Roman" panose="02020603050405020304" pitchFamily="18" charset="0"/>
              </a:rPr>
              <a:t>cumple con </a:t>
            </a:r>
            <a:r>
              <a:rPr lang="es-MX" dirty="0">
                <a:ea typeface="Calibri" panose="020F0502020204030204" pitchFamily="34" charset="0"/>
                <a:cs typeface="Times New Roman" panose="02020603050405020304" pitchFamily="18" charset="0"/>
              </a:rPr>
              <a:t>sus </a:t>
            </a:r>
            <a:r>
              <a:rPr lang="es-MX" dirty="0" smtClean="0">
                <a:ea typeface="Calibri" panose="020F0502020204030204" pitchFamily="34" charset="0"/>
                <a:cs typeface="Times New Roman" panose="02020603050405020304" pitchFamily="18" charset="0"/>
              </a:rPr>
              <a:t>objetivos y metas?</a:t>
            </a:r>
            <a:endParaRPr lang="es-ES" dirty="0"/>
          </a:p>
        </p:txBody>
      </p:sp>
    </p:spTree>
    <p:extLst>
      <p:ext uri="{BB962C8B-B14F-4D97-AF65-F5344CB8AC3E}">
        <p14:creationId xmlns:p14="http://schemas.microsoft.com/office/powerpoint/2010/main" val="12278966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clrChange>
              <a:clrFrom>
                <a:srgbClr val="F4F4F4"/>
              </a:clrFrom>
              <a:clrTo>
                <a:srgbClr val="F4F4F4">
                  <a:alpha val="0"/>
                </a:srgbClr>
              </a:clrTo>
            </a:clrChange>
            <a:lum bright="70000" contrast="-70000"/>
          </a:blip>
          <a:stretch>
            <a:fillRect/>
          </a:stretch>
        </p:blipFill>
        <p:spPr>
          <a:xfrm>
            <a:off x="3080657" y="1097174"/>
            <a:ext cx="4539343" cy="4905420"/>
          </a:xfrm>
          <a:prstGeom prst="rect">
            <a:avLst/>
          </a:prstGeom>
        </p:spPr>
      </p:pic>
      <p:sp>
        <p:nvSpPr>
          <p:cNvPr id="2" name="Título 1"/>
          <p:cNvSpPr>
            <a:spLocks noGrp="1"/>
          </p:cNvSpPr>
          <p:nvPr>
            <p:ph type="ctrTitle"/>
          </p:nvPr>
        </p:nvSpPr>
        <p:spPr>
          <a:xfrm>
            <a:off x="234174" y="122666"/>
            <a:ext cx="8798313" cy="1159727"/>
          </a:xfrm>
        </p:spPr>
        <p:txBody>
          <a:bodyPr anchor="ctr">
            <a:noAutofit/>
          </a:bodyPr>
          <a:lstStyle/>
          <a:p>
            <a:r>
              <a:rPr lang="es-ES" sz="3600" b="1" dirty="0" smtClean="0">
                <a:cs typeface="Arial" panose="020B0604020202020204" pitchFamily="34" charset="0"/>
              </a:rPr>
              <a:t>Un </a:t>
            </a:r>
            <a:r>
              <a:rPr lang="es-ES" sz="3600" b="1" dirty="0">
                <a:cs typeface="Arial" panose="020B0604020202020204" pitchFamily="34" charset="0"/>
              </a:rPr>
              <a:t>Modelo Educativo Integral lo Constituyen </a:t>
            </a:r>
            <a:r>
              <a:rPr lang="es-ES" sz="3600" b="1" dirty="0" smtClean="0">
                <a:cs typeface="Arial" panose="020B0604020202020204" pitchFamily="34" charset="0"/>
              </a:rPr>
              <a:t>Nueve Dimensiones</a:t>
            </a:r>
            <a:endParaRPr lang="es-ES" sz="3600" dirty="0"/>
          </a:p>
        </p:txBody>
      </p:sp>
      <p:sp>
        <p:nvSpPr>
          <p:cNvPr id="3" name="Subtítulo 2"/>
          <p:cNvSpPr>
            <a:spLocks noGrp="1"/>
          </p:cNvSpPr>
          <p:nvPr>
            <p:ph type="subTitle" idx="1"/>
          </p:nvPr>
        </p:nvSpPr>
        <p:spPr>
          <a:xfrm>
            <a:off x="1683834" y="1427884"/>
            <a:ext cx="7348653" cy="4297733"/>
          </a:xfrm>
        </p:spPr>
        <p:txBody>
          <a:bodyPr>
            <a:noAutofit/>
          </a:bodyPr>
          <a:lstStyle/>
          <a:p>
            <a:pPr algn="just"/>
            <a:r>
              <a:rPr lang="es-MX" sz="1600" b="1" dirty="0"/>
              <a:t>Filosófica: </a:t>
            </a:r>
            <a:r>
              <a:rPr lang="es-ES" sz="1600" dirty="0"/>
              <a:t>bases conceptuales constitutivas; visión; misión; marco axiológico</a:t>
            </a:r>
            <a:r>
              <a:rPr lang="es-MX" sz="1600" dirty="0"/>
              <a:t> y teleológico.</a:t>
            </a:r>
            <a:endParaRPr lang="es-ES" sz="1600" dirty="0"/>
          </a:p>
          <a:p>
            <a:pPr algn="just"/>
            <a:r>
              <a:rPr lang="es-ES" sz="1600" b="1" dirty="0" smtClean="0"/>
              <a:t>Pedagógica/andrológica: </a:t>
            </a:r>
            <a:r>
              <a:rPr lang="es-ES" sz="1600" dirty="0"/>
              <a:t>estrategia metodológica de las funciones de regulación, sustantivas, de gestión y de consultoría.</a:t>
            </a:r>
          </a:p>
          <a:p>
            <a:pPr algn="just"/>
            <a:r>
              <a:rPr lang="es-ES" sz="1600" b="1" dirty="0"/>
              <a:t>Sociológica: </a:t>
            </a:r>
            <a:r>
              <a:rPr lang="es-ES" sz="1600" dirty="0"/>
              <a:t>estrategia de las relaciones internas y sociales con el entorno.</a:t>
            </a:r>
          </a:p>
          <a:p>
            <a:pPr algn="just"/>
            <a:r>
              <a:rPr lang="es-ES" sz="1600" b="1" dirty="0"/>
              <a:t>Política: </a:t>
            </a:r>
            <a:r>
              <a:rPr lang="es-ES" sz="1600" dirty="0"/>
              <a:t>estrategia que encuadra las relaciones institucionales, interinstitucionales e internacionales.</a:t>
            </a:r>
          </a:p>
          <a:p>
            <a:pPr algn="just"/>
            <a:r>
              <a:rPr lang="es-ES" sz="1600" b="1" dirty="0"/>
              <a:t>Jurídica: </a:t>
            </a:r>
            <a:r>
              <a:rPr lang="es-ES" sz="1600" dirty="0"/>
              <a:t>base legal y normativa que regulan a la propia institución, sus deberes y derechos.</a:t>
            </a:r>
          </a:p>
          <a:p>
            <a:pPr algn="just"/>
            <a:r>
              <a:rPr lang="es-ES" sz="1600" b="1" dirty="0"/>
              <a:t>Operativa: </a:t>
            </a:r>
            <a:r>
              <a:rPr lang="es-ES" sz="1600" dirty="0"/>
              <a:t>sistemas; procesos;</a:t>
            </a:r>
            <a:r>
              <a:rPr lang="es-MX" sz="1600" dirty="0"/>
              <a:t> órganos; personas; tecnología; funciones; actividades; recursos; costo-beneficio-impacto social.</a:t>
            </a:r>
            <a:endParaRPr lang="es-ES" sz="1600" dirty="0"/>
          </a:p>
          <a:p>
            <a:pPr algn="just"/>
            <a:r>
              <a:rPr lang="es-MX" sz="1600" b="1" dirty="0"/>
              <a:t>Categorías de aprendizaje: </a:t>
            </a:r>
            <a:r>
              <a:rPr lang="es-MX" sz="1600" dirty="0"/>
              <a:t>c</a:t>
            </a:r>
            <a:r>
              <a:rPr lang="es-MX" sz="1600" dirty="0" smtClean="0"/>
              <a:t>ognoscitivo</a:t>
            </a:r>
            <a:r>
              <a:rPr lang="es-MX" sz="1600" dirty="0"/>
              <a:t>, </a:t>
            </a:r>
            <a:r>
              <a:rPr lang="es-MX" sz="1600" dirty="0" smtClean="0"/>
              <a:t>afectivo </a:t>
            </a:r>
            <a:r>
              <a:rPr lang="es-MX" sz="1600" dirty="0"/>
              <a:t>y </a:t>
            </a:r>
            <a:r>
              <a:rPr lang="es-MX" sz="1600" dirty="0" smtClean="0"/>
              <a:t>psicomotor.</a:t>
            </a:r>
            <a:endParaRPr lang="es-ES" sz="1600" dirty="0"/>
          </a:p>
          <a:p>
            <a:pPr algn="just"/>
            <a:r>
              <a:rPr lang="es-ES" sz="1600" b="1" dirty="0"/>
              <a:t>Prospectiva: </a:t>
            </a:r>
            <a:r>
              <a:rPr lang="es-ES" sz="1600" dirty="0"/>
              <a:t>docencia</a:t>
            </a:r>
            <a:r>
              <a:rPr lang="es-MX" sz="1600" dirty="0"/>
              <a:t>; investigación; extensión; difusión; divulgación y vinculación </a:t>
            </a:r>
            <a:r>
              <a:rPr lang="es-MX" sz="1600" dirty="0">
                <a:solidFill>
                  <a:schemeClr val="bg1"/>
                </a:solidFill>
              </a:rPr>
              <a:t>pa</a:t>
            </a:r>
            <a:r>
              <a:rPr lang="es-MX" sz="1600" dirty="0"/>
              <a:t>ra la integración social.</a:t>
            </a:r>
            <a:endParaRPr lang="es-ES" sz="1600" dirty="0"/>
          </a:p>
          <a:p>
            <a:pPr algn="just"/>
            <a:r>
              <a:rPr lang="es-MX" sz="1600" b="1" dirty="0">
                <a:solidFill>
                  <a:schemeClr val="bg1"/>
                </a:solidFill>
              </a:rPr>
              <a:t>Cam</a:t>
            </a:r>
            <a:r>
              <a:rPr lang="es-MX" sz="1600" b="1" dirty="0"/>
              <a:t>pos del conocimiento: </a:t>
            </a:r>
            <a:r>
              <a:rPr lang="es-MX" sz="1600" dirty="0"/>
              <a:t>científico, tecnológico y </a:t>
            </a:r>
            <a:r>
              <a:rPr lang="es-MX" sz="1600" dirty="0" smtClean="0"/>
              <a:t>humano como </a:t>
            </a:r>
            <a:r>
              <a:rPr lang="es-MX" sz="1600" dirty="0"/>
              <a:t>valor </a:t>
            </a:r>
            <a:r>
              <a:rPr lang="es-MX" sz="1600" dirty="0" smtClean="0"/>
              <a:t>agregado.</a:t>
            </a:r>
            <a:endParaRPr lang="es-ES" sz="1600" dirty="0"/>
          </a:p>
        </p:txBody>
      </p:sp>
    </p:spTree>
    <p:extLst>
      <p:ext uri="{BB962C8B-B14F-4D97-AF65-F5344CB8AC3E}">
        <p14:creationId xmlns:p14="http://schemas.microsoft.com/office/powerpoint/2010/main" val="58532535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clrChange>
              <a:clrFrom>
                <a:srgbClr val="F4F4F4"/>
              </a:clrFrom>
              <a:clrTo>
                <a:srgbClr val="F4F4F4">
                  <a:alpha val="0"/>
                </a:srgbClr>
              </a:clrTo>
            </a:clrChange>
            <a:lum bright="70000" contrast="-70000"/>
          </a:blip>
          <a:stretch>
            <a:fillRect/>
          </a:stretch>
        </p:blipFill>
        <p:spPr>
          <a:xfrm>
            <a:off x="3080657" y="1097174"/>
            <a:ext cx="4539343" cy="4905420"/>
          </a:xfrm>
          <a:prstGeom prst="rect">
            <a:avLst/>
          </a:prstGeom>
        </p:spPr>
      </p:pic>
      <p:sp>
        <p:nvSpPr>
          <p:cNvPr id="6" name="Marcador de texto 2"/>
          <p:cNvSpPr txBox="1">
            <a:spLocks/>
          </p:cNvSpPr>
          <p:nvPr/>
        </p:nvSpPr>
        <p:spPr>
          <a:xfrm>
            <a:off x="2177146" y="1286087"/>
            <a:ext cx="3309258" cy="4704240"/>
          </a:xfrm>
          <a:prstGeom prst="rect">
            <a:avLst/>
          </a:prstGeom>
        </p:spPr>
        <p:txBody>
          <a:bodyPr vert="horz" lIns="91440" tIns="45720" rIns="91440" bIns="45720"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marL="174625" indent="-174625" algn="l">
              <a:buClr>
                <a:schemeClr val="accent2">
                  <a:lumMod val="50000"/>
                </a:schemeClr>
              </a:buClr>
              <a:buSzPct val="150000"/>
              <a:buFont typeface="Arial" panose="020B0604020202020204" pitchFamily="34" charset="0"/>
              <a:buChar char="•"/>
            </a:pPr>
            <a:r>
              <a:rPr lang="es-ES" sz="1600" dirty="0" smtClean="0">
                <a:solidFill>
                  <a:schemeClr val="tx1">
                    <a:lumMod val="85000"/>
                    <a:lumOff val="15000"/>
                  </a:schemeClr>
                </a:solidFill>
              </a:rPr>
              <a:t>Respeto a la dignidad de las personas</a:t>
            </a:r>
          </a:p>
          <a:p>
            <a:pPr marL="174625" indent="-174625" algn="l">
              <a:buClr>
                <a:schemeClr val="accent2">
                  <a:lumMod val="50000"/>
                </a:schemeClr>
              </a:buClr>
              <a:buSzPct val="150000"/>
              <a:buFont typeface="Arial" panose="020B0604020202020204" pitchFamily="34" charset="0"/>
              <a:buChar char="•"/>
            </a:pPr>
            <a:r>
              <a:rPr lang="es-ES" sz="1600" dirty="0" smtClean="0">
                <a:solidFill>
                  <a:schemeClr val="tx1">
                    <a:lumMod val="85000"/>
                    <a:lumOff val="15000"/>
                  </a:schemeClr>
                </a:solidFill>
              </a:rPr>
              <a:t>Equidad y transparencia en la oferta educativa.</a:t>
            </a:r>
          </a:p>
          <a:p>
            <a:pPr marL="174625" indent="-174625" algn="l">
              <a:buClr>
                <a:schemeClr val="accent2">
                  <a:lumMod val="50000"/>
                </a:schemeClr>
              </a:buClr>
              <a:buSzPct val="150000"/>
              <a:buFont typeface="Arial" panose="020B0604020202020204" pitchFamily="34" charset="0"/>
              <a:buChar char="•"/>
            </a:pPr>
            <a:r>
              <a:rPr lang="es-ES" sz="1600" dirty="0" smtClean="0">
                <a:solidFill>
                  <a:schemeClr val="tx1">
                    <a:lumMod val="85000"/>
                    <a:lumOff val="15000"/>
                  </a:schemeClr>
                </a:solidFill>
              </a:rPr>
              <a:t>Seguridad en el cumplimiento de los planes y programas de estudio.</a:t>
            </a:r>
          </a:p>
          <a:p>
            <a:pPr marL="174625" indent="-174625" algn="l">
              <a:buClr>
                <a:schemeClr val="accent2">
                  <a:lumMod val="50000"/>
                </a:schemeClr>
              </a:buClr>
              <a:buSzPct val="150000"/>
              <a:buFont typeface="Arial" panose="020B0604020202020204" pitchFamily="34" charset="0"/>
              <a:buChar char="•"/>
            </a:pPr>
            <a:r>
              <a:rPr lang="es-ES" sz="1600" dirty="0" smtClean="0">
                <a:solidFill>
                  <a:schemeClr val="tx1">
                    <a:lumMod val="85000"/>
                    <a:lumOff val="15000"/>
                  </a:schemeClr>
                </a:solidFill>
              </a:rPr>
              <a:t>Reconocimiento de los derechos de autor, facilitando la titularidad de la propiedad intelectual de las aportaciones en los trabajos académicos y de investigación.</a:t>
            </a:r>
          </a:p>
          <a:p>
            <a:pPr marL="174625" indent="-174625" algn="l">
              <a:buClr>
                <a:schemeClr val="accent2">
                  <a:lumMod val="50000"/>
                </a:schemeClr>
              </a:buClr>
              <a:buSzPct val="150000"/>
              <a:buFont typeface="Arial" panose="020B0604020202020204" pitchFamily="34" charset="0"/>
              <a:buChar char="•"/>
            </a:pPr>
            <a:r>
              <a:rPr lang="es-ES" sz="1600" dirty="0" smtClean="0">
                <a:solidFill>
                  <a:schemeClr val="tx1">
                    <a:lumMod val="85000"/>
                    <a:lumOff val="15000"/>
                  </a:schemeClr>
                </a:solidFill>
              </a:rPr>
              <a:t>Objetividad en los procesos de evaluación del aprendizaje.</a:t>
            </a:r>
          </a:p>
          <a:p>
            <a:pPr marL="174625" indent="-174625" algn="l">
              <a:buClr>
                <a:schemeClr val="accent2">
                  <a:lumMod val="50000"/>
                </a:schemeClr>
              </a:buClr>
              <a:buSzPct val="150000"/>
              <a:buFont typeface="Arial" panose="020B0604020202020204" pitchFamily="34" charset="0"/>
              <a:buChar char="•"/>
            </a:pPr>
            <a:r>
              <a:rPr lang="es-ES" sz="1600" dirty="0" smtClean="0">
                <a:solidFill>
                  <a:schemeClr val="tx1">
                    <a:lumMod val="85000"/>
                    <a:lumOff val="15000"/>
                  </a:schemeClr>
                </a:solidFill>
              </a:rPr>
              <a:t>Fortalecimiento de beneficios de la sociedad.</a:t>
            </a:r>
          </a:p>
          <a:p>
            <a:pPr marL="174625" indent="-174625" algn="l">
              <a:buClr>
                <a:schemeClr val="accent2">
                  <a:lumMod val="50000"/>
                </a:schemeClr>
              </a:buClr>
              <a:buSzPct val="150000"/>
              <a:buFont typeface="Arial" panose="020B0604020202020204" pitchFamily="34" charset="0"/>
              <a:buChar char="•"/>
            </a:pPr>
            <a:r>
              <a:rPr lang="es-ES" sz="1600" dirty="0" smtClean="0">
                <a:solidFill>
                  <a:schemeClr val="tx1">
                    <a:lumMod val="85000"/>
                    <a:lumOff val="15000"/>
                  </a:schemeClr>
                </a:solidFill>
              </a:rPr>
              <a:t>Transparencia con la comunidad de aprendizaje.</a:t>
            </a:r>
            <a:endParaRPr lang="es-ES" sz="1600" dirty="0">
              <a:solidFill>
                <a:schemeClr val="tx1">
                  <a:lumMod val="85000"/>
                  <a:lumOff val="15000"/>
                </a:schemeClr>
              </a:solidFill>
            </a:endParaRPr>
          </a:p>
        </p:txBody>
      </p:sp>
      <p:sp>
        <p:nvSpPr>
          <p:cNvPr id="7" name="Marcador de texto 4"/>
          <p:cNvSpPr txBox="1">
            <a:spLocks/>
          </p:cNvSpPr>
          <p:nvPr/>
        </p:nvSpPr>
        <p:spPr>
          <a:xfrm>
            <a:off x="5545877" y="1304168"/>
            <a:ext cx="3228009" cy="4828479"/>
          </a:xfrm>
          <a:prstGeom prst="rect">
            <a:avLst/>
          </a:prstGeom>
        </p:spPr>
        <p:txBody>
          <a:bodyPr>
            <a:no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marL="174625" indent="-174625">
              <a:buClr>
                <a:schemeClr val="accent2">
                  <a:lumMod val="50000"/>
                </a:schemeClr>
              </a:buClr>
              <a:buSzPct val="150000"/>
              <a:buFont typeface="Arial" panose="020B0604020202020204" pitchFamily="34" charset="0"/>
              <a:buChar char="•"/>
            </a:pPr>
            <a:r>
              <a:rPr lang="es-ES" sz="1600" dirty="0" smtClean="0">
                <a:solidFill>
                  <a:schemeClr val="tx1">
                    <a:lumMod val="85000"/>
                    <a:lumOff val="15000"/>
                  </a:schemeClr>
                </a:solidFill>
              </a:rPr>
              <a:t>Informe de logros congruentes con las  tendencias y prospectiva.</a:t>
            </a:r>
          </a:p>
          <a:p>
            <a:pPr marL="174625" indent="-174625">
              <a:buClr>
                <a:schemeClr val="accent2">
                  <a:lumMod val="50000"/>
                </a:schemeClr>
              </a:buClr>
              <a:buSzPct val="150000"/>
              <a:buFont typeface="Arial" panose="020B0604020202020204" pitchFamily="34" charset="0"/>
              <a:buChar char="•"/>
            </a:pPr>
            <a:r>
              <a:rPr lang="es-ES" sz="1600" dirty="0" smtClean="0">
                <a:solidFill>
                  <a:schemeClr val="tx1">
                    <a:lumMod val="85000"/>
                    <a:lumOff val="15000"/>
                  </a:schemeClr>
                </a:solidFill>
              </a:rPr>
              <a:t>Prudencia en el trato humano.</a:t>
            </a:r>
          </a:p>
          <a:p>
            <a:pPr marL="174625" indent="-174625">
              <a:buClr>
                <a:schemeClr val="accent2">
                  <a:lumMod val="50000"/>
                </a:schemeClr>
              </a:buClr>
              <a:buSzPct val="150000"/>
              <a:buFont typeface="Arial" panose="020B0604020202020204" pitchFamily="34" charset="0"/>
              <a:buChar char="•"/>
            </a:pPr>
            <a:r>
              <a:rPr lang="es-ES" sz="1600" dirty="0" smtClean="0">
                <a:solidFill>
                  <a:schemeClr val="tx1">
                    <a:lumMod val="85000"/>
                    <a:lumOff val="15000"/>
                  </a:schemeClr>
                </a:solidFill>
              </a:rPr>
              <a:t>Libertad académica.</a:t>
            </a:r>
          </a:p>
          <a:p>
            <a:pPr marL="174625" indent="-174625">
              <a:buClr>
                <a:schemeClr val="accent2">
                  <a:lumMod val="50000"/>
                </a:schemeClr>
              </a:buClr>
              <a:buSzPct val="150000"/>
              <a:buFont typeface="Arial" panose="020B0604020202020204" pitchFamily="34" charset="0"/>
              <a:buChar char="•"/>
            </a:pPr>
            <a:r>
              <a:rPr lang="es-ES" sz="1600" dirty="0" smtClean="0">
                <a:solidFill>
                  <a:schemeClr val="tx1">
                    <a:lumMod val="85000"/>
                    <a:lumOff val="15000"/>
                  </a:schemeClr>
                </a:solidFill>
              </a:rPr>
              <a:t>Investigación de alcance social.</a:t>
            </a:r>
          </a:p>
          <a:p>
            <a:pPr marL="174625" indent="-174625">
              <a:buClr>
                <a:schemeClr val="accent2">
                  <a:lumMod val="50000"/>
                </a:schemeClr>
              </a:buClr>
              <a:buSzPct val="150000"/>
              <a:buFont typeface="Arial" panose="020B0604020202020204" pitchFamily="34" charset="0"/>
              <a:buChar char="•"/>
            </a:pPr>
            <a:r>
              <a:rPr lang="es-ES" sz="1600" dirty="0" smtClean="0">
                <a:solidFill>
                  <a:schemeClr val="tx1">
                    <a:lumMod val="85000"/>
                    <a:lumOff val="15000"/>
                  </a:schemeClr>
                </a:solidFill>
              </a:rPr>
              <a:t>Confianza entre la comunidad académica del posgrado.</a:t>
            </a:r>
          </a:p>
          <a:p>
            <a:pPr marL="174625" indent="-174625">
              <a:buClr>
                <a:schemeClr val="accent2">
                  <a:lumMod val="50000"/>
                </a:schemeClr>
              </a:buClr>
              <a:buSzPct val="150000"/>
              <a:buFont typeface="Arial" panose="020B0604020202020204" pitchFamily="34" charset="0"/>
              <a:buChar char="•"/>
            </a:pPr>
            <a:r>
              <a:rPr lang="es-ES" sz="1600" dirty="0" smtClean="0">
                <a:solidFill>
                  <a:schemeClr val="tx1">
                    <a:lumMod val="85000"/>
                    <a:lumOff val="15000"/>
                  </a:schemeClr>
                </a:solidFill>
              </a:rPr>
              <a:t>Concordia para el consenso y armonía de las decisiones.</a:t>
            </a:r>
          </a:p>
          <a:p>
            <a:pPr marL="174625" indent="-174625">
              <a:buClr>
                <a:schemeClr val="accent2">
                  <a:lumMod val="50000"/>
                </a:schemeClr>
              </a:buClr>
              <a:buSzPct val="150000"/>
              <a:buFont typeface="Arial" panose="020B0604020202020204" pitchFamily="34" charset="0"/>
              <a:buChar char="•"/>
            </a:pPr>
            <a:r>
              <a:rPr lang="es-ES" sz="1600" dirty="0" smtClean="0">
                <a:solidFill>
                  <a:schemeClr val="tx1">
                    <a:lumMod val="85000"/>
                    <a:lumOff val="15000"/>
                  </a:schemeClr>
                </a:solidFill>
              </a:rPr>
              <a:t>Honradez del plan estratégico para el desarrollo social.</a:t>
            </a:r>
          </a:p>
          <a:p>
            <a:pPr marL="174625" indent="-174625">
              <a:buClr>
                <a:schemeClr val="accent2">
                  <a:lumMod val="50000"/>
                </a:schemeClr>
              </a:buClr>
              <a:buSzPct val="150000"/>
              <a:buFont typeface="Arial" panose="020B0604020202020204" pitchFamily="34" charset="0"/>
              <a:buChar char="•"/>
            </a:pPr>
            <a:r>
              <a:rPr lang="es-ES" sz="1600" dirty="0" smtClean="0">
                <a:solidFill>
                  <a:schemeClr val="tx1">
                    <a:lumMod val="85000"/>
                    <a:lumOff val="15000"/>
                  </a:schemeClr>
                </a:solidFill>
              </a:rPr>
              <a:t>Templanza para la moderación y la sobriedad.</a:t>
            </a:r>
          </a:p>
          <a:p>
            <a:pPr marL="174625" indent="-174625">
              <a:buClr>
                <a:schemeClr val="accent2">
                  <a:lumMod val="50000"/>
                </a:schemeClr>
              </a:buClr>
              <a:buSzPct val="150000"/>
              <a:buFont typeface="Arial" panose="020B0604020202020204" pitchFamily="34" charset="0"/>
              <a:buChar char="•"/>
            </a:pPr>
            <a:r>
              <a:rPr lang="es-ES" sz="1600" dirty="0" smtClean="0">
                <a:solidFill>
                  <a:schemeClr val="tx1">
                    <a:lumMod val="85000"/>
                    <a:lumOff val="15000"/>
                  </a:schemeClr>
                </a:solidFill>
              </a:rPr>
              <a:t>Tolerancia a la frustración e irresponsabilidad de terceros.</a:t>
            </a:r>
            <a:endParaRPr lang="es-ES" sz="1600" dirty="0">
              <a:solidFill>
                <a:schemeClr val="tx1">
                  <a:lumMod val="85000"/>
                  <a:lumOff val="15000"/>
                </a:schemeClr>
              </a:solidFill>
            </a:endParaRPr>
          </a:p>
        </p:txBody>
      </p:sp>
      <p:sp>
        <p:nvSpPr>
          <p:cNvPr id="8" name="Rectángulo 7"/>
          <p:cNvSpPr/>
          <p:nvPr/>
        </p:nvSpPr>
        <p:spPr>
          <a:xfrm>
            <a:off x="167268" y="139393"/>
            <a:ext cx="8831766" cy="1200329"/>
          </a:xfrm>
          <a:prstGeom prst="rect">
            <a:avLst/>
          </a:prstGeom>
        </p:spPr>
        <p:txBody>
          <a:bodyPr wrap="square">
            <a:spAutoFit/>
          </a:bodyPr>
          <a:lstStyle/>
          <a:p>
            <a:pPr algn="r"/>
            <a:r>
              <a:rPr lang="es-MX" sz="3600" b="1" dirty="0">
                <a:latin typeface="+mj-lt"/>
                <a:cs typeface="Arial" panose="020B0604020202020204" pitchFamily="34" charset="0"/>
              </a:rPr>
              <a:t>Valores </a:t>
            </a:r>
            <a:r>
              <a:rPr lang="es-MX" sz="3600" b="1" dirty="0" smtClean="0">
                <a:latin typeface="+mj-lt"/>
                <a:cs typeface="Arial" panose="020B0604020202020204" pitchFamily="34" charset="0"/>
              </a:rPr>
              <a:t>Esperados del </a:t>
            </a:r>
            <a:r>
              <a:rPr lang="es-MX" sz="3600" b="1" dirty="0">
                <a:latin typeface="+mj-lt"/>
                <a:cs typeface="Arial" panose="020B0604020202020204" pitchFamily="34" charset="0"/>
              </a:rPr>
              <a:t>Sistema de </a:t>
            </a:r>
            <a:endParaRPr lang="es-MX" sz="3600" b="1" dirty="0" smtClean="0">
              <a:latin typeface="+mj-lt"/>
              <a:cs typeface="Arial" panose="020B0604020202020204" pitchFamily="34" charset="0"/>
            </a:endParaRPr>
          </a:p>
          <a:p>
            <a:pPr algn="r"/>
            <a:r>
              <a:rPr lang="es-MX" sz="3600" b="1" dirty="0" smtClean="0">
                <a:latin typeface="+mj-lt"/>
                <a:cs typeface="Arial" panose="020B0604020202020204" pitchFamily="34" charset="0"/>
              </a:rPr>
              <a:t>Educación </a:t>
            </a:r>
            <a:r>
              <a:rPr lang="es-MX" sz="3600" b="1" dirty="0">
                <a:latin typeface="+mj-lt"/>
                <a:cs typeface="Arial" panose="020B0604020202020204" pitchFamily="34" charset="0"/>
              </a:rPr>
              <a:t>en México</a:t>
            </a:r>
            <a:endParaRPr lang="es-ES" sz="3600" b="1" dirty="0">
              <a:latin typeface="+mj-lt"/>
              <a:cs typeface="Arial" panose="020B0604020202020204" pitchFamily="34" charset="0"/>
            </a:endParaRPr>
          </a:p>
        </p:txBody>
      </p:sp>
    </p:spTree>
    <p:extLst>
      <p:ext uri="{BB962C8B-B14F-4D97-AF65-F5344CB8AC3E}">
        <p14:creationId xmlns:p14="http://schemas.microsoft.com/office/powerpoint/2010/main" val="279816545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clrChange>
              <a:clrFrom>
                <a:srgbClr val="F4F4F4"/>
              </a:clrFrom>
              <a:clrTo>
                <a:srgbClr val="F4F4F4">
                  <a:alpha val="0"/>
                </a:srgbClr>
              </a:clrTo>
            </a:clrChange>
            <a:lum bright="70000" contrast="-70000"/>
          </a:blip>
          <a:stretch>
            <a:fillRect/>
          </a:stretch>
        </p:blipFill>
        <p:spPr>
          <a:xfrm>
            <a:off x="3080657" y="1097174"/>
            <a:ext cx="4539343" cy="4905420"/>
          </a:xfrm>
          <a:prstGeom prst="rect">
            <a:avLst/>
          </a:prstGeom>
        </p:spPr>
      </p:pic>
      <p:sp>
        <p:nvSpPr>
          <p:cNvPr id="2" name="Título 1"/>
          <p:cNvSpPr>
            <a:spLocks noGrp="1"/>
          </p:cNvSpPr>
          <p:nvPr>
            <p:ph type="ctrTitle"/>
          </p:nvPr>
        </p:nvSpPr>
        <p:spPr>
          <a:xfrm>
            <a:off x="114300" y="186195"/>
            <a:ext cx="8866414" cy="466951"/>
          </a:xfrm>
        </p:spPr>
        <p:txBody>
          <a:bodyPr anchor="ctr">
            <a:noAutofit/>
          </a:bodyPr>
          <a:lstStyle/>
          <a:p>
            <a:r>
              <a:rPr lang="es-MX" sz="3600" b="1" dirty="0">
                <a:cs typeface="Arial" panose="020B0604020202020204" pitchFamily="34" charset="0"/>
              </a:rPr>
              <a:t>Referencias</a:t>
            </a:r>
            <a:endParaRPr lang="es-ES" sz="3600" b="1" dirty="0">
              <a:cs typeface="Arial" panose="020B0604020202020204" pitchFamily="34" charset="0"/>
            </a:endParaRPr>
          </a:p>
        </p:txBody>
      </p:sp>
      <p:sp>
        <p:nvSpPr>
          <p:cNvPr id="3" name="Subtítulo 2"/>
          <p:cNvSpPr>
            <a:spLocks noGrp="1"/>
          </p:cNvSpPr>
          <p:nvPr>
            <p:ph type="subTitle" idx="1"/>
          </p:nvPr>
        </p:nvSpPr>
        <p:spPr>
          <a:xfrm>
            <a:off x="1415143" y="602160"/>
            <a:ext cx="7565571" cy="5831294"/>
          </a:xfrm>
        </p:spPr>
        <p:txBody>
          <a:bodyPr>
            <a:noAutofit/>
          </a:bodyPr>
          <a:lstStyle/>
          <a:p>
            <a:pPr marL="342900" indent="-342900" algn="just">
              <a:buClr>
                <a:schemeClr val="accent2">
                  <a:lumMod val="50000"/>
                </a:schemeClr>
              </a:buClr>
              <a:buSzPct val="150000"/>
              <a:buFont typeface="Arial" panose="020B0604020202020204" pitchFamily="34" charset="0"/>
              <a:buChar char="•"/>
            </a:pPr>
            <a:r>
              <a:rPr lang="es-MX" sz="1600" dirty="0">
                <a:cs typeface="Arial" panose="020B0604020202020204" pitchFamily="34" charset="0"/>
              </a:rPr>
              <a:t>Álvarez L., Mario. (1998</a:t>
            </a:r>
            <a:r>
              <a:rPr lang="es-MX" sz="1600" b="1" i="1" dirty="0">
                <a:cs typeface="Arial" panose="020B0604020202020204" pitchFamily="34" charset="0"/>
              </a:rPr>
              <a:t>). Acerca del concepto de derechos humanos</a:t>
            </a:r>
            <a:r>
              <a:rPr lang="es-MX" sz="1600" dirty="0">
                <a:cs typeface="Arial" panose="020B0604020202020204" pitchFamily="34" charset="0"/>
              </a:rPr>
              <a:t>. México. Mc Graw Hill. México.</a:t>
            </a:r>
          </a:p>
          <a:p>
            <a:pPr marL="342900" indent="-342900" algn="just">
              <a:buClr>
                <a:schemeClr val="accent2">
                  <a:lumMod val="50000"/>
                </a:schemeClr>
              </a:buClr>
              <a:buSzPct val="150000"/>
              <a:buFont typeface="Arial" panose="020B0604020202020204" pitchFamily="34" charset="0"/>
              <a:buChar char="•"/>
            </a:pPr>
            <a:r>
              <a:rPr lang="es-MX" sz="1600" dirty="0">
                <a:cs typeface="Arial" panose="020B0604020202020204" pitchFamily="34" charset="0"/>
              </a:rPr>
              <a:t>Asensio, José M. (2004). </a:t>
            </a:r>
            <a:r>
              <a:rPr lang="es-MX" sz="1600" b="1" i="1" dirty="0">
                <a:cs typeface="Arial" panose="020B0604020202020204" pitchFamily="34" charset="0"/>
              </a:rPr>
              <a:t>Una educación para el diálogo</a:t>
            </a:r>
            <a:r>
              <a:rPr lang="es-MX" sz="1600" dirty="0">
                <a:cs typeface="Arial" panose="020B0604020202020204" pitchFamily="34" charset="0"/>
              </a:rPr>
              <a:t>. Barcelona. Paidós.</a:t>
            </a:r>
          </a:p>
          <a:p>
            <a:pPr marL="342900" indent="-342900" algn="just">
              <a:buClr>
                <a:schemeClr val="accent2">
                  <a:lumMod val="50000"/>
                </a:schemeClr>
              </a:buClr>
              <a:buSzPct val="150000"/>
              <a:buFont typeface="Arial" panose="020B0604020202020204" pitchFamily="34" charset="0"/>
              <a:buChar char="•"/>
            </a:pPr>
            <a:r>
              <a:rPr lang="es-MX" sz="1600" dirty="0">
                <a:cs typeface="Arial" panose="020B0604020202020204" pitchFamily="34" charset="0"/>
              </a:rPr>
              <a:t>Barberá Alabat, Vicente. (2001</a:t>
            </a:r>
            <a:r>
              <a:rPr lang="es-MX" sz="1600" b="1" i="1" dirty="0">
                <a:cs typeface="Arial" panose="020B0604020202020204" pitchFamily="34" charset="0"/>
              </a:rPr>
              <a:t>). La responsabilidad: Cómo educar en la responsabilidad</a:t>
            </a:r>
            <a:r>
              <a:rPr lang="es-MX" sz="1600" dirty="0">
                <a:cs typeface="Arial" panose="020B0604020202020204" pitchFamily="34" charset="0"/>
              </a:rPr>
              <a:t>. Madrid. Santillana. </a:t>
            </a:r>
          </a:p>
          <a:p>
            <a:pPr marL="342900" indent="-342900" algn="just">
              <a:buClr>
                <a:schemeClr val="accent2">
                  <a:lumMod val="50000"/>
                </a:schemeClr>
              </a:buClr>
              <a:buSzPct val="150000"/>
              <a:buFont typeface="Arial" panose="020B0604020202020204" pitchFamily="34" charset="0"/>
              <a:buChar char="•"/>
            </a:pPr>
            <a:r>
              <a:rPr lang="es-MX" sz="1600" dirty="0">
                <a:cs typeface="Arial" panose="020B0604020202020204" pitchFamily="34" charset="0"/>
              </a:rPr>
              <a:t>Bárcena, F., Gil, F. y </a:t>
            </a:r>
            <a:r>
              <a:rPr lang="es-MX" sz="1600" dirty="0" err="1">
                <a:cs typeface="Arial" panose="020B0604020202020204" pitchFamily="34" charset="0"/>
              </a:rPr>
              <a:t>Jover</a:t>
            </a:r>
            <a:r>
              <a:rPr lang="es-MX" sz="1600" dirty="0">
                <a:cs typeface="Arial" panose="020B0604020202020204" pitchFamily="34" charset="0"/>
              </a:rPr>
              <a:t>, G. (1999</a:t>
            </a:r>
            <a:r>
              <a:rPr lang="es-MX" sz="1600" b="1" i="1" dirty="0">
                <a:cs typeface="Arial" panose="020B0604020202020204" pitchFamily="34" charset="0"/>
              </a:rPr>
              <a:t>). La escuela de la ciudadanía: Educación, ética y política</a:t>
            </a:r>
            <a:r>
              <a:rPr lang="es-MX" sz="1600" dirty="0">
                <a:cs typeface="Arial" panose="020B0604020202020204" pitchFamily="34" charset="0"/>
              </a:rPr>
              <a:t>. Bilbao. </a:t>
            </a:r>
            <a:r>
              <a:rPr lang="es-MX" sz="1600" dirty="0" err="1">
                <a:cs typeface="Arial" panose="020B0604020202020204" pitchFamily="34" charset="0"/>
              </a:rPr>
              <a:t>Descleé</a:t>
            </a:r>
            <a:r>
              <a:rPr lang="es-MX" sz="1600" dirty="0">
                <a:cs typeface="Arial" panose="020B0604020202020204" pitchFamily="34" charset="0"/>
              </a:rPr>
              <a:t> de </a:t>
            </a:r>
            <a:r>
              <a:rPr lang="es-MX" sz="1600" dirty="0" err="1">
                <a:cs typeface="Arial" panose="020B0604020202020204" pitchFamily="34" charset="0"/>
              </a:rPr>
              <a:t>Brouwer</a:t>
            </a:r>
            <a:r>
              <a:rPr lang="es-MX" sz="1600" dirty="0">
                <a:cs typeface="Arial" panose="020B0604020202020204" pitchFamily="34" charset="0"/>
              </a:rPr>
              <a:t>.</a:t>
            </a:r>
          </a:p>
          <a:p>
            <a:pPr marL="342900" indent="-342900" algn="just">
              <a:buClr>
                <a:schemeClr val="accent2">
                  <a:lumMod val="50000"/>
                </a:schemeClr>
              </a:buClr>
              <a:buSzPct val="150000"/>
              <a:buFont typeface="Arial" panose="020B0604020202020204" pitchFamily="34" charset="0"/>
              <a:buChar char="•"/>
            </a:pPr>
            <a:r>
              <a:rPr lang="es-MX" sz="1600" dirty="0">
                <a:cs typeface="Arial" panose="020B0604020202020204" pitchFamily="34" charset="0"/>
              </a:rPr>
              <a:t>Bárcena, Fernando y </a:t>
            </a:r>
            <a:r>
              <a:rPr lang="es-MX" sz="1600" dirty="0" err="1">
                <a:cs typeface="Arial" panose="020B0604020202020204" pitchFamily="34" charset="0"/>
              </a:rPr>
              <a:t>Mélich</a:t>
            </a:r>
            <a:r>
              <a:rPr lang="es-MX" sz="1600" dirty="0">
                <a:cs typeface="Arial" panose="020B0604020202020204" pitchFamily="34" charset="0"/>
              </a:rPr>
              <a:t>, Joan-Carles. (2000). </a:t>
            </a:r>
            <a:r>
              <a:rPr lang="es-MX" sz="1600" b="1" i="1" dirty="0">
                <a:cs typeface="Arial" panose="020B0604020202020204" pitchFamily="34" charset="0"/>
              </a:rPr>
              <a:t>La educación como acontecimiento ético</a:t>
            </a:r>
            <a:r>
              <a:rPr lang="es-MX" sz="1600" dirty="0">
                <a:cs typeface="Arial" panose="020B0604020202020204" pitchFamily="34" charset="0"/>
              </a:rPr>
              <a:t>. Barcelona.</a:t>
            </a:r>
          </a:p>
          <a:p>
            <a:pPr marL="342900" indent="-342900" algn="just">
              <a:buClr>
                <a:schemeClr val="accent2">
                  <a:lumMod val="50000"/>
                </a:schemeClr>
              </a:buClr>
              <a:buSzPct val="150000"/>
              <a:buFont typeface="Arial" panose="020B0604020202020204" pitchFamily="34" charset="0"/>
              <a:buChar char="•"/>
            </a:pPr>
            <a:r>
              <a:rPr lang="es-MX" sz="1600" dirty="0">
                <a:cs typeface="Arial" panose="020B0604020202020204" pitchFamily="34" charset="0"/>
              </a:rPr>
              <a:t>Bilbeny, Norbert. (2002). </a:t>
            </a:r>
            <a:r>
              <a:rPr lang="es-MX" sz="1600" b="1" i="1" dirty="0">
                <a:cs typeface="Arial" panose="020B0604020202020204" pitchFamily="34" charset="0"/>
              </a:rPr>
              <a:t>Por una causa común. Ética para la diversidad</a:t>
            </a:r>
            <a:r>
              <a:rPr lang="es-MX" sz="1600" dirty="0">
                <a:cs typeface="Arial" panose="020B0604020202020204" pitchFamily="34" charset="0"/>
              </a:rPr>
              <a:t>. Barcelona Gedisa.</a:t>
            </a:r>
          </a:p>
          <a:p>
            <a:pPr marL="342900" indent="-342900" algn="just">
              <a:buClr>
                <a:schemeClr val="accent2">
                  <a:lumMod val="50000"/>
                </a:schemeClr>
              </a:buClr>
              <a:buSzPct val="150000"/>
              <a:buFont typeface="Arial" panose="020B0604020202020204" pitchFamily="34" charset="0"/>
              <a:buChar char="•"/>
            </a:pPr>
            <a:r>
              <a:rPr lang="es-MX" sz="1600" dirty="0">
                <a:cs typeface="Arial" panose="020B0604020202020204" pitchFamily="34" charset="0"/>
              </a:rPr>
              <a:t>Camps, Victoria. (1990). </a:t>
            </a:r>
            <a:r>
              <a:rPr lang="es-MX" sz="1600" b="1" i="1" dirty="0">
                <a:cs typeface="Arial" panose="020B0604020202020204" pitchFamily="34" charset="0"/>
              </a:rPr>
              <a:t>Las virtudes públicas</a:t>
            </a:r>
            <a:r>
              <a:rPr lang="es-MX" sz="1600" dirty="0">
                <a:cs typeface="Arial" panose="020B0604020202020204" pitchFamily="34" charset="0"/>
              </a:rPr>
              <a:t>. Madrid. Espasa Calpe.</a:t>
            </a:r>
          </a:p>
          <a:p>
            <a:pPr marL="342900" indent="-342900" algn="just">
              <a:buClr>
                <a:schemeClr val="accent2">
                  <a:lumMod val="50000"/>
                </a:schemeClr>
              </a:buClr>
              <a:buSzPct val="150000"/>
              <a:buFont typeface="Arial" panose="020B0604020202020204" pitchFamily="34" charset="0"/>
              <a:buChar char="•"/>
            </a:pPr>
            <a:r>
              <a:rPr lang="es-MX" sz="1600" dirty="0">
                <a:cs typeface="Arial" panose="020B0604020202020204" pitchFamily="34" charset="0"/>
              </a:rPr>
              <a:t>Cortina, A. (1994). </a:t>
            </a:r>
            <a:r>
              <a:rPr lang="es-MX" sz="1600" b="1" i="1" dirty="0">
                <a:cs typeface="Arial" panose="020B0604020202020204" pitchFamily="34" charset="0"/>
              </a:rPr>
              <a:t>La ética de la sociedad civil</a:t>
            </a:r>
            <a:r>
              <a:rPr lang="es-MX" sz="1600" dirty="0">
                <a:cs typeface="Arial" panose="020B0604020202020204" pitchFamily="34" charset="0"/>
              </a:rPr>
              <a:t>. Madrid. Grupo Anaya. </a:t>
            </a:r>
          </a:p>
          <a:p>
            <a:pPr marL="342900" indent="-342900" algn="just">
              <a:buClr>
                <a:schemeClr val="accent2">
                  <a:lumMod val="50000"/>
                </a:schemeClr>
              </a:buClr>
              <a:buSzPct val="150000"/>
              <a:buFont typeface="Arial" panose="020B0604020202020204" pitchFamily="34" charset="0"/>
              <a:buChar char="•"/>
            </a:pPr>
            <a:r>
              <a:rPr lang="es-MX" sz="1600" dirty="0">
                <a:cs typeface="Arial" panose="020B0604020202020204" pitchFamily="34" charset="0"/>
              </a:rPr>
              <a:t>Cortina, A. (1997). </a:t>
            </a:r>
            <a:r>
              <a:rPr lang="es-MX" sz="1600" b="1" i="1" dirty="0">
                <a:cs typeface="Arial" panose="020B0604020202020204" pitchFamily="34" charset="0"/>
              </a:rPr>
              <a:t>Ética aplicada y democracia radical</a:t>
            </a:r>
            <a:r>
              <a:rPr lang="es-MX" sz="1600" dirty="0">
                <a:cs typeface="Arial" panose="020B0604020202020204" pitchFamily="34" charset="0"/>
              </a:rPr>
              <a:t>. Madrid. Tecnos. </a:t>
            </a:r>
          </a:p>
          <a:p>
            <a:pPr marL="342900" indent="-342900" algn="just">
              <a:buClr>
                <a:schemeClr val="accent2">
                  <a:lumMod val="50000"/>
                </a:schemeClr>
              </a:buClr>
              <a:buSzPct val="150000"/>
              <a:buFont typeface="Arial" panose="020B0604020202020204" pitchFamily="34" charset="0"/>
              <a:buChar char="•"/>
            </a:pPr>
            <a:r>
              <a:rPr lang="es-MX" sz="1600" dirty="0">
                <a:cs typeface="Arial" panose="020B0604020202020204" pitchFamily="34" charset="0"/>
              </a:rPr>
              <a:t>Cortina, A. (2003). </a:t>
            </a:r>
            <a:r>
              <a:rPr lang="es-MX" sz="1600" b="1" i="1" dirty="0">
                <a:cs typeface="Arial" panose="020B0604020202020204" pitchFamily="34" charset="0"/>
              </a:rPr>
              <a:t>Ciudadanos del mundo. Hacia una teoría de la ciudadanía</a:t>
            </a:r>
            <a:r>
              <a:rPr lang="es-MX" sz="1600" dirty="0">
                <a:cs typeface="Arial" panose="020B0604020202020204" pitchFamily="34" charset="0"/>
              </a:rPr>
              <a:t>. Madrid. Alianza Editorial.</a:t>
            </a:r>
          </a:p>
          <a:p>
            <a:pPr marL="342900" indent="-342900" algn="just">
              <a:buClr>
                <a:schemeClr val="accent2">
                  <a:lumMod val="50000"/>
                </a:schemeClr>
              </a:buClr>
              <a:buSzPct val="150000"/>
              <a:buFont typeface="Arial" panose="020B0604020202020204" pitchFamily="34" charset="0"/>
              <a:buChar char="•"/>
            </a:pPr>
            <a:r>
              <a:rPr lang="es-MX" sz="1600" dirty="0">
                <a:solidFill>
                  <a:schemeClr val="bg1"/>
                </a:solidFill>
                <a:cs typeface="Arial" panose="020B0604020202020204" pitchFamily="34" charset="0"/>
              </a:rPr>
              <a:t>Cha</a:t>
            </a:r>
            <a:r>
              <a:rPr lang="es-MX" sz="1600" dirty="0">
                <a:cs typeface="Arial" panose="020B0604020202020204" pitchFamily="34" charset="0"/>
              </a:rPr>
              <a:t>cón, Manuel. (2007). </a:t>
            </a:r>
            <a:r>
              <a:rPr lang="es-MX" sz="1600" b="1" i="1" dirty="0">
                <a:cs typeface="Arial" panose="020B0604020202020204" pitchFamily="34" charset="0"/>
              </a:rPr>
              <a:t>Derechos económicos, sociales y culturales</a:t>
            </a:r>
            <a:r>
              <a:rPr lang="es-MX" sz="1600" dirty="0">
                <a:cs typeface="Arial" panose="020B0604020202020204" pitchFamily="34" charset="0"/>
              </a:rPr>
              <a:t>. Bilbao. </a:t>
            </a:r>
            <a:r>
              <a:rPr lang="es-MX" sz="1600" dirty="0">
                <a:solidFill>
                  <a:schemeClr val="bg1"/>
                </a:solidFill>
                <a:cs typeface="Arial" panose="020B0604020202020204" pitchFamily="34" charset="0"/>
              </a:rPr>
              <a:t>Unive</a:t>
            </a:r>
            <a:r>
              <a:rPr lang="es-MX" sz="1600" dirty="0">
                <a:cs typeface="Arial" panose="020B0604020202020204" pitchFamily="34" charset="0"/>
              </a:rPr>
              <a:t>rsidad de Deusto</a:t>
            </a:r>
            <a:r>
              <a:rPr lang="es-MX" sz="1600" dirty="0" smtClean="0">
                <a:cs typeface="Arial" panose="020B0604020202020204" pitchFamily="34" charset="0"/>
              </a:rPr>
              <a:t>.</a:t>
            </a:r>
            <a:endParaRPr lang="es-ES" sz="1100" dirty="0"/>
          </a:p>
        </p:txBody>
      </p:sp>
    </p:spTree>
    <p:extLst>
      <p:ext uri="{BB962C8B-B14F-4D97-AF65-F5344CB8AC3E}">
        <p14:creationId xmlns:p14="http://schemas.microsoft.com/office/powerpoint/2010/main" val="257975873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clrChange>
              <a:clrFrom>
                <a:srgbClr val="F4F4F4"/>
              </a:clrFrom>
              <a:clrTo>
                <a:srgbClr val="F4F4F4">
                  <a:alpha val="0"/>
                </a:srgbClr>
              </a:clrTo>
            </a:clrChange>
            <a:lum bright="70000" contrast="-70000"/>
          </a:blip>
          <a:stretch>
            <a:fillRect/>
          </a:stretch>
        </p:blipFill>
        <p:spPr>
          <a:xfrm>
            <a:off x="3080657" y="1097174"/>
            <a:ext cx="4539343" cy="4905420"/>
          </a:xfrm>
          <a:prstGeom prst="rect">
            <a:avLst/>
          </a:prstGeom>
        </p:spPr>
      </p:pic>
      <p:sp>
        <p:nvSpPr>
          <p:cNvPr id="2" name="Título 1"/>
          <p:cNvSpPr>
            <a:spLocks noGrp="1"/>
          </p:cNvSpPr>
          <p:nvPr>
            <p:ph type="ctrTitle"/>
          </p:nvPr>
        </p:nvSpPr>
        <p:spPr>
          <a:xfrm>
            <a:off x="114300" y="186195"/>
            <a:ext cx="8866414" cy="466951"/>
          </a:xfrm>
        </p:spPr>
        <p:txBody>
          <a:bodyPr anchor="ctr">
            <a:noAutofit/>
          </a:bodyPr>
          <a:lstStyle/>
          <a:p>
            <a:r>
              <a:rPr lang="es-MX" sz="3600" b="1" dirty="0">
                <a:cs typeface="Arial" panose="020B0604020202020204" pitchFamily="34" charset="0"/>
              </a:rPr>
              <a:t>Referencias</a:t>
            </a:r>
            <a:endParaRPr lang="es-ES" sz="3600" b="1" dirty="0">
              <a:cs typeface="Arial" panose="020B0604020202020204" pitchFamily="34" charset="0"/>
            </a:endParaRPr>
          </a:p>
        </p:txBody>
      </p:sp>
      <p:sp>
        <p:nvSpPr>
          <p:cNvPr id="3" name="Subtítulo 2"/>
          <p:cNvSpPr>
            <a:spLocks noGrp="1"/>
          </p:cNvSpPr>
          <p:nvPr>
            <p:ph type="subTitle" idx="1"/>
          </p:nvPr>
        </p:nvSpPr>
        <p:spPr>
          <a:xfrm>
            <a:off x="1929161" y="677302"/>
            <a:ext cx="7051553" cy="5533925"/>
          </a:xfrm>
        </p:spPr>
        <p:txBody>
          <a:bodyPr>
            <a:normAutofit fontScale="62500" lnSpcReduction="20000"/>
          </a:bodyPr>
          <a:lstStyle/>
          <a:p>
            <a:pPr marL="342900" indent="-342900" algn="just">
              <a:buClr>
                <a:srgbClr val="004620"/>
              </a:buClr>
              <a:buSzPct val="180000"/>
              <a:buFont typeface="Arial" panose="020B0604020202020204" pitchFamily="34" charset="0"/>
              <a:buChar char="•"/>
            </a:pPr>
            <a:r>
              <a:rPr lang="es-MX" sz="2500" dirty="0" smtClean="0">
                <a:cs typeface="Arial" panose="020B0604020202020204" pitchFamily="34" charset="0"/>
              </a:rPr>
              <a:t>Esquivel </a:t>
            </a:r>
            <a:r>
              <a:rPr lang="es-MX" sz="2500" dirty="0">
                <a:cs typeface="Arial" panose="020B0604020202020204" pitchFamily="34" charset="0"/>
              </a:rPr>
              <a:t>Estrada, Noé. (2008). </a:t>
            </a:r>
            <a:r>
              <a:rPr lang="es-MX" sz="2500" b="1" i="1" dirty="0">
                <a:cs typeface="Arial" panose="020B0604020202020204" pitchFamily="34" charset="0"/>
              </a:rPr>
              <a:t>Viabilidad de la ética en los inicios del siglo XXI. Un enfoque desde la hermenéutica</a:t>
            </a:r>
            <a:r>
              <a:rPr lang="es-MX" sz="2500" dirty="0">
                <a:cs typeface="Arial" panose="020B0604020202020204" pitchFamily="34" charset="0"/>
              </a:rPr>
              <a:t>. México. UAEM/Torres, </a:t>
            </a:r>
          </a:p>
          <a:p>
            <a:pPr marL="342900" indent="-342900" algn="just">
              <a:buClr>
                <a:srgbClr val="004620"/>
              </a:buClr>
              <a:buSzPct val="180000"/>
              <a:buFont typeface="Arial" panose="020B0604020202020204" pitchFamily="34" charset="0"/>
              <a:buChar char="•"/>
            </a:pPr>
            <a:r>
              <a:rPr lang="es-MX" sz="2500" dirty="0">
                <a:cs typeface="Arial" panose="020B0604020202020204" pitchFamily="34" charset="0"/>
              </a:rPr>
              <a:t>Martínez, Miquel y Hoyos, Guillermo. (2005). </a:t>
            </a:r>
            <a:r>
              <a:rPr lang="es-MX" sz="2500" b="1" i="1" dirty="0">
                <a:cs typeface="Arial" panose="020B0604020202020204" pitchFamily="34" charset="0"/>
              </a:rPr>
              <a:t>La formación en valores en las sociedades democráticas</a:t>
            </a:r>
            <a:r>
              <a:rPr lang="es-MX" sz="2500" dirty="0">
                <a:cs typeface="Arial" panose="020B0604020202020204" pitchFamily="34" charset="0"/>
              </a:rPr>
              <a:t>. Barcelona. OEI. </a:t>
            </a:r>
          </a:p>
          <a:p>
            <a:pPr marL="342900" indent="-342900" algn="just">
              <a:buClr>
                <a:srgbClr val="004620"/>
              </a:buClr>
              <a:buSzPct val="180000"/>
              <a:buFont typeface="Arial" panose="020B0604020202020204" pitchFamily="34" charset="0"/>
              <a:buChar char="•"/>
            </a:pPr>
            <a:r>
              <a:rPr lang="es-MX" sz="2500" dirty="0">
                <a:cs typeface="Arial" panose="020B0604020202020204" pitchFamily="34" charset="0"/>
              </a:rPr>
              <a:t>Martínez Martín, M. (1998). </a:t>
            </a:r>
            <a:r>
              <a:rPr lang="es-MX" sz="2500" b="1" i="1" dirty="0">
                <a:cs typeface="Arial" panose="020B0604020202020204" pitchFamily="34" charset="0"/>
              </a:rPr>
              <a:t>El contrato moral del profesorado</a:t>
            </a:r>
            <a:r>
              <a:rPr lang="es-MX" sz="2500" dirty="0">
                <a:cs typeface="Arial" panose="020B0604020202020204" pitchFamily="34" charset="0"/>
              </a:rPr>
              <a:t>. Bilbao. </a:t>
            </a:r>
            <a:r>
              <a:rPr lang="es-MX" sz="2500" dirty="0" err="1">
                <a:cs typeface="Arial" panose="020B0604020202020204" pitchFamily="34" charset="0"/>
              </a:rPr>
              <a:t>Descleé</a:t>
            </a:r>
            <a:r>
              <a:rPr lang="es-MX" sz="2500" dirty="0">
                <a:cs typeface="Arial" panose="020B0604020202020204" pitchFamily="34" charset="0"/>
              </a:rPr>
              <a:t> de </a:t>
            </a:r>
            <a:r>
              <a:rPr lang="es-MX" sz="2500" dirty="0" err="1">
                <a:cs typeface="Arial" panose="020B0604020202020204" pitchFamily="34" charset="0"/>
              </a:rPr>
              <a:t>Brouwer</a:t>
            </a:r>
            <a:r>
              <a:rPr lang="es-MX" sz="2500" dirty="0">
                <a:cs typeface="Arial" panose="020B0604020202020204" pitchFamily="34" charset="0"/>
              </a:rPr>
              <a:t>.</a:t>
            </a:r>
          </a:p>
          <a:p>
            <a:pPr marL="342900" indent="-342900" algn="just">
              <a:buClr>
                <a:srgbClr val="004620"/>
              </a:buClr>
              <a:buSzPct val="180000"/>
              <a:buFont typeface="Arial" panose="020B0604020202020204" pitchFamily="34" charset="0"/>
              <a:buChar char="•"/>
            </a:pPr>
            <a:r>
              <a:rPr lang="es-MX" sz="2500" dirty="0">
                <a:cs typeface="Arial" panose="020B0604020202020204" pitchFamily="34" charset="0"/>
              </a:rPr>
              <a:t>Mayordomo, Alejandro. (1998). </a:t>
            </a:r>
            <a:r>
              <a:rPr lang="es-MX" sz="2500" b="1" i="1" dirty="0">
                <a:cs typeface="Arial" panose="020B0604020202020204" pitchFamily="34" charset="0"/>
              </a:rPr>
              <a:t>El aprendizaje cívico</a:t>
            </a:r>
            <a:r>
              <a:rPr lang="es-MX" sz="2500" dirty="0">
                <a:cs typeface="Arial" panose="020B0604020202020204" pitchFamily="34" charset="0"/>
              </a:rPr>
              <a:t>. Barcelona. Ariel.</a:t>
            </a:r>
          </a:p>
          <a:p>
            <a:pPr marL="342900" indent="-342900" algn="just">
              <a:buClr>
                <a:srgbClr val="004620"/>
              </a:buClr>
              <a:buSzPct val="180000"/>
              <a:buFont typeface="Arial" panose="020B0604020202020204" pitchFamily="34" charset="0"/>
              <a:buChar char="•"/>
            </a:pPr>
            <a:r>
              <a:rPr lang="es-MX" sz="2500" dirty="0">
                <a:cs typeface="Arial" panose="020B0604020202020204" pitchFamily="34" charset="0"/>
              </a:rPr>
              <a:t>Morín, Edgar. (2004</a:t>
            </a:r>
            <a:r>
              <a:rPr lang="es-MX" sz="2500" b="1" i="1" dirty="0">
                <a:cs typeface="Arial" panose="020B0604020202020204" pitchFamily="34" charset="0"/>
              </a:rPr>
              <a:t>). </a:t>
            </a:r>
            <a:r>
              <a:rPr lang="es-MX" sz="2500" b="1" i="1" dirty="0" err="1">
                <a:cs typeface="Arial" panose="020B0604020202020204" pitchFamily="34" charset="0"/>
              </a:rPr>
              <a:t>Ethique</a:t>
            </a:r>
            <a:r>
              <a:rPr lang="es-MX" sz="2500" b="1" i="1" dirty="0">
                <a:cs typeface="Arial" panose="020B0604020202020204" pitchFamily="34" charset="0"/>
              </a:rPr>
              <a:t>. </a:t>
            </a:r>
            <a:r>
              <a:rPr lang="es-MX" sz="2500" dirty="0">
                <a:cs typeface="Arial" panose="020B0604020202020204" pitchFamily="34" charset="0"/>
              </a:rPr>
              <a:t>Paría. </a:t>
            </a:r>
            <a:r>
              <a:rPr lang="es-MX" sz="2500" dirty="0" err="1">
                <a:cs typeface="Arial" panose="020B0604020202020204" pitchFamily="34" charset="0"/>
              </a:rPr>
              <a:t>Editions</a:t>
            </a:r>
            <a:r>
              <a:rPr lang="es-MX" sz="2500" dirty="0">
                <a:cs typeface="Arial" panose="020B0604020202020204" pitchFamily="34" charset="0"/>
              </a:rPr>
              <a:t> du Seuil. </a:t>
            </a:r>
          </a:p>
          <a:p>
            <a:pPr marL="342900" indent="-342900" algn="just">
              <a:buClr>
                <a:srgbClr val="004620"/>
              </a:buClr>
              <a:buSzPct val="180000"/>
              <a:buFont typeface="Arial" panose="020B0604020202020204" pitchFamily="34" charset="0"/>
              <a:buChar char="•"/>
            </a:pPr>
            <a:r>
              <a:rPr lang="es-MX" sz="2500" dirty="0">
                <a:cs typeface="Arial" panose="020B0604020202020204" pitchFamily="34" charset="0"/>
              </a:rPr>
              <a:t>Navarro, Ginés. (2000). </a:t>
            </a:r>
            <a:r>
              <a:rPr lang="es-MX" sz="2500" b="1" i="1" dirty="0">
                <a:cs typeface="Arial" panose="020B0604020202020204" pitchFamily="34" charset="0"/>
              </a:rPr>
              <a:t>El diálogo: procedimiento para la educación en valores</a:t>
            </a:r>
            <a:r>
              <a:rPr lang="es-MX" sz="2500" dirty="0">
                <a:cs typeface="Arial" panose="020B0604020202020204" pitchFamily="34" charset="0"/>
              </a:rPr>
              <a:t>. Bilbao. </a:t>
            </a:r>
            <a:r>
              <a:rPr lang="es-MX" sz="2500" dirty="0" err="1">
                <a:cs typeface="Arial" panose="020B0604020202020204" pitchFamily="34" charset="0"/>
              </a:rPr>
              <a:t>Descleé</a:t>
            </a:r>
            <a:r>
              <a:rPr lang="es-MX" sz="2500" dirty="0">
                <a:cs typeface="Arial" panose="020B0604020202020204" pitchFamily="34" charset="0"/>
              </a:rPr>
              <a:t> de </a:t>
            </a:r>
            <a:r>
              <a:rPr lang="es-MX" sz="2500" dirty="0" err="1">
                <a:cs typeface="Arial" panose="020B0604020202020204" pitchFamily="34" charset="0"/>
              </a:rPr>
              <a:t>Brouwer</a:t>
            </a:r>
            <a:r>
              <a:rPr lang="es-MX" sz="2500" dirty="0">
                <a:cs typeface="Arial" panose="020B0604020202020204" pitchFamily="34" charset="0"/>
              </a:rPr>
              <a:t>.</a:t>
            </a:r>
          </a:p>
          <a:p>
            <a:pPr marL="342900" indent="-342900" algn="just">
              <a:buClr>
                <a:srgbClr val="004620"/>
              </a:buClr>
              <a:buSzPct val="180000"/>
              <a:buFont typeface="Arial" panose="020B0604020202020204" pitchFamily="34" charset="0"/>
              <a:buChar char="•"/>
            </a:pPr>
            <a:r>
              <a:rPr lang="es-MX" sz="2500" dirty="0">
                <a:cs typeface="Arial" panose="020B0604020202020204" pitchFamily="34" charset="0"/>
              </a:rPr>
              <a:t>Olivé, León. (2007). </a:t>
            </a:r>
            <a:r>
              <a:rPr lang="es-MX" sz="2500" b="1" i="1" dirty="0">
                <a:cs typeface="Arial" panose="020B0604020202020204" pitchFamily="34" charset="0"/>
              </a:rPr>
              <a:t>La ciencia y la tecnología en la sociedad del conocimiento</a:t>
            </a:r>
            <a:r>
              <a:rPr lang="es-MX" sz="2500" dirty="0">
                <a:cs typeface="Arial" panose="020B0604020202020204" pitchFamily="34" charset="0"/>
              </a:rPr>
              <a:t>. México. F.C.E.</a:t>
            </a:r>
          </a:p>
          <a:p>
            <a:pPr marL="342900" indent="-342900" algn="just">
              <a:buClr>
                <a:srgbClr val="004620"/>
              </a:buClr>
              <a:buSzPct val="180000"/>
              <a:buFont typeface="Arial" panose="020B0604020202020204" pitchFamily="34" charset="0"/>
              <a:buChar char="•"/>
            </a:pPr>
            <a:r>
              <a:rPr lang="es-MX" sz="2500" dirty="0">
                <a:cs typeface="Arial" panose="020B0604020202020204" pitchFamily="34" charset="0"/>
              </a:rPr>
              <a:t>Ortega, Pedro y Mínguez, Ramón. (2001). </a:t>
            </a:r>
            <a:r>
              <a:rPr lang="es-MX" sz="2500" b="1" i="1" dirty="0">
                <a:cs typeface="Arial" panose="020B0604020202020204" pitchFamily="34" charset="0"/>
              </a:rPr>
              <a:t>La educación moral del ciudadano de hoy</a:t>
            </a:r>
            <a:r>
              <a:rPr lang="es-MX" sz="2500" dirty="0">
                <a:cs typeface="Arial" panose="020B0604020202020204" pitchFamily="34" charset="0"/>
              </a:rPr>
              <a:t>. Barcelona. Paidós.</a:t>
            </a:r>
          </a:p>
          <a:p>
            <a:pPr marL="342900" indent="-342900" algn="just">
              <a:buClr>
                <a:srgbClr val="004620"/>
              </a:buClr>
              <a:buSzPct val="180000"/>
              <a:buFont typeface="Arial" panose="020B0604020202020204" pitchFamily="34" charset="0"/>
              <a:buChar char="•"/>
            </a:pPr>
            <a:r>
              <a:rPr lang="es-MX" sz="2500" dirty="0">
                <a:cs typeface="Arial" panose="020B0604020202020204" pitchFamily="34" charset="0"/>
              </a:rPr>
              <a:t>Ponce, Humberto. (2006). </a:t>
            </a:r>
            <a:r>
              <a:rPr lang="es-MX" sz="2500" b="1" i="1" dirty="0">
                <a:cs typeface="Arial" panose="020B0604020202020204" pitchFamily="34" charset="0"/>
              </a:rPr>
              <a:t>Antología de modelos de educativos en el contexto de la reforma educativa en México</a:t>
            </a:r>
            <a:r>
              <a:rPr lang="es-MX" sz="2500" dirty="0">
                <a:cs typeface="Arial" panose="020B0604020202020204" pitchFamily="34" charset="0"/>
              </a:rPr>
              <a:t>. México.</a:t>
            </a:r>
          </a:p>
          <a:p>
            <a:pPr marL="342900" indent="-342900" algn="just">
              <a:buClr>
                <a:srgbClr val="004620"/>
              </a:buClr>
              <a:buSzPct val="180000"/>
              <a:buFont typeface="Arial" panose="020B0604020202020204" pitchFamily="34" charset="0"/>
              <a:buChar char="•"/>
            </a:pPr>
            <a:r>
              <a:rPr lang="es-MX" sz="2500" dirty="0">
                <a:cs typeface="Arial" panose="020B0604020202020204" pitchFamily="34" charset="0"/>
              </a:rPr>
              <a:t>Queraltó, Ramón. (2003). </a:t>
            </a:r>
            <a:r>
              <a:rPr lang="es-MX" sz="2500" b="1" i="1" dirty="0">
                <a:cs typeface="Arial" panose="020B0604020202020204" pitchFamily="34" charset="0"/>
              </a:rPr>
              <a:t>Ética, tecnología y valores en la sociedad global</a:t>
            </a:r>
            <a:r>
              <a:rPr lang="es-MX" sz="2500" dirty="0">
                <a:cs typeface="Arial" panose="020B0604020202020204" pitchFamily="34" charset="0"/>
              </a:rPr>
              <a:t>. Madrid. Tecnos.</a:t>
            </a:r>
          </a:p>
          <a:p>
            <a:pPr marL="342900" indent="-342900" algn="just">
              <a:buClr>
                <a:srgbClr val="004620"/>
              </a:buClr>
              <a:buSzPct val="180000"/>
              <a:buFont typeface="Arial" panose="020B0604020202020204" pitchFamily="34" charset="0"/>
              <a:buChar char="•"/>
            </a:pPr>
            <a:r>
              <a:rPr lang="es-MX" sz="2500" dirty="0">
                <a:cs typeface="Arial" panose="020B0604020202020204" pitchFamily="34" charset="0"/>
              </a:rPr>
              <a:t>Sánchez A. José Augusto. (2009). </a:t>
            </a:r>
            <a:r>
              <a:rPr lang="es-MX" sz="2500" b="1" i="1" dirty="0">
                <a:cs typeface="Arial" panose="020B0604020202020204" pitchFamily="34" charset="0"/>
              </a:rPr>
              <a:t>Responsabilidad social universitaria: Una aproximación desde la ética y los derechos humanos.</a:t>
            </a:r>
            <a:r>
              <a:rPr lang="es-MX" sz="2500" dirty="0">
                <a:cs typeface="Arial" panose="020B0604020202020204" pitchFamily="34" charset="0"/>
              </a:rPr>
              <a:t> IPN.</a:t>
            </a:r>
          </a:p>
          <a:p>
            <a:pPr marL="285750" indent="-285750">
              <a:buClr>
                <a:srgbClr val="004620"/>
              </a:buClr>
              <a:buSzPct val="180000"/>
              <a:buFont typeface="Arial" panose="020B0604020202020204" pitchFamily="34" charset="0"/>
              <a:buChar char="•"/>
            </a:pPr>
            <a:endParaRPr lang="es-ES" dirty="0"/>
          </a:p>
        </p:txBody>
      </p:sp>
    </p:spTree>
    <p:extLst>
      <p:ext uri="{BB962C8B-B14F-4D97-AF65-F5344CB8AC3E}">
        <p14:creationId xmlns:p14="http://schemas.microsoft.com/office/powerpoint/2010/main" val="42056434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08858" y="174169"/>
            <a:ext cx="8904514" cy="718458"/>
          </a:xfrm>
        </p:spPr>
        <p:txBody>
          <a:bodyPr anchor="ctr">
            <a:normAutofit/>
          </a:bodyPr>
          <a:lstStyle/>
          <a:p>
            <a:r>
              <a:rPr lang="es-MX" sz="3600" b="1" i="1" dirty="0">
                <a:cs typeface="Arial" panose="020B0604020202020204" pitchFamily="34" charset="0"/>
              </a:rPr>
              <a:t>Beneficios</a:t>
            </a:r>
            <a:endParaRPr lang="es-ES" sz="2800" b="1" i="1" dirty="0">
              <a:cs typeface="Arial" panose="020B0604020202020204" pitchFamily="34" charset="0"/>
            </a:endParaRPr>
          </a:p>
        </p:txBody>
      </p:sp>
      <p:pic>
        <p:nvPicPr>
          <p:cNvPr id="4" name="Imagen 3"/>
          <p:cNvPicPr>
            <a:picLocks noChangeAspect="1"/>
          </p:cNvPicPr>
          <p:nvPr/>
        </p:nvPicPr>
        <p:blipFill>
          <a:blip r:embed="rId2"/>
          <a:stretch>
            <a:fillRect/>
          </a:stretch>
        </p:blipFill>
        <p:spPr>
          <a:xfrm>
            <a:off x="3063043" y="1073119"/>
            <a:ext cx="4541914" cy="4907705"/>
          </a:xfrm>
          <a:prstGeom prst="rect">
            <a:avLst/>
          </a:prstGeom>
        </p:spPr>
      </p:pic>
      <p:sp>
        <p:nvSpPr>
          <p:cNvPr id="3" name="Subtítulo 2"/>
          <p:cNvSpPr>
            <a:spLocks noGrp="1"/>
          </p:cNvSpPr>
          <p:nvPr>
            <p:ph type="subTitle" idx="1"/>
          </p:nvPr>
        </p:nvSpPr>
        <p:spPr>
          <a:xfrm>
            <a:off x="1654629" y="1328059"/>
            <a:ext cx="7358743" cy="4180113"/>
          </a:xfrm>
        </p:spPr>
        <p:txBody>
          <a:bodyPr>
            <a:normAutofit/>
          </a:bodyPr>
          <a:lstStyle/>
          <a:p>
            <a:pPr marL="457200" indent="-457200" algn="just">
              <a:lnSpc>
                <a:spcPct val="107000"/>
              </a:lnSpc>
              <a:spcAft>
                <a:spcPts val="800"/>
              </a:spcAft>
              <a:buClr>
                <a:schemeClr val="accent2">
                  <a:lumMod val="50000"/>
                </a:schemeClr>
              </a:buClr>
              <a:buFont typeface="Arial" panose="020B0604020202020204" pitchFamily="34" charset="0"/>
              <a:buChar char="•"/>
            </a:pPr>
            <a:r>
              <a:rPr lang="es-ES" sz="2400" dirty="0">
                <a:solidFill>
                  <a:srgbClr val="4F4F4F"/>
                </a:solidFill>
                <a:ea typeface="Times New Roman" panose="02020603050405020304" pitchFamily="18" charset="0"/>
                <a:cs typeface="Times New Roman" panose="02020603050405020304" pitchFamily="18" charset="0"/>
              </a:rPr>
              <a:t>Las escuelas son el centro del sistema educativo y no las oficinas administrativas, aunado al fortalecimiento del Programa Escuelas de Tiempo Completo:</a:t>
            </a:r>
          </a:p>
          <a:p>
            <a:pPr marL="457200" indent="-457200" algn="just" fontAlgn="base">
              <a:lnSpc>
                <a:spcPct val="107000"/>
              </a:lnSpc>
              <a:spcAft>
                <a:spcPts val="800"/>
              </a:spcAft>
              <a:buClr>
                <a:schemeClr val="accent2">
                  <a:lumMod val="50000"/>
                </a:schemeClr>
              </a:buClr>
              <a:buFont typeface="Arial" panose="020B0604020202020204" pitchFamily="34" charset="0"/>
              <a:buChar char="•"/>
            </a:pPr>
            <a:r>
              <a:rPr lang="es-ES" sz="2400" dirty="0">
                <a:solidFill>
                  <a:srgbClr val="4F4F4F"/>
                </a:solidFill>
                <a:ea typeface="Times New Roman" panose="02020603050405020304" pitchFamily="18" charset="0"/>
                <a:cs typeface="Arial" panose="020B0604020202020204" pitchFamily="34" charset="0"/>
              </a:rPr>
              <a:t>Con la reforma educativa se dota a las escuelas de mayor autonomía de gestión.</a:t>
            </a:r>
          </a:p>
          <a:p>
            <a:pPr marL="457200" indent="-457200" algn="just" fontAlgn="base">
              <a:lnSpc>
                <a:spcPct val="107000"/>
              </a:lnSpc>
              <a:spcAft>
                <a:spcPts val="800"/>
              </a:spcAft>
              <a:buClr>
                <a:schemeClr val="accent2">
                  <a:lumMod val="50000"/>
                </a:schemeClr>
              </a:buClr>
              <a:buFont typeface="Arial" panose="020B0604020202020204" pitchFamily="34" charset="0"/>
              <a:buChar char="•"/>
            </a:pPr>
            <a:r>
              <a:rPr lang="es-ES" sz="2400" dirty="0">
                <a:solidFill>
                  <a:srgbClr val="4F4F4F"/>
                </a:solidFill>
                <a:ea typeface="Times New Roman" panose="02020603050405020304" pitchFamily="18" charset="0"/>
                <a:cs typeface="Arial" panose="020B0604020202020204" pitchFamily="34" charset="0"/>
              </a:rPr>
              <a:t>La reforma educativa establece estándares mínimos de funcionamiento para que la educación se imparta con calidad.</a:t>
            </a:r>
            <a:endParaRPr lang="es-ES" sz="2400" dirty="0">
              <a:ea typeface="Calibri" panose="020F0502020204030204" pitchFamily="34" charset="0"/>
              <a:cs typeface="Arial" panose="020B0604020202020204" pitchFamily="34" charset="0"/>
            </a:endParaRPr>
          </a:p>
          <a:p>
            <a:pPr marL="342900" indent="-342900" algn="just">
              <a:lnSpc>
                <a:spcPct val="107000"/>
              </a:lnSpc>
              <a:spcAft>
                <a:spcPts val="800"/>
              </a:spcAft>
              <a:buClr>
                <a:schemeClr val="accent2">
                  <a:lumMod val="50000"/>
                </a:schemeClr>
              </a:buClr>
              <a:buFont typeface="Arial" panose="020B0604020202020204" pitchFamily="34" charset="0"/>
              <a:buChar char="•"/>
            </a:pPr>
            <a:endParaRPr lang="es-ES" sz="2400" dirty="0">
              <a:ea typeface="Calibri" panose="020F0502020204030204" pitchFamily="34" charset="0"/>
              <a:cs typeface="Times New Roman" panose="02020603050405020304" pitchFamily="18" charset="0"/>
            </a:endParaRPr>
          </a:p>
          <a:p>
            <a:pPr marL="285750" indent="-285750">
              <a:buClr>
                <a:schemeClr val="accent2">
                  <a:lumMod val="50000"/>
                </a:schemeClr>
              </a:buClr>
              <a:buFont typeface="Arial" panose="020B0604020202020204" pitchFamily="34" charset="0"/>
              <a:buChar char="•"/>
            </a:pPr>
            <a:endParaRPr lang="es-ES" sz="2400" dirty="0"/>
          </a:p>
        </p:txBody>
      </p:sp>
    </p:spTree>
    <p:extLst>
      <p:ext uri="{BB962C8B-B14F-4D97-AF65-F5344CB8AC3E}">
        <p14:creationId xmlns:p14="http://schemas.microsoft.com/office/powerpoint/2010/main" val="274330856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clrChange>
              <a:clrFrom>
                <a:srgbClr val="F4F4F4"/>
              </a:clrFrom>
              <a:clrTo>
                <a:srgbClr val="F4F4F4">
                  <a:alpha val="0"/>
                </a:srgbClr>
              </a:clrTo>
            </a:clrChange>
            <a:lum bright="70000" contrast="-70000"/>
          </a:blip>
          <a:stretch>
            <a:fillRect/>
          </a:stretch>
        </p:blipFill>
        <p:spPr>
          <a:xfrm>
            <a:off x="3080657" y="1097174"/>
            <a:ext cx="4539343" cy="4905420"/>
          </a:xfrm>
          <a:prstGeom prst="rect">
            <a:avLst/>
          </a:prstGeom>
        </p:spPr>
      </p:pic>
      <p:sp>
        <p:nvSpPr>
          <p:cNvPr id="2" name="Título 1"/>
          <p:cNvSpPr>
            <a:spLocks noGrp="1"/>
          </p:cNvSpPr>
          <p:nvPr>
            <p:ph type="ctrTitle"/>
          </p:nvPr>
        </p:nvSpPr>
        <p:spPr>
          <a:xfrm>
            <a:off x="391886" y="76200"/>
            <a:ext cx="8562544" cy="730673"/>
          </a:xfrm>
        </p:spPr>
        <p:txBody>
          <a:bodyPr>
            <a:noAutofit/>
          </a:bodyPr>
          <a:lstStyle/>
          <a:p>
            <a:r>
              <a:rPr lang="es-MX" sz="3600" b="1" dirty="0">
                <a:cs typeface="Arial" panose="020B0604020202020204" pitchFamily="34" charset="0"/>
              </a:rPr>
              <a:t>Referencias</a:t>
            </a:r>
            <a:endParaRPr lang="es-ES" sz="3600" dirty="0"/>
          </a:p>
        </p:txBody>
      </p:sp>
      <p:sp>
        <p:nvSpPr>
          <p:cNvPr id="3" name="Subtítulo 2"/>
          <p:cNvSpPr>
            <a:spLocks noGrp="1"/>
          </p:cNvSpPr>
          <p:nvPr>
            <p:ph type="subTitle" idx="1"/>
          </p:nvPr>
        </p:nvSpPr>
        <p:spPr>
          <a:xfrm>
            <a:off x="1785257" y="1110343"/>
            <a:ext cx="7267145" cy="4644788"/>
          </a:xfrm>
        </p:spPr>
        <p:txBody>
          <a:bodyPr>
            <a:noAutofit/>
          </a:bodyPr>
          <a:lstStyle/>
          <a:p>
            <a:pPr marL="285750" indent="-285750" algn="l">
              <a:buClr>
                <a:schemeClr val="accent2">
                  <a:lumMod val="50000"/>
                </a:schemeClr>
              </a:buClr>
              <a:buSzPct val="180000"/>
              <a:buFont typeface="Arial" panose="020B0604020202020204" pitchFamily="34" charset="0"/>
              <a:buChar char="•"/>
            </a:pPr>
            <a:r>
              <a:rPr lang="es-ES" sz="1400" b="1" u="sng" dirty="0">
                <a:hlinkClick r:id="rId3"/>
              </a:rPr>
              <a:t>http://reformas.gob.mx/reforma-educativa/que-es</a:t>
            </a:r>
            <a:endParaRPr lang="es-ES" sz="1400" b="1" dirty="0"/>
          </a:p>
          <a:p>
            <a:pPr marL="285750" indent="-285750" algn="l">
              <a:buClr>
                <a:schemeClr val="accent2">
                  <a:lumMod val="50000"/>
                </a:schemeClr>
              </a:buClr>
              <a:buSzPct val="180000"/>
              <a:buFont typeface="Arial" panose="020B0604020202020204" pitchFamily="34" charset="0"/>
              <a:buChar char="•"/>
            </a:pPr>
            <a:r>
              <a:rPr lang="es-ES" sz="1400" b="1" u="sng" dirty="0">
                <a:hlinkClick r:id="rId4"/>
              </a:rPr>
              <a:t>http://escuelascalidad.edomex.gob.mx/programa_reforma_educativa</a:t>
            </a:r>
            <a:endParaRPr lang="es-ES" sz="1400" b="1" dirty="0"/>
          </a:p>
          <a:p>
            <a:pPr marL="285750" indent="-285750" algn="l">
              <a:buClr>
                <a:schemeClr val="accent2">
                  <a:lumMod val="50000"/>
                </a:schemeClr>
              </a:buClr>
              <a:buSzPct val="180000"/>
              <a:buFont typeface="Arial" panose="020B0604020202020204" pitchFamily="34" charset="0"/>
              <a:buChar char="•"/>
            </a:pPr>
            <a:r>
              <a:rPr lang="es-ES" sz="1400" b="1" u="sng" dirty="0">
                <a:hlinkClick r:id="rId5"/>
              </a:rPr>
              <a:t>http://www.presidencia.gob.mx/reformaeducativa/</a:t>
            </a:r>
            <a:endParaRPr lang="es-ES" sz="1400" b="1" dirty="0"/>
          </a:p>
          <a:p>
            <a:pPr marL="285750" indent="-285750" algn="l">
              <a:buClr>
                <a:schemeClr val="accent2">
                  <a:lumMod val="50000"/>
                </a:schemeClr>
              </a:buClr>
              <a:buSzPct val="180000"/>
              <a:buFont typeface="Arial" panose="020B0604020202020204" pitchFamily="34" charset="0"/>
              <a:buChar char="•"/>
            </a:pPr>
            <a:r>
              <a:rPr lang="es-ES" sz="1400" b="1" u="sng" dirty="0">
                <a:hlinkClick r:id="rId6"/>
              </a:rPr>
              <a:t>http://www.redalyc.orgpdf/311/31121090003.pdf</a:t>
            </a:r>
            <a:endParaRPr lang="es-ES" sz="1400" b="1" dirty="0"/>
          </a:p>
          <a:p>
            <a:pPr marL="285750" indent="-285750" algn="l">
              <a:buClr>
                <a:schemeClr val="accent2">
                  <a:lumMod val="50000"/>
                </a:schemeClr>
              </a:buClr>
              <a:buSzPct val="180000"/>
              <a:buFont typeface="Arial" panose="020B0604020202020204" pitchFamily="34" charset="0"/>
              <a:buChar char="•"/>
            </a:pPr>
            <a:r>
              <a:rPr lang="es-ES" sz="1400" b="1" dirty="0"/>
              <a:t> </a:t>
            </a:r>
            <a:r>
              <a:rPr lang="es-ES" sz="1400" b="1" u="sng" dirty="0">
                <a:hlinkClick r:id="rId7"/>
              </a:rPr>
              <a:t>http://edomexinforma.com/2016/08/foros-de-consulta-del-nuevo-modelo-educativo-2/</a:t>
            </a:r>
            <a:endParaRPr lang="es-ES" sz="1400" b="1" dirty="0"/>
          </a:p>
          <a:p>
            <a:pPr marL="285750" indent="-285750" algn="l">
              <a:buClr>
                <a:schemeClr val="accent2">
                  <a:lumMod val="50000"/>
                </a:schemeClr>
              </a:buClr>
              <a:buSzPct val="180000"/>
              <a:buFont typeface="Arial" panose="020B0604020202020204" pitchFamily="34" charset="0"/>
              <a:buChar char="•"/>
            </a:pPr>
            <a:r>
              <a:rPr lang="es-ES" sz="1400" b="1" u="sng" dirty="0">
                <a:hlinkClick r:id="rId8"/>
              </a:rPr>
              <a:t>http://seduc.edomex.gob.mx/gsearch/modelo%2Beducativo</a:t>
            </a:r>
            <a:endParaRPr lang="es-ES" sz="1400" b="1" dirty="0"/>
          </a:p>
          <a:p>
            <a:pPr marL="285750" indent="-285750" algn="l">
              <a:buClr>
                <a:schemeClr val="accent2">
                  <a:lumMod val="50000"/>
                </a:schemeClr>
              </a:buClr>
              <a:buSzPct val="180000"/>
              <a:buFont typeface="Arial" panose="020B0604020202020204" pitchFamily="34" charset="0"/>
              <a:buChar char="•"/>
            </a:pPr>
            <a:r>
              <a:rPr lang="es-ES" sz="1400" b="1" u="sng" dirty="0">
                <a:hlinkClick r:id="rId9"/>
              </a:rPr>
              <a:t>http://seduc.edomex.gob.mx/gsearch/reforma%2Beducativa</a:t>
            </a:r>
            <a:endParaRPr lang="es-ES" sz="1400" b="1" dirty="0"/>
          </a:p>
          <a:p>
            <a:pPr marL="285750" indent="-285750" algn="l">
              <a:buClr>
                <a:schemeClr val="accent2">
                  <a:lumMod val="50000"/>
                </a:schemeClr>
              </a:buClr>
              <a:buSzPct val="180000"/>
              <a:buFont typeface="Arial" panose="020B0604020202020204" pitchFamily="34" charset="0"/>
              <a:buChar char="•"/>
            </a:pPr>
            <a:r>
              <a:rPr lang="es-ES" sz="1400" b="1" u="sng" dirty="0">
                <a:hlinkClick r:id="rId10"/>
              </a:rPr>
              <a:t>http://www.edomex.gob.mx/buscador/reforma%2Beducativa%2B2016</a:t>
            </a:r>
            <a:endParaRPr lang="es-ES" sz="1400" b="1" dirty="0"/>
          </a:p>
          <a:p>
            <a:pPr marL="285750" indent="-285750" algn="l">
              <a:buClr>
                <a:schemeClr val="accent2">
                  <a:lumMod val="50000"/>
                </a:schemeClr>
              </a:buClr>
              <a:buSzPct val="180000"/>
              <a:buFont typeface="Arial" panose="020B0604020202020204" pitchFamily="34" charset="0"/>
              <a:buChar char="•"/>
            </a:pPr>
            <a:r>
              <a:rPr lang="es-ES" sz="1400" b="1" u="sng" dirty="0">
                <a:hlinkClick r:id="rId11"/>
              </a:rPr>
              <a:t>http://www.edomex.gob.mx/buscador/modelo%2Beducativo%2B2016</a:t>
            </a:r>
            <a:endParaRPr lang="es-ES" sz="1400" b="1" dirty="0"/>
          </a:p>
          <a:p>
            <a:pPr marL="285750" indent="-285750" algn="l">
              <a:buClr>
                <a:schemeClr val="accent2">
                  <a:lumMod val="50000"/>
                </a:schemeClr>
              </a:buClr>
              <a:buSzPct val="180000"/>
              <a:buFont typeface="Arial" panose="020B0604020202020204" pitchFamily="34" charset="0"/>
              <a:buChar char="•"/>
            </a:pPr>
            <a:r>
              <a:rPr lang="es-ES" sz="1400" b="1" u="sng" dirty="0">
                <a:hlinkClick r:id="rId12"/>
              </a:rPr>
              <a:t>https://www.gob.mx/cms/uploads/attachment/file/114501/Modelo_Educativo_2016.pdf</a:t>
            </a:r>
            <a:endParaRPr lang="es-ES" sz="1400" b="1" dirty="0"/>
          </a:p>
          <a:p>
            <a:pPr marL="285750" indent="-285750" algn="l">
              <a:buClr>
                <a:schemeClr val="accent2">
                  <a:lumMod val="50000"/>
                </a:schemeClr>
              </a:buClr>
              <a:buSzPct val="180000"/>
              <a:buFont typeface="Arial" panose="020B0604020202020204" pitchFamily="34" charset="0"/>
              <a:buChar char="•"/>
            </a:pPr>
            <a:r>
              <a:rPr lang="es-ES" sz="1400" b="1" dirty="0"/>
              <a:t> </a:t>
            </a:r>
            <a:r>
              <a:rPr lang="es-ES" sz="1400" b="1" u="sng" dirty="0">
                <a:hlinkClick r:id="rId13"/>
              </a:rPr>
              <a:t>http://</a:t>
            </a:r>
            <a:r>
              <a:rPr lang="es-ES" sz="1400" b="1" u="sng" dirty="0" smtClean="0">
                <a:hlinkClick r:id="rId13"/>
              </a:rPr>
              <a:t>www.gob.mx/sep?utm_source=TIDOKO&amp;utm_medium=Google&amp;utm_term=Search&amp;utm_content=Link&amp;utm_campaign=Fortalecimiento</a:t>
            </a:r>
            <a:endParaRPr lang="es-ES" sz="1400" b="1" u="sng" dirty="0" smtClean="0"/>
          </a:p>
          <a:p>
            <a:pPr marL="285750" indent="-285750" algn="l">
              <a:buClr>
                <a:schemeClr val="accent2">
                  <a:lumMod val="50000"/>
                </a:schemeClr>
              </a:buClr>
              <a:buSzPct val="180000"/>
              <a:buFont typeface="Arial" panose="020B0604020202020204" pitchFamily="34" charset="0"/>
              <a:buChar char="•"/>
            </a:pPr>
            <a:r>
              <a:rPr lang="es-ES" altLang="es-ES" sz="1400" dirty="0">
                <a:solidFill>
                  <a:srgbClr val="1155CC"/>
                </a:solidFill>
                <a:cs typeface="Arial" panose="020B0604020202020204" pitchFamily="34" charset="0"/>
                <a:hlinkClick r:id="rId14"/>
              </a:rPr>
              <a:t>http://</a:t>
            </a:r>
            <a:r>
              <a:rPr lang="es-ES" altLang="es-ES" sz="1400" dirty="0" smtClean="0">
                <a:solidFill>
                  <a:srgbClr val="1155CC"/>
                </a:solidFill>
                <a:cs typeface="Arial" panose="020B0604020202020204" pitchFamily="34" charset="0"/>
                <a:hlinkClick r:id="rId14"/>
              </a:rPr>
              <a:t>edomex.gob.mx/directorio_servidores_publicos</a:t>
            </a:r>
            <a:endParaRPr lang="es-ES" altLang="es-ES" sz="1400" dirty="0" smtClean="0">
              <a:solidFill>
                <a:srgbClr val="1155CC"/>
              </a:solidFill>
              <a:cs typeface="Arial" panose="020B0604020202020204" pitchFamily="34" charset="0"/>
            </a:endParaRPr>
          </a:p>
          <a:p>
            <a:pPr marL="285750" indent="-285750" algn="l">
              <a:buClr>
                <a:schemeClr val="accent2">
                  <a:lumMod val="50000"/>
                </a:schemeClr>
              </a:buClr>
              <a:buSzPct val="180000"/>
              <a:buFont typeface="Arial" panose="020B0604020202020204" pitchFamily="34" charset="0"/>
              <a:buChar char="•"/>
            </a:pPr>
            <a:r>
              <a:rPr lang="es-ES" altLang="es-ES" sz="1400" dirty="0" smtClean="0">
                <a:solidFill>
                  <a:srgbClr val="1155CC"/>
                </a:solidFill>
                <a:cs typeface="Arial" panose="020B0604020202020204" pitchFamily="34" charset="0"/>
                <a:hlinkClick r:id="rId15"/>
              </a:rPr>
              <a:t>http</a:t>
            </a:r>
            <a:r>
              <a:rPr lang="es-ES" altLang="es-ES" sz="1400" dirty="0">
                <a:solidFill>
                  <a:srgbClr val="1155CC"/>
                </a:solidFill>
                <a:cs typeface="Arial" panose="020B0604020202020204" pitchFamily="34" charset="0"/>
                <a:hlinkClick r:id="rId15"/>
              </a:rPr>
              <a:t>://edomex.gob.mx/directorio_dependencias_organismos</a:t>
            </a:r>
            <a:endParaRPr lang="es-ES" altLang="es-ES" sz="1400" dirty="0"/>
          </a:p>
          <a:p>
            <a:pPr marL="285750" indent="-285750" algn="l">
              <a:lnSpc>
                <a:spcPct val="150000"/>
              </a:lnSpc>
              <a:buClr>
                <a:schemeClr val="accent2">
                  <a:lumMod val="50000"/>
                </a:schemeClr>
              </a:buClr>
              <a:buSzPct val="180000"/>
              <a:buFont typeface="Arial" panose="020B0604020202020204" pitchFamily="34" charset="0"/>
              <a:buChar char="•"/>
            </a:pPr>
            <a:endParaRPr lang="es-ES" sz="1400" b="1" dirty="0"/>
          </a:p>
        </p:txBody>
      </p:sp>
      <p:sp>
        <p:nvSpPr>
          <p:cNvPr id="4" name="Rectangle 1"/>
          <p:cNvSpPr>
            <a:spLocks noChangeArrowheads="1"/>
          </p:cNvSpPr>
          <p:nvPr/>
        </p:nvSpPr>
        <p:spPr bwMode="auto">
          <a:xfrm>
            <a:off x="0" y="-361637"/>
            <a:ext cx="9144000" cy="723275"/>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700" b="0" i="0" u="none" strike="noStrike" cap="none" normalizeH="0" baseline="0" dirty="0" smtClean="0">
                <a:ln>
                  <a:noFill/>
                </a:ln>
                <a:solidFill>
                  <a:schemeClr val="tx1"/>
                </a:solidFill>
                <a:effectLst/>
              </a:rPr>
              <a:t/>
            </a:r>
            <a:br>
              <a:rPr kumimoji="0" lang="es-ES" altLang="es-ES" sz="700" b="0" i="0" u="none" strike="noStrike" cap="none" normalizeH="0" baseline="0" dirty="0" smtClean="0">
                <a:ln>
                  <a:noFill/>
                </a:ln>
                <a:solidFill>
                  <a:schemeClr val="tx1"/>
                </a:solidFill>
                <a:effectLst/>
              </a:rPr>
            </a:br>
            <a:endParaRPr kumimoji="0" lang="es-ES" altLang="es-ES" sz="18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900" b="0" i="0" u="none" strike="noStrike" cap="none" normalizeH="0" baseline="0" dirty="0" smtClean="0">
                <a:ln>
                  <a:noFill/>
                </a:ln>
                <a:solidFill>
                  <a:srgbClr val="222222"/>
                </a:solidFill>
                <a:effectLst/>
                <a:latin typeface="Arial" panose="020B0604020202020204" pitchFamily="34" charset="0"/>
                <a:cs typeface="Arial" panose="020B0604020202020204" pitchFamily="34" charset="0"/>
              </a:rPr>
              <a:t/>
            </a:r>
            <a:br>
              <a:rPr kumimoji="0" lang="es-ES" altLang="es-ES" sz="900" b="0" i="0" u="none" strike="noStrike" cap="none" normalizeH="0" baseline="0" dirty="0" smtClean="0">
                <a:ln>
                  <a:noFill/>
                </a:ln>
                <a:solidFill>
                  <a:srgbClr val="222222"/>
                </a:solidFill>
                <a:effectLst/>
                <a:latin typeface="Arial" panose="020B0604020202020204" pitchFamily="34" charset="0"/>
                <a:cs typeface="Arial" panose="020B0604020202020204" pitchFamily="34" charset="0"/>
              </a:rPr>
            </a:br>
            <a:endParaRPr kumimoji="0" lang="es-ES" altLang="es-ES" sz="700" b="0" i="0" u="none" strike="noStrike" cap="none" normalizeH="0" baseline="0" dirty="0" smtClean="0">
              <a:ln>
                <a:noFill/>
              </a:ln>
              <a:solidFill>
                <a:schemeClr val="tx1"/>
              </a:solidFill>
              <a:effectLst/>
            </a:endParaRPr>
          </a:p>
        </p:txBody>
      </p:sp>
    </p:spTree>
    <p:extLst>
      <p:ext uri="{BB962C8B-B14F-4D97-AF65-F5344CB8AC3E}">
        <p14:creationId xmlns:p14="http://schemas.microsoft.com/office/powerpoint/2010/main" val="90223525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2158777" y="2825821"/>
            <a:ext cx="5022402" cy="923330"/>
          </a:xfrm>
          <a:prstGeom prst="rect">
            <a:avLst/>
          </a:prstGeom>
          <a:noFill/>
        </p:spPr>
        <p:txBody>
          <a:bodyPr wrap="none" lIns="91440" tIns="45720" rIns="91440" bIns="45720">
            <a:spAutoFit/>
          </a:bodyPr>
          <a:lstStyle/>
          <a:p>
            <a:pPr algn="ctr"/>
            <a:r>
              <a:rPr lang="es-ES" sz="5400" b="1" dirty="0" smtClean="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 ¡ ¡ GRACIAS ! ! !</a:t>
            </a:r>
            <a:endParaRPr lang="es-ES" sz="5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endParaRPr>
          </a:p>
        </p:txBody>
      </p:sp>
      <p:sp>
        <p:nvSpPr>
          <p:cNvPr id="6" name="Rectángulo 5"/>
          <p:cNvSpPr/>
          <p:nvPr/>
        </p:nvSpPr>
        <p:spPr>
          <a:xfrm>
            <a:off x="3461657" y="4343402"/>
            <a:ext cx="5486400" cy="954107"/>
          </a:xfrm>
          <a:prstGeom prst="rect">
            <a:avLst/>
          </a:prstGeom>
          <a:noFill/>
        </p:spPr>
        <p:txBody>
          <a:bodyPr wrap="square" lIns="91440" tIns="45720" rIns="91440" bIns="45720">
            <a:spAutoFit/>
          </a:bodyPr>
          <a:lstStyle/>
          <a:p>
            <a:pPr algn="ctr"/>
            <a:r>
              <a:rPr lang="es-ES" sz="2800" b="1" dirty="0" smtClean="0">
                <a:ln w="9525">
                  <a:solidFill>
                    <a:schemeClr val="bg1"/>
                  </a:solidFill>
                  <a:prstDash val="solid"/>
                </a:ln>
                <a:effectLst>
                  <a:outerShdw blurRad="12700" dist="38100" dir="2700000" algn="tl" rotWithShape="0">
                    <a:schemeClr val="bg1">
                      <a:lumMod val="50000"/>
                    </a:schemeClr>
                  </a:outerShdw>
                </a:effectLst>
              </a:rPr>
              <a:t>Sociedad Mexicana de Geografía y Estadística del Estado de México </a:t>
            </a:r>
            <a:endParaRPr lang="es-ES" sz="28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pic>
        <p:nvPicPr>
          <p:cNvPr id="2" name="Imagen 1"/>
          <p:cNvPicPr>
            <a:picLocks noChangeAspect="1"/>
          </p:cNvPicPr>
          <p:nvPr/>
        </p:nvPicPr>
        <p:blipFill>
          <a:blip r:embed="rId2">
            <a:clrChange>
              <a:clrFrom>
                <a:srgbClr val="F4F4F4"/>
              </a:clrFrom>
              <a:clrTo>
                <a:srgbClr val="F4F4F4">
                  <a:alpha val="0"/>
                </a:srgbClr>
              </a:clrTo>
            </a:clrChange>
          </a:blip>
          <a:stretch>
            <a:fillRect/>
          </a:stretch>
        </p:blipFill>
        <p:spPr>
          <a:xfrm>
            <a:off x="3548742" y="242695"/>
            <a:ext cx="2024743" cy="2188029"/>
          </a:xfrm>
          <a:prstGeom prst="rect">
            <a:avLst/>
          </a:prstGeom>
        </p:spPr>
      </p:pic>
    </p:spTree>
    <p:extLst>
      <p:ext uri="{BB962C8B-B14F-4D97-AF65-F5344CB8AC3E}">
        <p14:creationId xmlns:p14="http://schemas.microsoft.com/office/powerpoint/2010/main" val="31455312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63290" y="174172"/>
            <a:ext cx="9144000" cy="533399"/>
          </a:xfrm>
        </p:spPr>
        <p:txBody>
          <a:bodyPr anchor="ctr">
            <a:noAutofit/>
          </a:bodyPr>
          <a:lstStyle/>
          <a:p>
            <a:r>
              <a:rPr lang="es-MX" sz="3600" b="1" i="1" dirty="0">
                <a:cs typeface="Arial" panose="020B0604020202020204" pitchFamily="34" charset="0"/>
              </a:rPr>
              <a:t>Base Legal y Reformas</a:t>
            </a:r>
            <a:endParaRPr lang="es-ES" sz="3600" b="1" i="1" dirty="0">
              <a:cs typeface="Arial" panose="020B0604020202020204" pitchFamily="34" charset="0"/>
            </a:endParaRPr>
          </a:p>
        </p:txBody>
      </p:sp>
      <p:pic>
        <p:nvPicPr>
          <p:cNvPr id="4" name="Imagen 3"/>
          <p:cNvPicPr>
            <a:picLocks noChangeAspect="1"/>
          </p:cNvPicPr>
          <p:nvPr/>
        </p:nvPicPr>
        <p:blipFill>
          <a:blip r:embed="rId2">
            <a:clrChange>
              <a:clrFrom>
                <a:srgbClr val="F4F4F4"/>
              </a:clrFrom>
              <a:clrTo>
                <a:srgbClr val="F4F4F4">
                  <a:alpha val="0"/>
                </a:srgbClr>
              </a:clrTo>
            </a:clrChange>
            <a:lum bright="70000" contrast="-70000"/>
          </a:blip>
          <a:stretch>
            <a:fillRect/>
          </a:stretch>
        </p:blipFill>
        <p:spPr>
          <a:xfrm>
            <a:off x="3080657" y="1097174"/>
            <a:ext cx="4539343" cy="4905420"/>
          </a:xfrm>
          <a:prstGeom prst="rect">
            <a:avLst/>
          </a:prstGeom>
        </p:spPr>
      </p:pic>
      <p:sp>
        <p:nvSpPr>
          <p:cNvPr id="3" name="Subtítulo 2"/>
          <p:cNvSpPr>
            <a:spLocks noGrp="1"/>
          </p:cNvSpPr>
          <p:nvPr>
            <p:ph type="subTitle" idx="1"/>
          </p:nvPr>
        </p:nvSpPr>
        <p:spPr>
          <a:xfrm>
            <a:off x="1752600" y="794656"/>
            <a:ext cx="7228110" cy="5355771"/>
          </a:xfrm>
        </p:spPr>
        <p:txBody>
          <a:bodyPr>
            <a:noAutofit/>
          </a:bodyPr>
          <a:lstStyle/>
          <a:p>
            <a:pPr algn="just">
              <a:lnSpc>
                <a:spcPct val="150000"/>
              </a:lnSpc>
              <a:spcAft>
                <a:spcPts val="800"/>
              </a:spcAft>
            </a:pPr>
            <a:r>
              <a:rPr lang="es-ES" dirty="0" smtClean="0">
                <a:solidFill>
                  <a:srgbClr val="4F4F4F"/>
                </a:solidFill>
                <a:effectLst/>
                <a:ea typeface="Calibri" panose="020F0502020204030204" pitchFamily="34" charset="0"/>
                <a:cs typeface="Times New Roman" panose="02020603050405020304" pitchFamily="18" charset="0"/>
              </a:rPr>
              <a:t>El artículo 3º de la Constitución Política de los Estados Unidos Mexicanos, es categórico al señalar que la educación que imparta el Estado será gratuita.</a:t>
            </a:r>
            <a:r>
              <a:rPr lang="es-ES" b="1" dirty="0" smtClean="0">
                <a:solidFill>
                  <a:srgbClr val="4F4F4F"/>
                </a:solidFill>
                <a:effectLst/>
                <a:ea typeface="Calibri" panose="020F0502020204030204" pitchFamily="34" charset="0"/>
                <a:cs typeface="Times New Roman" panose="02020603050405020304" pitchFamily="18" charset="0"/>
              </a:rPr>
              <a:t> </a:t>
            </a:r>
            <a:r>
              <a:rPr lang="es-ES" dirty="0" smtClean="0">
                <a:solidFill>
                  <a:srgbClr val="4F4F4F"/>
                </a:solidFill>
                <a:effectLst/>
                <a:ea typeface="Calibri" panose="020F0502020204030204" pitchFamily="34" charset="0"/>
                <a:cs typeface="Times New Roman" panose="02020603050405020304" pitchFamily="18" charset="0"/>
              </a:rPr>
              <a:t>Este mismo precepto es retomado en el artículo 6º de la Ley General de Educación, en el que se establece que la educación que el Estado imparta será gratuita. Asimismo, en su artículo 25, modificado en la Reforma Educativa, señala la obligación de las autoridades educativas de presupuestar los recursos públicos necesarios para que en cada escuela los directivos y padres de familia decidan conjuntamente cómo mejorar las condiciones de la escuela y comprar materiales.</a:t>
            </a:r>
            <a:endParaRPr lang="es-ES" dirty="0">
              <a:ea typeface="Calibri" panose="020F0502020204030204" pitchFamily="34" charset="0"/>
              <a:cs typeface="Times New Roman" panose="02020603050405020304" pitchFamily="18" charset="0"/>
            </a:endParaRPr>
          </a:p>
          <a:p>
            <a:pPr algn="just">
              <a:lnSpc>
                <a:spcPct val="150000"/>
              </a:lnSpc>
              <a:spcAft>
                <a:spcPts val="800"/>
              </a:spcAft>
            </a:pPr>
            <a:r>
              <a:rPr lang="es-ES" dirty="0" smtClean="0">
                <a:solidFill>
                  <a:srgbClr val="4F4F4F"/>
                </a:solidFill>
                <a:effectLst/>
                <a:ea typeface="Calibri" panose="020F0502020204030204" pitchFamily="34" charset="0"/>
                <a:cs typeface="Times New Roman" panose="02020603050405020304" pitchFamily="18" charset="0"/>
              </a:rPr>
              <a:t>Las reformas y leyes se enfocaron a la Ley General de Educación; </a:t>
            </a:r>
            <a:r>
              <a:rPr lang="es-ES" dirty="0" smtClean="0">
                <a:solidFill>
                  <a:srgbClr val="333333"/>
                </a:solidFill>
                <a:effectLst/>
                <a:ea typeface="Times New Roman" panose="02020603050405020304" pitchFamily="18" charset="0"/>
                <a:cs typeface="Times New Roman" panose="02020603050405020304" pitchFamily="18" charset="0"/>
              </a:rPr>
              <a:t>Ley </a:t>
            </a:r>
            <a:r>
              <a:rPr lang="es-ES" dirty="0" smtClean="0">
                <a:solidFill>
                  <a:schemeClr val="bg1"/>
                </a:solidFill>
                <a:effectLst/>
                <a:ea typeface="Times New Roman" panose="02020603050405020304" pitchFamily="18" charset="0"/>
                <a:cs typeface="Times New Roman" panose="02020603050405020304" pitchFamily="18" charset="0"/>
              </a:rPr>
              <a:t>G</a:t>
            </a:r>
            <a:r>
              <a:rPr lang="es-ES" dirty="0" smtClean="0">
                <a:solidFill>
                  <a:srgbClr val="333333"/>
                </a:solidFill>
                <a:effectLst/>
                <a:ea typeface="Times New Roman" panose="02020603050405020304" pitchFamily="18" charset="0"/>
                <a:cs typeface="Times New Roman" panose="02020603050405020304" pitchFamily="18" charset="0"/>
              </a:rPr>
              <a:t>eneral del Servicio Profesional Docente; </a:t>
            </a:r>
            <a:r>
              <a:rPr lang="es-ES" dirty="0" smtClean="0">
                <a:solidFill>
                  <a:srgbClr val="333333"/>
                </a:solidFill>
                <a:effectLst/>
                <a:ea typeface="Calibri" panose="020F0502020204030204" pitchFamily="34" charset="0"/>
                <a:cs typeface="Times New Roman" panose="02020603050405020304" pitchFamily="18" charset="0"/>
              </a:rPr>
              <a:t>Ley del Instituto Nacional para </a:t>
            </a:r>
            <a:r>
              <a:rPr lang="es-ES" dirty="0" smtClean="0">
                <a:solidFill>
                  <a:schemeClr val="bg1"/>
                </a:solidFill>
                <a:effectLst/>
                <a:ea typeface="Calibri" panose="020F0502020204030204" pitchFamily="34" charset="0"/>
                <a:cs typeface="Times New Roman" panose="02020603050405020304" pitchFamily="18" charset="0"/>
              </a:rPr>
              <a:t>la</a:t>
            </a:r>
            <a:r>
              <a:rPr lang="es-ES" dirty="0" smtClean="0">
                <a:solidFill>
                  <a:srgbClr val="333333"/>
                </a:solidFill>
                <a:effectLst/>
                <a:ea typeface="Calibri" panose="020F0502020204030204" pitchFamily="34" charset="0"/>
                <a:cs typeface="Times New Roman" panose="02020603050405020304" pitchFamily="18" charset="0"/>
              </a:rPr>
              <a:t> </a:t>
            </a:r>
            <a:r>
              <a:rPr lang="es-ES" dirty="0" smtClean="0">
                <a:solidFill>
                  <a:schemeClr val="bg1"/>
                </a:solidFill>
                <a:effectLst/>
                <a:ea typeface="Calibri" panose="020F0502020204030204" pitchFamily="34" charset="0"/>
                <a:cs typeface="Times New Roman" panose="02020603050405020304" pitchFamily="18" charset="0"/>
              </a:rPr>
              <a:t>Evalu</a:t>
            </a:r>
            <a:r>
              <a:rPr lang="es-ES" dirty="0" smtClean="0">
                <a:solidFill>
                  <a:srgbClr val="333333"/>
                </a:solidFill>
                <a:effectLst/>
                <a:ea typeface="Calibri" panose="020F0502020204030204" pitchFamily="34" charset="0"/>
                <a:cs typeface="Times New Roman" panose="02020603050405020304" pitchFamily="18" charset="0"/>
              </a:rPr>
              <a:t>ación de la Educación. </a:t>
            </a:r>
            <a:r>
              <a:rPr lang="es-ES" dirty="0" smtClean="0">
                <a:effectLst/>
                <a:ea typeface="Calibri" panose="020F0502020204030204" pitchFamily="34" charset="0"/>
                <a:cs typeface="Times New Roman" panose="02020603050405020304" pitchFamily="18" charset="0"/>
              </a:rPr>
              <a:t>Ley General del Servicio Profesional Docente.</a:t>
            </a:r>
            <a:r>
              <a:rPr lang="es-ES" dirty="0" smtClean="0">
                <a:solidFill>
                  <a:srgbClr val="FFFFFF"/>
                </a:solidFill>
                <a:effectLst/>
                <a:ea typeface="Calibri" panose="020F0502020204030204" pitchFamily="34" charset="0"/>
                <a:cs typeface="Times New Roman" panose="02020603050405020304" pitchFamily="18" charset="0"/>
              </a:rPr>
              <a:t>.</a:t>
            </a:r>
            <a:endParaRPr lang="es-ES" dirty="0">
              <a:ea typeface="Calibri" panose="020F0502020204030204" pitchFamily="34" charset="0"/>
              <a:cs typeface="Times New Roman" panose="02020603050405020304" pitchFamily="18" charset="0"/>
            </a:endParaRPr>
          </a:p>
          <a:p>
            <a:pPr>
              <a:lnSpc>
                <a:spcPct val="150000"/>
              </a:lnSpc>
            </a:pPr>
            <a:endParaRPr lang="es-ES" dirty="0"/>
          </a:p>
        </p:txBody>
      </p:sp>
    </p:spTree>
    <p:extLst>
      <p:ext uri="{BB962C8B-B14F-4D97-AF65-F5344CB8AC3E}">
        <p14:creationId xmlns:p14="http://schemas.microsoft.com/office/powerpoint/2010/main" val="673073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90499" y="185058"/>
            <a:ext cx="8801101" cy="576943"/>
          </a:xfrm>
        </p:spPr>
        <p:txBody>
          <a:bodyPr anchor="ctr">
            <a:noAutofit/>
          </a:bodyPr>
          <a:lstStyle/>
          <a:p>
            <a:r>
              <a:rPr lang="es-MX" sz="3600" b="1" i="1" dirty="0">
                <a:cs typeface="Arial" panose="020B0604020202020204" pitchFamily="34" charset="0"/>
              </a:rPr>
              <a:t>Avances</a:t>
            </a:r>
            <a:endParaRPr lang="es-ES" sz="3600" b="1" i="1" dirty="0">
              <a:cs typeface="Arial" panose="020B0604020202020204" pitchFamily="34" charset="0"/>
            </a:endParaRPr>
          </a:p>
        </p:txBody>
      </p:sp>
      <p:pic>
        <p:nvPicPr>
          <p:cNvPr id="4" name="Imagen 3"/>
          <p:cNvPicPr>
            <a:picLocks noChangeAspect="1"/>
          </p:cNvPicPr>
          <p:nvPr/>
        </p:nvPicPr>
        <p:blipFill>
          <a:blip r:embed="rId2">
            <a:clrChange>
              <a:clrFrom>
                <a:srgbClr val="F4F4F4"/>
              </a:clrFrom>
              <a:clrTo>
                <a:srgbClr val="F4F4F4">
                  <a:alpha val="0"/>
                </a:srgbClr>
              </a:clrTo>
            </a:clrChange>
            <a:lum bright="70000" contrast="-70000"/>
          </a:blip>
          <a:stretch>
            <a:fillRect/>
          </a:stretch>
        </p:blipFill>
        <p:spPr>
          <a:xfrm>
            <a:off x="3080657" y="1097174"/>
            <a:ext cx="4539343" cy="4905420"/>
          </a:xfrm>
          <a:prstGeom prst="rect">
            <a:avLst/>
          </a:prstGeom>
        </p:spPr>
      </p:pic>
      <p:sp>
        <p:nvSpPr>
          <p:cNvPr id="3" name="Subtítulo 2"/>
          <p:cNvSpPr>
            <a:spLocks noGrp="1"/>
          </p:cNvSpPr>
          <p:nvPr>
            <p:ph type="subTitle" idx="1"/>
          </p:nvPr>
        </p:nvSpPr>
        <p:spPr>
          <a:xfrm>
            <a:off x="1524000" y="653143"/>
            <a:ext cx="7467600" cy="5834744"/>
          </a:xfrm>
        </p:spPr>
        <p:txBody>
          <a:bodyPr>
            <a:noAutofit/>
          </a:bodyPr>
          <a:lstStyle/>
          <a:p>
            <a:pPr marL="342900" indent="-342900" algn="l">
              <a:lnSpc>
                <a:spcPct val="120000"/>
              </a:lnSpc>
              <a:buClr>
                <a:schemeClr val="accent2">
                  <a:lumMod val="50000"/>
                </a:schemeClr>
              </a:buClr>
              <a:buFont typeface="Arial" panose="020B0604020202020204" pitchFamily="34" charset="0"/>
              <a:buChar char="•"/>
            </a:pPr>
            <a:r>
              <a:rPr lang="es-ES" sz="1600" dirty="0">
                <a:solidFill>
                  <a:srgbClr val="4F4F4F"/>
                </a:solidFill>
                <a:ea typeface="Times New Roman" panose="02020603050405020304" pitchFamily="18" charset="0"/>
              </a:rPr>
              <a:t>Se implementó el Sistema de Información y Gestión Educativa.</a:t>
            </a:r>
          </a:p>
          <a:p>
            <a:pPr marL="342900" indent="-342900" algn="l">
              <a:lnSpc>
                <a:spcPct val="120000"/>
              </a:lnSpc>
              <a:buClr>
                <a:schemeClr val="accent2">
                  <a:lumMod val="50000"/>
                </a:schemeClr>
              </a:buClr>
              <a:buFont typeface="Arial" panose="020B0604020202020204" pitchFamily="34" charset="0"/>
              <a:buChar char="•"/>
            </a:pPr>
            <a:r>
              <a:rPr lang="es-ES" sz="1600" dirty="0">
                <a:solidFill>
                  <a:srgbClr val="4F4F4F"/>
                </a:solidFill>
                <a:ea typeface="Times New Roman" panose="02020603050405020304" pitchFamily="18" charset="0"/>
              </a:rPr>
              <a:t>Se emitieron los Lineamientos del Programa de la Reforma Educativa.</a:t>
            </a:r>
          </a:p>
          <a:p>
            <a:pPr marL="342900" indent="-342900" algn="l">
              <a:lnSpc>
                <a:spcPct val="120000"/>
              </a:lnSpc>
              <a:buClr>
                <a:schemeClr val="accent2">
                  <a:lumMod val="50000"/>
                </a:schemeClr>
              </a:buClr>
              <a:buFont typeface="Arial" panose="020B0604020202020204" pitchFamily="34" charset="0"/>
              <a:buChar char="•"/>
            </a:pPr>
            <a:r>
              <a:rPr lang="es-ES" sz="1600" dirty="0">
                <a:solidFill>
                  <a:srgbClr val="4F4F4F"/>
                </a:solidFill>
                <a:ea typeface="Times New Roman" panose="02020603050405020304" pitchFamily="18" charset="0"/>
              </a:rPr>
              <a:t>Se apoyó con el mejoramiento de un promedio de 20 mil escuelas.</a:t>
            </a:r>
          </a:p>
          <a:p>
            <a:pPr marL="342900" indent="-342900" algn="l">
              <a:lnSpc>
                <a:spcPct val="120000"/>
              </a:lnSpc>
              <a:buClr>
                <a:schemeClr val="accent2">
                  <a:lumMod val="50000"/>
                </a:schemeClr>
              </a:buClr>
              <a:buFont typeface="Arial" panose="020B0604020202020204" pitchFamily="34" charset="0"/>
              <a:buChar char="•"/>
            </a:pPr>
            <a:r>
              <a:rPr lang="es-ES" sz="1600" dirty="0">
                <a:solidFill>
                  <a:srgbClr val="4F4F4F"/>
                </a:solidFill>
                <a:ea typeface="Times New Roman" panose="02020603050405020304" pitchFamily="18" charset="0"/>
              </a:rPr>
              <a:t>Funcionaron 15,349 escuelas de tiempo completo.</a:t>
            </a:r>
          </a:p>
          <a:p>
            <a:pPr marL="342900" indent="-342900" algn="just">
              <a:lnSpc>
                <a:spcPct val="120000"/>
              </a:lnSpc>
              <a:spcAft>
                <a:spcPts val="800"/>
              </a:spcAft>
              <a:buClr>
                <a:schemeClr val="accent2">
                  <a:lumMod val="50000"/>
                </a:schemeClr>
              </a:buClr>
              <a:buFont typeface="Arial" panose="020B0604020202020204" pitchFamily="34" charset="0"/>
              <a:buChar char="•"/>
            </a:pPr>
            <a:r>
              <a:rPr lang="es-ES" sz="1600" dirty="0">
                <a:solidFill>
                  <a:srgbClr val="4F4F4F"/>
                </a:solidFill>
                <a:ea typeface="Times New Roman" panose="02020603050405020304" pitchFamily="18" charset="0"/>
                <a:cs typeface="Times New Roman" panose="02020603050405020304" pitchFamily="18" charset="0"/>
              </a:rPr>
              <a:t>Se entregaron 240 mil laptops con Internet en Colima, Sonora y Tabasco.</a:t>
            </a:r>
          </a:p>
          <a:p>
            <a:pPr marL="342900" indent="-342900" algn="just">
              <a:lnSpc>
                <a:spcPct val="120000"/>
              </a:lnSpc>
              <a:spcAft>
                <a:spcPts val="800"/>
              </a:spcAft>
              <a:buClr>
                <a:schemeClr val="accent2">
                  <a:lumMod val="50000"/>
                </a:schemeClr>
              </a:buClr>
              <a:buFont typeface="Arial" panose="020B0604020202020204" pitchFamily="34" charset="0"/>
              <a:buChar char="•"/>
            </a:pPr>
            <a:r>
              <a:rPr lang="es-ES" sz="1600" dirty="0">
                <a:solidFill>
                  <a:srgbClr val="4F4F4F"/>
                </a:solidFill>
                <a:ea typeface="Times New Roman" panose="02020603050405020304" pitchFamily="18" charset="0"/>
              </a:rPr>
              <a:t>Se crea la Coordinación Nacional del Servicio Profesional Docente.</a:t>
            </a:r>
          </a:p>
          <a:p>
            <a:pPr marL="342900" indent="-342900" algn="just">
              <a:lnSpc>
                <a:spcPct val="120000"/>
              </a:lnSpc>
              <a:spcAft>
                <a:spcPts val="800"/>
              </a:spcAft>
              <a:buClr>
                <a:schemeClr val="accent2">
                  <a:lumMod val="50000"/>
                </a:schemeClr>
              </a:buClr>
              <a:buFont typeface="Arial" panose="020B0604020202020204" pitchFamily="34" charset="0"/>
              <a:buChar char="•"/>
            </a:pPr>
            <a:r>
              <a:rPr lang="es-ES" sz="1600" dirty="0">
                <a:solidFill>
                  <a:srgbClr val="4F4F4F"/>
                </a:solidFill>
                <a:ea typeface="Times New Roman" panose="02020603050405020304" pitchFamily="18" charset="0"/>
              </a:rPr>
              <a:t>En educación básica y media superior se sometieron a concurso los puestos de dirección.</a:t>
            </a:r>
          </a:p>
          <a:p>
            <a:pPr marL="342900" indent="-342900" algn="just">
              <a:lnSpc>
                <a:spcPct val="120000"/>
              </a:lnSpc>
              <a:spcAft>
                <a:spcPts val="800"/>
              </a:spcAft>
              <a:buClr>
                <a:schemeClr val="accent2">
                  <a:lumMod val="50000"/>
                </a:schemeClr>
              </a:buClr>
              <a:buFont typeface="Arial" panose="020B0604020202020204" pitchFamily="34" charset="0"/>
              <a:buChar char="•"/>
            </a:pPr>
            <a:r>
              <a:rPr lang="es-ES" sz="1600" dirty="0">
                <a:solidFill>
                  <a:srgbClr val="4F4F4F"/>
                </a:solidFill>
                <a:ea typeface="Times New Roman" panose="02020603050405020304" pitchFamily="18" charset="0"/>
              </a:rPr>
              <a:t>Se firmó el Convenio de Automaticidad entre los gobernadores y el (SNTE). </a:t>
            </a:r>
          </a:p>
          <a:p>
            <a:pPr marL="342900" indent="-342900" algn="just">
              <a:lnSpc>
                <a:spcPct val="120000"/>
              </a:lnSpc>
              <a:spcAft>
                <a:spcPts val="800"/>
              </a:spcAft>
              <a:buClr>
                <a:schemeClr val="accent2">
                  <a:lumMod val="50000"/>
                </a:schemeClr>
              </a:buClr>
              <a:buFont typeface="Arial" panose="020B0604020202020204" pitchFamily="34" charset="0"/>
              <a:buChar char="•"/>
            </a:pPr>
            <a:r>
              <a:rPr lang="es-ES" sz="1600" dirty="0">
                <a:solidFill>
                  <a:srgbClr val="4F4F4F"/>
                </a:solidFill>
                <a:ea typeface="Times New Roman" panose="02020603050405020304" pitchFamily="18" charset="0"/>
              </a:rPr>
              <a:t>Se ha incrementado la cobertura en educación media superior y superior.</a:t>
            </a:r>
          </a:p>
          <a:p>
            <a:pPr marL="342900" indent="-342900" algn="just">
              <a:lnSpc>
                <a:spcPct val="120000"/>
              </a:lnSpc>
              <a:spcAft>
                <a:spcPts val="800"/>
              </a:spcAft>
              <a:buClr>
                <a:schemeClr val="accent2">
                  <a:lumMod val="50000"/>
                </a:schemeClr>
              </a:buClr>
              <a:buFont typeface="Arial" panose="020B0604020202020204" pitchFamily="34" charset="0"/>
              <a:buChar char="•"/>
            </a:pPr>
            <a:r>
              <a:rPr lang="es-ES" sz="1600" dirty="0">
                <a:solidFill>
                  <a:srgbClr val="4F4F4F"/>
                </a:solidFill>
                <a:ea typeface="Times New Roman" panose="02020603050405020304" pitchFamily="18" charset="0"/>
              </a:rPr>
              <a:t>Se ha incrementado el otorgamiento de becas a los alumnos de educación básica, media superior y superior.</a:t>
            </a:r>
          </a:p>
          <a:p>
            <a:pPr marL="342900" indent="-342900" algn="just">
              <a:lnSpc>
                <a:spcPct val="120000"/>
              </a:lnSpc>
              <a:spcAft>
                <a:spcPts val="800"/>
              </a:spcAft>
              <a:buClr>
                <a:schemeClr val="accent2">
                  <a:lumMod val="50000"/>
                </a:schemeClr>
              </a:buClr>
              <a:buFont typeface="Arial" panose="020B0604020202020204" pitchFamily="34" charset="0"/>
              <a:buChar char="•"/>
            </a:pPr>
            <a:r>
              <a:rPr lang="es-ES" sz="1600" dirty="0">
                <a:solidFill>
                  <a:schemeClr val="bg1"/>
                </a:solidFill>
                <a:ea typeface="Times New Roman" panose="02020603050405020304" pitchFamily="18" charset="0"/>
              </a:rPr>
              <a:t>Se </a:t>
            </a:r>
            <a:r>
              <a:rPr lang="es-ES" sz="1600" dirty="0">
                <a:solidFill>
                  <a:srgbClr val="4F4F4F"/>
                </a:solidFill>
                <a:ea typeface="Times New Roman" panose="02020603050405020304" pitchFamily="18" charset="0"/>
              </a:rPr>
              <a:t>efectuaron 18 foros regionales de consulta para la revisión del modelo </a:t>
            </a:r>
            <a:r>
              <a:rPr lang="es-ES" sz="1600" dirty="0">
                <a:solidFill>
                  <a:schemeClr val="bg1"/>
                </a:solidFill>
                <a:ea typeface="Times New Roman" panose="02020603050405020304" pitchFamily="18" charset="0"/>
              </a:rPr>
              <a:t>educa</a:t>
            </a:r>
            <a:r>
              <a:rPr lang="es-ES" sz="1600" dirty="0">
                <a:solidFill>
                  <a:srgbClr val="4F4F4F"/>
                </a:solidFill>
                <a:ea typeface="Times New Roman" panose="02020603050405020304" pitchFamily="18" charset="0"/>
              </a:rPr>
              <a:t>tivo y recientemente se hizo una invitación general ciudadana para </a:t>
            </a:r>
            <a:r>
              <a:rPr lang="es-ES" sz="1600" dirty="0">
                <a:solidFill>
                  <a:schemeClr val="bg1"/>
                </a:solidFill>
                <a:ea typeface="Times New Roman" panose="02020603050405020304" pitchFamily="18" charset="0"/>
              </a:rPr>
              <a:t>opinar y</a:t>
            </a:r>
            <a:r>
              <a:rPr lang="es-ES" sz="1600" dirty="0">
                <a:solidFill>
                  <a:srgbClr val="4F4F4F"/>
                </a:solidFill>
                <a:ea typeface="Times New Roman" panose="02020603050405020304" pitchFamily="18" charset="0"/>
              </a:rPr>
              <a:t> </a:t>
            </a:r>
            <a:r>
              <a:rPr lang="es-ES" sz="1600" dirty="0">
                <a:solidFill>
                  <a:schemeClr val="bg1"/>
                </a:solidFill>
                <a:ea typeface="Times New Roman" panose="02020603050405020304" pitchFamily="18" charset="0"/>
              </a:rPr>
              <a:t>aportar </a:t>
            </a:r>
            <a:r>
              <a:rPr lang="es-ES" sz="1600" dirty="0">
                <a:solidFill>
                  <a:schemeClr val="bg2">
                    <a:lumMod val="25000"/>
                  </a:schemeClr>
                </a:solidFill>
                <a:ea typeface="Times New Roman" panose="02020603050405020304" pitchFamily="18" charset="0"/>
              </a:rPr>
              <a:t>n</a:t>
            </a:r>
            <a:r>
              <a:rPr lang="es-ES" sz="1600" dirty="0">
                <a:solidFill>
                  <a:srgbClr val="4F4F4F"/>
                </a:solidFill>
                <a:ea typeface="Times New Roman" panose="02020603050405020304" pitchFamily="18" charset="0"/>
              </a:rPr>
              <a:t>uevo conocimiento acerca de dicho modelo.</a:t>
            </a:r>
            <a:endParaRPr lang="es-ES" sz="1600" dirty="0">
              <a:ea typeface="Calibri" panose="020F0502020204030204" pitchFamily="34" charset="0"/>
              <a:cs typeface="Times New Roman" panose="02020603050405020304" pitchFamily="18" charset="0"/>
            </a:endParaRPr>
          </a:p>
          <a:p>
            <a:pPr algn="l">
              <a:buClr>
                <a:schemeClr val="accent2">
                  <a:lumMod val="50000"/>
                </a:schemeClr>
              </a:buClr>
            </a:pPr>
            <a:r>
              <a:rPr lang="es-ES" sz="1600" dirty="0">
                <a:solidFill>
                  <a:srgbClr val="4F4F4F"/>
                </a:solidFill>
                <a:ea typeface="Times New Roman" panose="02020603050405020304" pitchFamily="18" charset="0"/>
              </a:rPr>
              <a:t>  </a:t>
            </a:r>
            <a:endParaRPr lang="es-ES" sz="1600" dirty="0"/>
          </a:p>
        </p:txBody>
      </p:sp>
    </p:spTree>
    <p:extLst>
      <p:ext uri="{BB962C8B-B14F-4D97-AF65-F5344CB8AC3E}">
        <p14:creationId xmlns:p14="http://schemas.microsoft.com/office/powerpoint/2010/main" val="18371192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74170" y="185058"/>
            <a:ext cx="8806543" cy="620485"/>
          </a:xfrm>
        </p:spPr>
        <p:txBody>
          <a:bodyPr anchor="ctr">
            <a:noAutofit/>
          </a:bodyPr>
          <a:lstStyle/>
          <a:p>
            <a:r>
              <a:rPr lang="es-MX" sz="3600" b="1" i="1" dirty="0">
                <a:cs typeface="Arial" panose="020B0604020202020204" pitchFamily="34" charset="0"/>
              </a:rPr>
              <a:t>Principios</a:t>
            </a:r>
            <a:endParaRPr lang="es-ES" sz="3600" b="1" i="1" dirty="0">
              <a:cs typeface="Arial" panose="020B0604020202020204" pitchFamily="34" charset="0"/>
            </a:endParaRPr>
          </a:p>
        </p:txBody>
      </p:sp>
      <p:pic>
        <p:nvPicPr>
          <p:cNvPr id="4" name="Imagen 3"/>
          <p:cNvPicPr>
            <a:picLocks noChangeAspect="1"/>
          </p:cNvPicPr>
          <p:nvPr/>
        </p:nvPicPr>
        <p:blipFill>
          <a:blip r:embed="rId2">
            <a:clrChange>
              <a:clrFrom>
                <a:srgbClr val="F4F4F4"/>
              </a:clrFrom>
              <a:clrTo>
                <a:srgbClr val="F4F4F4">
                  <a:alpha val="0"/>
                </a:srgbClr>
              </a:clrTo>
            </a:clrChange>
            <a:lum bright="70000" contrast="-70000"/>
          </a:blip>
          <a:stretch>
            <a:fillRect/>
          </a:stretch>
        </p:blipFill>
        <p:spPr>
          <a:xfrm>
            <a:off x="3080657" y="1097174"/>
            <a:ext cx="4539343" cy="4905420"/>
          </a:xfrm>
          <a:prstGeom prst="rect">
            <a:avLst/>
          </a:prstGeom>
        </p:spPr>
      </p:pic>
      <p:sp>
        <p:nvSpPr>
          <p:cNvPr id="3" name="Subtítulo 2"/>
          <p:cNvSpPr>
            <a:spLocks noGrp="1"/>
          </p:cNvSpPr>
          <p:nvPr>
            <p:ph type="subTitle" idx="1"/>
          </p:nvPr>
        </p:nvSpPr>
        <p:spPr>
          <a:xfrm>
            <a:off x="1306286" y="805544"/>
            <a:ext cx="7674428" cy="5617028"/>
          </a:xfrm>
        </p:spPr>
        <p:txBody>
          <a:bodyPr>
            <a:normAutofit/>
          </a:bodyPr>
          <a:lstStyle/>
          <a:p>
            <a:pPr marL="342900" indent="-342900" algn="just" fontAlgn="base">
              <a:lnSpc>
                <a:spcPts val="1920"/>
              </a:lnSpc>
              <a:spcAft>
                <a:spcPts val="800"/>
              </a:spcAft>
              <a:buClr>
                <a:schemeClr val="accent2">
                  <a:lumMod val="50000"/>
                </a:schemeClr>
              </a:buClr>
              <a:buFont typeface="Arial" panose="020B0604020202020204" pitchFamily="34" charset="0"/>
              <a:buChar char="•"/>
            </a:pPr>
            <a:r>
              <a:rPr lang="es-ES" dirty="0" smtClean="0">
                <a:solidFill>
                  <a:srgbClr val="4F4F4F"/>
                </a:solidFill>
                <a:effectLst/>
                <a:ea typeface="Times New Roman" panose="02020603050405020304" pitchFamily="18" charset="0"/>
                <a:cs typeface="Arial" panose="020B0604020202020204" pitchFamily="34" charset="0"/>
              </a:rPr>
              <a:t>La educación pública es laica y gratuita y obligatoria correspondiente a los tipos básico y medio superior y superior.</a:t>
            </a:r>
            <a:endParaRPr lang="es-ES" dirty="0" smtClean="0">
              <a:effectLst/>
              <a:ea typeface="Calibri" panose="020F0502020204030204" pitchFamily="34" charset="0"/>
              <a:cs typeface="Arial" panose="020B0604020202020204" pitchFamily="34" charset="0"/>
            </a:endParaRPr>
          </a:p>
          <a:p>
            <a:pPr marL="342900" indent="-342900" algn="just" fontAlgn="base">
              <a:lnSpc>
                <a:spcPts val="1920"/>
              </a:lnSpc>
              <a:spcAft>
                <a:spcPts val="800"/>
              </a:spcAft>
              <a:buClr>
                <a:schemeClr val="accent2">
                  <a:lumMod val="50000"/>
                </a:schemeClr>
              </a:buClr>
              <a:buFont typeface="Arial" panose="020B0604020202020204" pitchFamily="34" charset="0"/>
              <a:buChar char="•"/>
            </a:pPr>
            <a:r>
              <a:rPr lang="es-ES" dirty="0" smtClean="0">
                <a:solidFill>
                  <a:srgbClr val="4F4F4F"/>
                </a:solidFill>
                <a:effectLst/>
                <a:ea typeface="Times New Roman" panose="02020603050405020304" pitchFamily="18" charset="0"/>
                <a:cs typeface="Arial" panose="020B0604020202020204" pitchFamily="34" charset="0"/>
              </a:rPr>
              <a:t>Con la reforma </a:t>
            </a:r>
            <a:r>
              <a:rPr lang="es-ES" dirty="0">
                <a:solidFill>
                  <a:srgbClr val="4F4F4F"/>
                </a:solidFill>
                <a:ea typeface="Times New Roman" panose="02020603050405020304" pitchFamily="18" charset="0"/>
                <a:cs typeface="Arial" panose="020B0604020202020204" pitchFamily="34" charset="0"/>
              </a:rPr>
              <a:t>e</a:t>
            </a:r>
            <a:r>
              <a:rPr lang="es-ES" dirty="0" smtClean="0">
                <a:solidFill>
                  <a:srgbClr val="4F4F4F"/>
                </a:solidFill>
                <a:effectLst/>
                <a:ea typeface="Times New Roman" panose="02020603050405020304" pitchFamily="18" charset="0"/>
                <a:cs typeface="Arial" panose="020B0604020202020204" pitchFamily="34" charset="0"/>
              </a:rPr>
              <a:t>ducativa la educación será incluyente, distribuyendo mayores recursos a las zonas más pobres.</a:t>
            </a:r>
            <a:endParaRPr lang="es-ES" dirty="0" smtClean="0">
              <a:effectLst/>
              <a:ea typeface="Calibri" panose="020F0502020204030204" pitchFamily="34" charset="0"/>
              <a:cs typeface="Arial" panose="020B0604020202020204" pitchFamily="34" charset="0"/>
            </a:endParaRPr>
          </a:p>
          <a:p>
            <a:pPr marL="342900" indent="-342900" algn="just" fontAlgn="base">
              <a:lnSpc>
                <a:spcPts val="1920"/>
              </a:lnSpc>
              <a:spcAft>
                <a:spcPts val="800"/>
              </a:spcAft>
              <a:buClr>
                <a:schemeClr val="accent2">
                  <a:lumMod val="50000"/>
                </a:schemeClr>
              </a:buClr>
              <a:buFont typeface="Arial" panose="020B0604020202020204" pitchFamily="34" charset="0"/>
              <a:buChar char="•"/>
            </a:pPr>
            <a:r>
              <a:rPr lang="es-ES" dirty="0" smtClean="0">
                <a:solidFill>
                  <a:srgbClr val="4F4F4F"/>
                </a:solidFill>
                <a:effectLst/>
                <a:ea typeface="Times New Roman" panose="02020603050405020304" pitchFamily="18" charset="0"/>
                <a:cs typeface="Arial" panose="020B0604020202020204" pitchFamily="34" charset="0"/>
              </a:rPr>
              <a:t>La educación pública es gratuita y no se podrá condicionar al pago de ninguna cuota obligatoria de los padres.</a:t>
            </a:r>
            <a:endParaRPr lang="es-ES" dirty="0" smtClean="0">
              <a:effectLst/>
              <a:ea typeface="Calibri" panose="020F0502020204030204" pitchFamily="34" charset="0"/>
              <a:cs typeface="Arial" panose="020B0604020202020204" pitchFamily="34" charset="0"/>
            </a:endParaRPr>
          </a:p>
          <a:p>
            <a:pPr marL="342900" indent="-342900" algn="just" fontAlgn="base">
              <a:lnSpc>
                <a:spcPts val="1920"/>
              </a:lnSpc>
              <a:spcAft>
                <a:spcPts val="800"/>
              </a:spcAft>
              <a:buClr>
                <a:schemeClr val="accent2">
                  <a:lumMod val="50000"/>
                </a:schemeClr>
              </a:buClr>
              <a:buFont typeface="Arial" panose="020B0604020202020204" pitchFamily="34" charset="0"/>
              <a:buChar char="•"/>
            </a:pPr>
            <a:r>
              <a:rPr lang="es-ES" dirty="0" smtClean="0">
                <a:solidFill>
                  <a:srgbClr val="4F4F4F"/>
                </a:solidFill>
                <a:effectLst/>
                <a:ea typeface="Times New Roman" panose="02020603050405020304" pitchFamily="18" charset="0"/>
                <a:cs typeface="Arial" panose="020B0604020202020204" pitchFamily="34" charset="0"/>
              </a:rPr>
              <a:t>Los maestros serán seleccionados para el servicio público educativo, con base en el mérito y en sus capacidades.</a:t>
            </a:r>
            <a:endParaRPr lang="es-ES" dirty="0" smtClean="0">
              <a:effectLst/>
              <a:ea typeface="Calibri" panose="020F0502020204030204" pitchFamily="34" charset="0"/>
              <a:cs typeface="Arial" panose="020B0604020202020204" pitchFamily="34" charset="0"/>
            </a:endParaRPr>
          </a:p>
          <a:p>
            <a:pPr marL="342900" indent="-342900" algn="just" fontAlgn="base">
              <a:lnSpc>
                <a:spcPts val="1920"/>
              </a:lnSpc>
              <a:spcAft>
                <a:spcPts val="800"/>
              </a:spcAft>
              <a:buClr>
                <a:schemeClr val="accent2">
                  <a:lumMod val="50000"/>
                </a:schemeClr>
              </a:buClr>
              <a:buFont typeface="Arial" panose="020B0604020202020204" pitchFamily="34" charset="0"/>
              <a:buChar char="•"/>
            </a:pPr>
            <a:r>
              <a:rPr lang="es-ES" dirty="0" smtClean="0">
                <a:solidFill>
                  <a:srgbClr val="4F4F4F"/>
                </a:solidFill>
                <a:effectLst/>
                <a:ea typeface="Times New Roman" panose="02020603050405020304" pitchFamily="18" charset="0"/>
                <a:cs typeface="Arial" panose="020B0604020202020204" pitchFamily="34" charset="0"/>
              </a:rPr>
              <a:t>Los programas de regularización y formación continua de los maestros serán otorgados gratuitamente por el gobierno.</a:t>
            </a:r>
          </a:p>
          <a:p>
            <a:pPr marL="342900" indent="-342900" algn="just" fontAlgn="base">
              <a:lnSpc>
                <a:spcPts val="1920"/>
              </a:lnSpc>
              <a:spcAft>
                <a:spcPts val="800"/>
              </a:spcAft>
              <a:buClr>
                <a:schemeClr val="accent2">
                  <a:lumMod val="50000"/>
                </a:schemeClr>
              </a:buClr>
              <a:buFont typeface="Arial" panose="020B0604020202020204" pitchFamily="34" charset="0"/>
              <a:buChar char="•"/>
            </a:pPr>
            <a:r>
              <a:rPr lang="es-ES" dirty="0" smtClean="0">
                <a:solidFill>
                  <a:srgbClr val="4F4F4F"/>
                </a:solidFill>
                <a:effectLst/>
                <a:ea typeface="Times New Roman" panose="02020603050405020304" pitchFamily="18" charset="0"/>
                <a:cs typeface="Arial" panose="020B0604020202020204" pitchFamily="34" charset="0"/>
              </a:rPr>
              <a:t>Las evaluaciones del Instituto Nacional para la Evaluación de la Educación servirán para identificar las fortalezas y debilidades del sistema educativo y mejorar su desempeño.</a:t>
            </a:r>
            <a:endParaRPr lang="es-ES" dirty="0" smtClean="0">
              <a:effectLst/>
              <a:ea typeface="Calibri" panose="020F0502020204030204" pitchFamily="34" charset="0"/>
              <a:cs typeface="Arial" panose="020B0604020202020204" pitchFamily="34" charset="0"/>
            </a:endParaRPr>
          </a:p>
          <a:p>
            <a:pPr marL="342900" indent="-342900" algn="just" fontAlgn="base">
              <a:lnSpc>
                <a:spcPts val="1920"/>
              </a:lnSpc>
              <a:spcAft>
                <a:spcPts val="800"/>
              </a:spcAft>
              <a:buClr>
                <a:schemeClr val="accent2">
                  <a:lumMod val="50000"/>
                </a:schemeClr>
              </a:buClr>
              <a:buFont typeface="Arial" panose="020B0604020202020204" pitchFamily="34" charset="0"/>
              <a:buChar char="•"/>
            </a:pPr>
            <a:r>
              <a:rPr lang="es-MX" dirty="0" smtClean="0">
                <a:effectLst/>
                <a:ea typeface="Calibri" panose="020F0502020204030204" pitchFamily="34" charset="0"/>
                <a:cs typeface="Arial" panose="020B0604020202020204" pitchFamily="34" charset="0"/>
              </a:rPr>
              <a:t>Se mejorarán las condiciones físicas, materiales y pedagógicas en las escuelas.</a:t>
            </a:r>
          </a:p>
          <a:p>
            <a:pPr marL="342900" indent="-342900" algn="just" fontAlgn="base">
              <a:lnSpc>
                <a:spcPts val="1920"/>
              </a:lnSpc>
              <a:spcAft>
                <a:spcPts val="800"/>
              </a:spcAft>
              <a:buClr>
                <a:schemeClr val="accent2">
                  <a:lumMod val="50000"/>
                </a:schemeClr>
              </a:buClr>
              <a:buFont typeface="Arial" panose="020B0604020202020204" pitchFamily="34" charset="0"/>
              <a:buChar char="•"/>
            </a:pPr>
            <a:r>
              <a:rPr lang="es-MX" dirty="0" smtClean="0">
                <a:solidFill>
                  <a:schemeClr val="bg1"/>
                </a:solidFill>
                <a:effectLst/>
                <a:ea typeface="Calibri" panose="020F0502020204030204" pitchFamily="34" charset="0"/>
                <a:cs typeface="Arial" panose="020B0604020202020204" pitchFamily="34" charset="0"/>
              </a:rPr>
              <a:t>Nad</a:t>
            </a:r>
            <a:r>
              <a:rPr lang="es-MX" dirty="0" smtClean="0">
                <a:effectLst/>
                <a:ea typeface="Calibri" panose="020F0502020204030204" pitchFamily="34" charset="0"/>
                <a:cs typeface="Arial" panose="020B0604020202020204" pitchFamily="34" charset="0"/>
              </a:rPr>
              <a:t>a debe entorpecer la vida normal de las escuelas y el aprendizaje </a:t>
            </a:r>
            <a:r>
              <a:rPr lang="es-MX" dirty="0" smtClean="0">
                <a:solidFill>
                  <a:schemeClr val="bg1"/>
                </a:solidFill>
                <a:effectLst/>
                <a:ea typeface="Calibri" panose="020F0502020204030204" pitchFamily="34" charset="0"/>
                <a:cs typeface="Arial" panose="020B0604020202020204" pitchFamily="34" charset="0"/>
              </a:rPr>
              <a:t>de los</a:t>
            </a:r>
            <a:r>
              <a:rPr lang="es-MX" dirty="0" smtClean="0">
                <a:effectLst/>
                <a:ea typeface="Calibri" panose="020F0502020204030204" pitchFamily="34" charset="0"/>
                <a:cs typeface="Arial" panose="020B0604020202020204" pitchFamily="34" charset="0"/>
              </a:rPr>
              <a:t> </a:t>
            </a:r>
            <a:r>
              <a:rPr lang="es-MX" dirty="0" smtClean="0">
                <a:solidFill>
                  <a:schemeClr val="bg1"/>
                </a:solidFill>
                <a:effectLst/>
                <a:ea typeface="Calibri" panose="020F0502020204030204" pitchFamily="34" charset="0"/>
                <a:cs typeface="Arial" panose="020B0604020202020204" pitchFamily="34" charset="0"/>
              </a:rPr>
              <a:t>alumn</a:t>
            </a:r>
            <a:r>
              <a:rPr lang="es-MX" dirty="0" smtClean="0">
                <a:effectLst/>
                <a:ea typeface="Calibri" panose="020F0502020204030204" pitchFamily="34" charset="0"/>
                <a:cs typeface="Arial" panose="020B0604020202020204" pitchFamily="34" charset="0"/>
              </a:rPr>
              <a:t>os.</a:t>
            </a:r>
          </a:p>
          <a:p>
            <a:pPr marL="342900" indent="-342900" algn="just" fontAlgn="base">
              <a:lnSpc>
                <a:spcPts val="1920"/>
              </a:lnSpc>
              <a:spcAft>
                <a:spcPts val="800"/>
              </a:spcAft>
              <a:buClr>
                <a:schemeClr val="accent2">
                  <a:lumMod val="50000"/>
                </a:schemeClr>
              </a:buClr>
              <a:buFont typeface="Arial" panose="020B0604020202020204" pitchFamily="34" charset="0"/>
              <a:buChar char="•"/>
            </a:pPr>
            <a:endParaRPr lang="es-ES" sz="2000" dirty="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4737879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348343" y="185055"/>
            <a:ext cx="8643257" cy="457202"/>
          </a:xfrm>
        </p:spPr>
        <p:txBody>
          <a:bodyPr anchor="ctr">
            <a:noAutofit/>
          </a:bodyPr>
          <a:lstStyle/>
          <a:p>
            <a:r>
              <a:rPr lang="es-MX" sz="3600" b="1" i="1" dirty="0">
                <a:cs typeface="Arial" panose="020B0604020202020204" pitchFamily="34" charset="0"/>
              </a:rPr>
              <a:t>Principios</a:t>
            </a:r>
            <a:endParaRPr lang="es-ES" sz="3600" b="1" i="1" dirty="0">
              <a:cs typeface="Arial" panose="020B0604020202020204" pitchFamily="34" charset="0"/>
            </a:endParaRPr>
          </a:p>
        </p:txBody>
      </p:sp>
      <p:pic>
        <p:nvPicPr>
          <p:cNvPr id="4" name="Imagen 3"/>
          <p:cNvPicPr>
            <a:picLocks noChangeAspect="1"/>
          </p:cNvPicPr>
          <p:nvPr/>
        </p:nvPicPr>
        <p:blipFill>
          <a:blip r:embed="rId2">
            <a:clrChange>
              <a:clrFrom>
                <a:srgbClr val="F4F4F4"/>
              </a:clrFrom>
              <a:clrTo>
                <a:srgbClr val="F4F4F4">
                  <a:alpha val="0"/>
                </a:srgbClr>
              </a:clrTo>
            </a:clrChange>
            <a:lum bright="70000" contrast="-70000"/>
          </a:blip>
          <a:stretch>
            <a:fillRect/>
          </a:stretch>
        </p:blipFill>
        <p:spPr>
          <a:xfrm>
            <a:off x="3080657" y="1097174"/>
            <a:ext cx="4539343" cy="4905420"/>
          </a:xfrm>
          <a:prstGeom prst="rect">
            <a:avLst/>
          </a:prstGeom>
        </p:spPr>
      </p:pic>
      <p:sp>
        <p:nvSpPr>
          <p:cNvPr id="3" name="Subtítulo 2"/>
          <p:cNvSpPr>
            <a:spLocks noGrp="1"/>
          </p:cNvSpPr>
          <p:nvPr>
            <p:ph type="subTitle" idx="1"/>
          </p:nvPr>
        </p:nvSpPr>
        <p:spPr>
          <a:xfrm>
            <a:off x="1230086" y="783767"/>
            <a:ext cx="7761513" cy="5595262"/>
          </a:xfrm>
        </p:spPr>
        <p:txBody>
          <a:bodyPr>
            <a:normAutofit fontScale="25000" lnSpcReduction="20000"/>
          </a:bodyPr>
          <a:lstStyle/>
          <a:p>
            <a:pPr marL="446088" indent="-446088" algn="just" fontAlgn="base">
              <a:lnSpc>
                <a:spcPct val="120000"/>
              </a:lnSpc>
              <a:spcAft>
                <a:spcPts val="800"/>
              </a:spcAft>
              <a:buClr>
                <a:schemeClr val="accent2">
                  <a:lumMod val="50000"/>
                </a:schemeClr>
              </a:buClr>
              <a:buFont typeface="Arial" panose="020B0604020202020204" pitchFamily="34" charset="0"/>
              <a:buChar char="•"/>
            </a:pPr>
            <a:r>
              <a:rPr lang="es-ES" sz="6400" dirty="0">
                <a:ea typeface="Times New Roman" panose="02020603050405020304" pitchFamily="18" charset="0"/>
                <a:cs typeface="Arial" panose="020B0604020202020204" pitchFamily="34" charset="0"/>
              </a:rPr>
              <a:t>Los padres de familia son corresponsables de la educación de sus hijos y tienen el derecho y la obligación de organizarse en la formación de los maestros, por lo que se llevará a cabo un plan integral para impulsar, rediseñar y fortalecer a la educación normal.</a:t>
            </a:r>
            <a:endParaRPr lang="es-ES" sz="6400" dirty="0">
              <a:ea typeface="Calibri" panose="020F0502020204030204" pitchFamily="34" charset="0"/>
              <a:cs typeface="Arial" panose="020B0604020202020204" pitchFamily="34" charset="0"/>
            </a:endParaRPr>
          </a:p>
          <a:p>
            <a:pPr marL="457200" indent="-457200" algn="just" fontAlgn="base">
              <a:lnSpc>
                <a:spcPct val="120000"/>
              </a:lnSpc>
              <a:spcAft>
                <a:spcPts val="800"/>
              </a:spcAft>
              <a:buClr>
                <a:schemeClr val="accent2">
                  <a:lumMod val="50000"/>
                </a:schemeClr>
              </a:buClr>
              <a:buFont typeface="Arial" panose="020B0604020202020204" pitchFamily="34" charset="0"/>
              <a:buChar char="•"/>
            </a:pPr>
            <a:r>
              <a:rPr lang="es-ES" sz="6400" dirty="0" smtClean="0">
                <a:ea typeface="Times New Roman" panose="02020603050405020304" pitchFamily="18" charset="0"/>
                <a:cs typeface="Arial" panose="020B0604020202020204" pitchFamily="34" charset="0"/>
              </a:rPr>
              <a:t>La </a:t>
            </a:r>
            <a:r>
              <a:rPr lang="es-ES" sz="6400" dirty="0">
                <a:ea typeface="Times New Roman" panose="02020603050405020304" pitchFamily="18" charset="0"/>
                <a:cs typeface="Arial" panose="020B0604020202020204" pitchFamily="34" charset="0"/>
              </a:rPr>
              <a:t>reforma educativa se realiza en cada escuela.</a:t>
            </a:r>
            <a:endParaRPr lang="es-ES" sz="6400" dirty="0">
              <a:ea typeface="Calibri" panose="020F0502020204030204" pitchFamily="34" charset="0"/>
              <a:cs typeface="Arial" panose="020B0604020202020204" pitchFamily="34" charset="0"/>
            </a:endParaRPr>
          </a:p>
          <a:p>
            <a:pPr marL="457200" indent="-457200" algn="just" fontAlgn="base">
              <a:lnSpc>
                <a:spcPct val="120000"/>
              </a:lnSpc>
              <a:spcAft>
                <a:spcPts val="800"/>
              </a:spcAft>
              <a:buClr>
                <a:schemeClr val="accent2">
                  <a:lumMod val="50000"/>
                </a:schemeClr>
              </a:buClr>
              <a:buFont typeface="Arial" panose="020B0604020202020204" pitchFamily="34" charset="0"/>
              <a:buChar char="•"/>
            </a:pPr>
            <a:r>
              <a:rPr lang="es-ES" sz="6400" dirty="0">
                <a:ea typeface="Times New Roman" panose="02020603050405020304" pitchFamily="18" charset="0"/>
                <a:cs typeface="Arial" panose="020B0604020202020204" pitchFamily="34" charset="0"/>
              </a:rPr>
              <a:t>Es fundamental para que la educación sea de calidad, otorgue igualdad de oportunidades a los mexicanos y garantice el interés superior de la niñez.</a:t>
            </a:r>
            <a:endParaRPr lang="es-ES" sz="6400" dirty="0">
              <a:ea typeface="Calibri" panose="020F0502020204030204" pitchFamily="34" charset="0"/>
              <a:cs typeface="Arial" panose="020B0604020202020204" pitchFamily="34" charset="0"/>
            </a:endParaRPr>
          </a:p>
          <a:p>
            <a:pPr marL="457200" indent="-457200" algn="just" fontAlgn="base">
              <a:lnSpc>
                <a:spcPct val="120000"/>
              </a:lnSpc>
              <a:spcAft>
                <a:spcPts val="800"/>
              </a:spcAft>
              <a:buClr>
                <a:schemeClr val="accent2">
                  <a:lumMod val="50000"/>
                </a:schemeClr>
              </a:buClr>
              <a:buFont typeface="Arial" panose="020B0604020202020204" pitchFamily="34" charset="0"/>
              <a:buChar char="•"/>
            </a:pPr>
            <a:r>
              <a:rPr lang="es-ES" sz="6400" dirty="0">
                <a:ea typeface="Times New Roman" panose="02020603050405020304" pitchFamily="18" charset="0"/>
                <a:cs typeface="Arial" panose="020B0604020202020204" pitchFamily="34" charset="0"/>
              </a:rPr>
              <a:t>La reforma educativa se propone fortalecer el papel de la educación para reducir las desigualdades sociales.</a:t>
            </a:r>
            <a:endParaRPr lang="es-ES" sz="6400" dirty="0">
              <a:ea typeface="Calibri" panose="020F0502020204030204" pitchFamily="34" charset="0"/>
              <a:cs typeface="Arial" panose="020B0604020202020204" pitchFamily="34" charset="0"/>
            </a:endParaRPr>
          </a:p>
          <a:p>
            <a:pPr marL="457200" indent="-457200" algn="just" fontAlgn="base">
              <a:lnSpc>
                <a:spcPct val="120000"/>
              </a:lnSpc>
              <a:spcAft>
                <a:spcPts val="800"/>
              </a:spcAft>
              <a:buClr>
                <a:schemeClr val="accent2">
                  <a:lumMod val="50000"/>
                </a:schemeClr>
              </a:buClr>
              <a:buFont typeface="Arial" panose="020B0604020202020204" pitchFamily="34" charset="0"/>
              <a:buChar char="•"/>
            </a:pPr>
            <a:r>
              <a:rPr lang="es-ES" sz="6400" dirty="0">
                <a:ea typeface="Times New Roman" panose="02020603050405020304" pitchFamily="18" charset="0"/>
                <a:cs typeface="Arial" panose="020B0604020202020204" pitchFamily="34" charset="0"/>
              </a:rPr>
              <a:t>La sociedad mexicana reconoce y valora la labor del magisterio nacional, en beneficio del desarrollo de nuestro país.</a:t>
            </a:r>
            <a:endParaRPr lang="es-ES" sz="6400" dirty="0">
              <a:ea typeface="Calibri" panose="020F0502020204030204" pitchFamily="34" charset="0"/>
              <a:cs typeface="Arial" panose="020B0604020202020204" pitchFamily="34" charset="0"/>
            </a:endParaRPr>
          </a:p>
          <a:p>
            <a:pPr marL="457200" indent="-457200" algn="just" fontAlgn="base">
              <a:lnSpc>
                <a:spcPct val="120000"/>
              </a:lnSpc>
              <a:spcAft>
                <a:spcPts val="800"/>
              </a:spcAft>
              <a:buClr>
                <a:schemeClr val="accent2">
                  <a:lumMod val="50000"/>
                </a:schemeClr>
              </a:buClr>
              <a:buFont typeface="Arial" panose="020B0604020202020204" pitchFamily="34" charset="0"/>
              <a:buChar char="•"/>
            </a:pPr>
            <a:r>
              <a:rPr lang="es-ES" sz="6400" dirty="0">
                <a:ea typeface="Times New Roman" panose="02020603050405020304" pitchFamily="18" charset="0"/>
                <a:cs typeface="Arial" panose="020B0604020202020204" pitchFamily="34" charset="0"/>
              </a:rPr>
              <a:t>Los procesos de evaluación de los docentes permitirán conocer cuáles son sus necesidades de regularización y formación continua, para mejorar sus capacidades.</a:t>
            </a:r>
          </a:p>
          <a:p>
            <a:pPr marL="457200" indent="-457200" algn="just" fontAlgn="base">
              <a:lnSpc>
                <a:spcPct val="120000"/>
              </a:lnSpc>
              <a:spcAft>
                <a:spcPts val="800"/>
              </a:spcAft>
              <a:buClr>
                <a:schemeClr val="accent2">
                  <a:lumMod val="50000"/>
                </a:schemeClr>
              </a:buClr>
              <a:buFont typeface="Arial" panose="020B0604020202020204" pitchFamily="34" charset="0"/>
              <a:buChar char="•"/>
            </a:pPr>
            <a:r>
              <a:rPr lang="es-ES" sz="6400" dirty="0">
                <a:ea typeface="Times New Roman" panose="02020603050405020304" pitchFamily="18" charset="0"/>
                <a:cs typeface="Times New Roman" panose="02020603050405020304" pitchFamily="18" charset="0"/>
              </a:rPr>
              <a:t>Ningún docente con nombramiento definitivo, a la entrada en vigor de la ley, y que la cumpla, será afectado en su derecho al empleo.</a:t>
            </a:r>
            <a:endParaRPr lang="es-ES" sz="6400" dirty="0">
              <a:ea typeface="Calibri" panose="020F0502020204030204" pitchFamily="34" charset="0"/>
              <a:cs typeface="Times New Roman" panose="02020603050405020304" pitchFamily="18" charset="0"/>
            </a:endParaRPr>
          </a:p>
          <a:p>
            <a:pPr marL="457200" indent="-457200" algn="just" fontAlgn="base">
              <a:lnSpc>
                <a:spcPct val="120000"/>
              </a:lnSpc>
              <a:spcAft>
                <a:spcPts val="800"/>
              </a:spcAft>
              <a:buClr>
                <a:schemeClr val="accent2">
                  <a:lumMod val="50000"/>
                </a:schemeClr>
              </a:buClr>
              <a:buFont typeface="Arial" panose="020B0604020202020204" pitchFamily="34" charset="0"/>
              <a:buChar char="•"/>
            </a:pPr>
            <a:r>
              <a:rPr lang="es-ES" sz="6400" dirty="0">
                <a:solidFill>
                  <a:schemeClr val="bg1"/>
                </a:solidFill>
                <a:ea typeface="Times New Roman" panose="02020603050405020304" pitchFamily="18" charset="0"/>
                <a:cs typeface="Times New Roman" panose="02020603050405020304" pitchFamily="18" charset="0"/>
              </a:rPr>
              <a:t>Se</a:t>
            </a:r>
            <a:r>
              <a:rPr lang="es-ES" sz="6400" dirty="0">
                <a:ea typeface="Times New Roman" panose="02020603050405020304" pitchFamily="18" charset="0"/>
                <a:cs typeface="Times New Roman" panose="02020603050405020304" pitchFamily="18" charset="0"/>
              </a:rPr>
              <a:t> fortalecerá la autonomía de gestión de todas las escuelas públicas y se </a:t>
            </a:r>
            <a:r>
              <a:rPr lang="es-ES" sz="6400" dirty="0">
                <a:solidFill>
                  <a:schemeClr val="bg1"/>
                </a:solidFill>
                <a:ea typeface="Times New Roman" panose="02020603050405020304" pitchFamily="18" charset="0"/>
                <a:cs typeface="Times New Roman" panose="02020603050405020304" pitchFamily="18" charset="0"/>
              </a:rPr>
              <a:t>dism</a:t>
            </a:r>
            <a:r>
              <a:rPr lang="es-ES" sz="6400" dirty="0">
                <a:ea typeface="Times New Roman" panose="02020603050405020304" pitchFamily="18" charset="0"/>
                <a:cs typeface="Times New Roman" panose="02020603050405020304" pitchFamily="18" charset="0"/>
              </a:rPr>
              <a:t>inuirán trámites administrativos, para lograr una mayor jornada dedicada a la </a:t>
            </a:r>
            <a:r>
              <a:rPr lang="es-ES" sz="6400" dirty="0">
                <a:solidFill>
                  <a:schemeClr val="bg1"/>
                </a:solidFill>
                <a:ea typeface="Times New Roman" panose="02020603050405020304" pitchFamily="18" charset="0"/>
                <a:cs typeface="Times New Roman" panose="02020603050405020304" pitchFamily="18" charset="0"/>
              </a:rPr>
              <a:t>enseñ</a:t>
            </a:r>
            <a:r>
              <a:rPr lang="es-ES" sz="6400" dirty="0">
                <a:ea typeface="Times New Roman" panose="02020603050405020304" pitchFamily="18" charset="0"/>
                <a:cs typeface="Times New Roman" panose="02020603050405020304" pitchFamily="18" charset="0"/>
              </a:rPr>
              <a:t>anza.</a:t>
            </a:r>
            <a:endParaRPr lang="es-ES" sz="6400" dirty="0">
              <a:ea typeface="Calibri" panose="020F0502020204030204" pitchFamily="34" charset="0"/>
              <a:cs typeface="Times New Roman" panose="02020603050405020304" pitchFamily="18" charset="0"/>
            </a:endParaRPr>
          </a:p>
          <a:p>
            <a:pPr marL="457200" indent="-457200" algn="just" fontAlgn="base">
              <a:lnSpc>
                <a:spcPts val="1920"/>
              </a:lnSpc>
              <a:spcAft>
                <a:spcPts val="800"/>
              </a:spcAft>
              <a:buClr>
                <a:schemeClr val="accent2">
                  <a:lumMod val="50000"/>
                </a:schemeClr>
              </a:buClr>
              <a:buFont typeface="Arial" panose="020B0604020202020204" pitchFamily="34" charset="0"/>
              <a:buChar char="•"/>
            </a:pPr>
            <a:endParaRPr lang="es-ES" sz="3300" dirty="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66478998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EBEBEB"/>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docProps/app.xml><?xml version="1.0" encoding="utf-8"?>
<Properties xmlns="http://schemas.openxmlformats.org/officeDocument/2006/extended-properties" xmlns:vt="http://schemas.openxmlformats.org/officeDocument/2006/docPropsVTypes">
  <Template>TM03457496[[fn=Parallax]]</Template>
  <TotalTime>8433</TotalTime>
  <Words>6363</Words>
  <Application>Microsoft Office PowerPoint</Application>
  <PresentationFormat>Presentación en pantalla (4:3)</PresentationFormat>
  <Paragraphs>372</Paragraphs>
  <Slides>51</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51</vt:i4>
      </vt:variant>
    </vt:vector>
  </HeadingPairs>
  <TitlesOfParts>
    <vt:vector size="57" baseType="lpstr">
      <vt:lpstr>Arial</vt:lpstr>
      <vt:lpstr>Calibri</vt:lpstr>
      <vt:lpstr>Corbel</vt:lpstr>
      <vt:lpstr>Symbol</vt:lpstr>
      <vt:lpstr>Times New Roman</vt:lpstr>
      <vt:lpstr>Parallax</vt:lpstr>
      <vt:lpstr>Presentación de PowerPoint</vt:lpstr>
      <vt:lpstr>Presentación de PowerPoint</vt:lpstr>
      <vt:lpstr>Planteamiento de la  Reforma Educativa </vt:lpstr>
      <vt:lpstr>Objetivos</vt:lpstr>
      <vt:lpstr>Beneficios</vt:lpstr>
      <vt:lpstr>Base Legal y Reformas</vt:lpstr>
      <vt:lpstr>Avances</vt:lpstr>
      <vt:lpstr>Principios</vt:lpstr>
      <vt:lpstr>Principios</vt:lpstr>
      <vt:lpstr>Principios</vt:lpstr>
      <vt:lpstr>El Modelo Educativo 2016 El sustento pedagógico de la reforma educativa</vt:lpstr>
      <vt:lpstr>El Modelo Educativo 2016 El desarrollo personal y social incluye</vt:lpstr>
      <vt:lpstr>Ejes Estratégicos del Modelo Educativo</vt:lpstr>
      <vt:lpstr>Reforma Educativa Secretaría de Educación del Estado de México</vt:lpstr>
      <vt:lpstr>Compromisos Institucionales</vt:lpstr>
      <vt:lpstr>Avances y Realizaciones</vt:lpstr>
      <vt:lpstr>Nuevo Modelo Educativo de la UAEM Dra. Martha Díaz Flores y Dr. Enrique Osorio García</vt:lpstr>
      <vt:lpstr>Nuevo Modelo Educativo de la UAEM Dra. Martha Díaz Flores y Dr. Enrique Osorio García</vt:lpstr>
      <vt:lpstr>Nuevo Modelo Educativo de la UAEM Dra. Martha Díaz Flores y Dr. Enrique Osorio García</vt:lpstr>
      <vt:lpstr>Nuevo Modelo Educativo de la UAEM Dra. Martha Díaz Flores y Dr. Enrique Osorio García</vt:lpstr>
      <vt:lpstr>El Deber Ser del Modelo Educativo</vt:lpstr>
      <vt:lpstr>El Deber Ser del Modelo Educativo</vt:lpstr>
      <vt:lpstr>El Deber Ser del Modelo Educativo</vt:lpstr>
      <vt:lpstr>El Deber Ser del Modelo Educativo</vt:lpstr>
      <vt:lpstr>El Deber Ser del Modelo Educativo</vt:lpstr>
      <vt:lpstr>El Deber Ser del Modelo Educativo</vt:lpstr>
      <vt:lpstr>El Deber Ser del Modelo Educativo</vt:lpstr>
      <vt:lpstr>El Deber Ser del Modelo Educativo</vt:lpstr>
      <vt:lpstr>El Deber Ser del Modelo Educativo</vt:lpstr>
      <vt:lpstr>El Deber Ser del Modelo Educativo</vt:lpstr>
      <vt:lpstr>Conceptualización del  Modelo Educativo </vt:lpstr>
      <vt:lpstr>Conceptualización del  Modelo Educativo </vt:lpstr>
      <vt:lpstr>Presentación de PowerPoint</vt:lpstr>
      <vt:lpstr>Tipificación del Modelo Educativo </vt:lpstr>
      <vt:lpstr>Presentación de PowerPoint</vt:lpstr>
      <vt:lpstr>Presentación de PowerPoint</vt:lpstr>
      <vt:lpstr>Modalidades y Métodos  </vt:lpstr>
      <vt:lpstr>Presentación de PowerPoint</vt:lpstr>
      <vt:lpstr>Referentes Sustantivos del  Modelo Educativo</vt:lpstr>
      <vt:lpstr>Referentes Sustantivos del Modelo Educativo</vt:lpstr>
      <vt:lpstr>Referentes Sustantivos del Modelo Educativo</vt:lpstr>
      <vt:lpstr>Educación Global-Social</vt:lpstr>
      <vt:lpstr>Presentación de PowerPoint</vt:lpstr>
      <vt:lpstr>Un Esquema General de  Modelo Educativo Institucional</vt:lpstr>
      <vt:lpstr>Preguntas a las que Responde Todo Modelo Educativo</vt:lpstr>
      <vt:lpstr>Un Modelo Educativo Integral lo Constituyen Nueve Dimensiones</vt:lpstr>
      <vt:lpstr>Presentación de PowerPoint</vt:lpstr>
      <vt:lpstr>Referencias</vt:lpstr>
      <vt:lpstr>Referencias</vt:lpstr>
      <vt:lpstr>Referencias</vt:lpstr>
      <vt:lpstr>Presentación de PowerPoint</vt:lpstr>
    </vt:vector>
  </TitlesOfParts>
  <Company>Toshiba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La Reforma Educativa en el Estado de México</dc:title>
  <dc:creator>Humberto Ponce Talancon</dc:creator>
  <cp:lastModifiedBy>Humberto Ponce Talancon</cp:lastModifiedBy>
  <cp:revision>168</cp:revision>
  <dcterms:created xsi:type="dcterms:W3CDTF">2016-09-12T23:28:31Z</dcterms:created>
  <dcterms:modified xsi:type="dcterms:W3CDTF">2016-09-23T23:13:33Z</dcterms:modified>
</cp:coreProperties>
</file>