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7" r:id="rId2"/>
    <p:sldId id="358" r:id="rId3"/>
    <p:sldId id="369" r:id="rId4"/>
    <p:sldId id="372" r:id="rId5"/>
    <p:sldId id="375" r:id="rId6"/>
    <p:sldId id="361" r:id="rId7"/>
    <p:sldId id="371" r:id="rId8"/>
    <p:sldId id="360" r:id="rId9"/>
    <p:sldId id="359" r:id="rId10"/>
    <p:sldId id="376" r:id="rId11"/>
  </p:sldIdLst>
  <p:sldSz cx="9144000" cy="6858000" type="screen4x3"/>
  <p:notesSz cx="6873875" cy="91281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D35"/>
    <a:srgbClr val="405D1D"/>
    <a:srgbClr val="DAFF71"/>
    <a:srgbClr val="8BC542"/>
    <a:srgbClr val="FFFFFF"/>
    <a:srgbClr val="99CC00"/>
    <a:srgbClr val="84C542"/>
    <a:srgbClr val="99FF33"/>
    <a:srgbClr val="CCFF33"/>
    <a:srgbClr val="D0E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9642" autoAdjust="0"/>
  </p:normalViewPr>
  <p:slideViewPr>
    <p:cSldViewPr>
      <p:cViewPr varScale="1">
        <p:scale>
          <a:sx n="132" d="100"/>
          <a:sy n="132" d="100"/>
        </p:scale>
        <p:origin x="852" y="102"/>
      </p:cViewPr>
      <p:guideLst>
        <p:guide orient="horz" pos="2880"/>
        <p:guide pos="216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456406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3606" y="0"/>
            <a:ext cx="2978679" cy="456406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r">
              <a:defRPr sz="1200"/>
            </a:lvl1pPr>
          </a:lstStyle>
          <a:p>
            <a:fld id="{29C5B48C-941E-42CB-BA27-51976B2A36DC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670136"/>
            <a:ext cx="2978679" cy="456406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3606" y="8670136"/>
            <a:ext cx="2978679" cy="456406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r">
              <a:defRPr sz="1200"/>
            </a:lvl1pPr>
          </a:lstStyle>
          <a:p>
            <a:fld id="{A0C086EF-672D-4CC6-8AD1-C37B9477CC4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398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456406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3606" y="0"/>
            <a:ext cx="2978679" cy="456406"/>
          </a:xfrm>
          <a:prstGeom prst="rect">
            <a:avLst/>
          </a:prstGeom>
        </p:spPr>
        <p:txBody>
          <a:bodyPr vert="horz" lIns="91414" tIns="45708" rIns="91414" bIns="45708" rtlCol="0"/>
          <a:lstStyle>
            <a:lvl1pPr algn="r">
              <a:defRPr sz="1200"/>
            </a:lvl1pPr>
          </a:lstStyle>
          <a:p>
            <a:fld id="{CB85007D-A34F-428C-A171-88074CED2A43}" type="datetimeFigureOut">
              <a:rPr lang="es-MX" smtClean="0"/>
              <a:pPr/>
              <a:t>14/03/2016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684213"/>
            <a:ext cx="4565650" cy="3424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8" rIns="91414" bIns="45708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7388" y="4335860"/>
            <a:ext cx="5499100" cy="4107656"/>
          </a:xfrm>
          <a:prstGeom prst="rect">
            <a:avLst/>
          </a:prstGeom>
        </p:spPr>
        <p:txBody>
          <a:bodyPr vert="horz" lIns="91414" tIns="45708" rIns="91414" bIns="457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670136"/>
            <a:ext cx="2978679" cy="456406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3606" y="8670136"/>
            <a:ext cx="2978679" cy="456406"/>
          </a:xfrm>
          <a:prstGeom prst="rect">
            <a:avLst/>
          </a:prstGeom>
        </p:spPr>
        <p:txBody>
          <a:bodyPr vert="horz" lIns="91414" tIns="45708" rIns="91414" bIns="45708" rtlCol="0" anchor="b"/>
          <a:lstStyle>
            <a:lvl1pPr algn="r">
              <a:defRPr sz="1200"/>
            </a:lvl1pPr>
          </a:lstStyle>
          <a:p>
            <a:fld id="{2B8AA565-69B7-4BE5-B202-6B567473E26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291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gif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F1FB-6D2C-4C21-BAA6-76D463BACC95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A876-C5CA-4966-B42A-197E0D49A7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F1FB-6D2C-4C21-BAA6-76D463BACC95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A876-C5CA-4966-B42A-197E0D49A7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F1FB-6D2C-4C21-BAA6-76D463BACC95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A876-C5CA-4966-B42A-197E0D49A7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F1FB-6D2C-4C21-BAA6-76D463BACC95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A876-C5CA-4966-B42A-197E0D49A7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F1FB-6D2C-4C21-BAA6-76D463BACC95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A876-C5CA-4966-B42A-197E0D49A7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F1FB-6D2C-4C21-BAA6-76D463BACC95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A876-C5CA-4966-B42A-197E0D49A7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F1FB-6D2C-4C21-BAA6-76D463BACC95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A876-C5CA-4966-B42A-197E0D49A7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F1FB-6D2C-4C21-BAA6-76D463BACC95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A876-C5CA-4966-B42A-197E0D49A7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F1FB-6D2C-4C21-BAA6-76D463BACC95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A876-C5CA-4966-B42A-197E0D49A7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Elipse"/>
          <p:cNvSpPr/>
          <p:nvPr userDrawn="1"/>
        </p:nvSpPr>
        <p:spPr>
          <a:xfrm>
            <a:off x="4067944" y="4437114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3" name="12 Elipse"/>
          <p:cNvSpPr/>
          <p:nvPr userDrawn="1"/>
        </p:nvSpPr>
        <p:spPr>
          <a:xfrm>
            <a:off x="0" y="5661250"/>
            <a:ext cx="539552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4" name="13 Elipse"/>
          <p:cNvSpPr/>
          <p:nvPr userDrawn="1"/>
        </p:nvSpPr>
        <p:spPr>
          <a:xfrm>
            <a:off x="1417465" y="5877273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5" name="14 Elipse"/>
          <p:cNvSpPr/>
          <p:nvPr userDrawn="1"/>
        </p:nvSpPr>
        <p:spPr>
          <a:xfrm>
            <a:off x="187825" y="508518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6" name="15 Elipse"/>
          <p:cNvSpPr/>
          <p:nvPr userDrawn="1"/>
        </p:nvSpPr>
        <p:spPr>
          <a:xfrm>
            <a:off x="691883" y="5182133"/>
            <a:ext cx="247457" cy="2710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7" name="16 Elipse"/>
          <p:cNvSpPr/>
          <p:nvPr userDrawn="1"/>
        </p:nvSpPr>
        <p:spPr>
          <a:xfrm>
            <a:off x="1129436" y="4556191"/>
            <a:ext cx="247457" cy="2710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8" name="17 Elipse"/>
          <p:cNvSpPr/>
          <p:nvPr userDrawn="1"/>
        </p:nvSpPr>
        <p:spPr>
          <a:xfrm>
            <a:off x="1378712" y="4894101"/>
            <a:ext cx="247457" cy="2710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grpSp>
        <p:nvGrpSpPr>
          <p:cNvPr id="27" name="26 Grupo"/>
          <p:cNvGrpSpPr/>
          <p:nvPr userDrawn="1"/>
        </p:nvGrpSpPr>
        <p:grpSpPr>
          <a:xfrm>
            <a:off x="1" y="2348880"/>
            <a:ext cx="1259632" cy="4509120"/>
            <a:chOff x="0" y="8682"/>
            <a:chExt cx="1635071" cy="6849318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4432" t="1213" r="20761" b="15908"/>
            <a:stretch>
              <a:fillRect/>
            </a:stretch>
          </p:blipFill>
          <p:spPr bwMode="auto">
            <a:xfrm>
              <a:off x="0" y="4464496"/>
              <a:ext cx="1619672" cy="239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432" t="29601" r="20145"/>
            <a:stretch>
              <a:fillRect/>
            </a:stretch>
          </p:blipFill>
          <p:spPr bwMode="auto">
            <a:xfrm>
              <a:off x="0" y="8682"/>
              <a:ext cx="1635071" cy="203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4432" t="1213" r="20145"/>
            <a:stretch>
              <a:fillRect/>
            </a:stretch>
          </p:blipFill>
          <p:spPr bwMode="auto">
            <a:xfrm>
              <a:off x="0" y="1800200"/>
              <a:ext cx="1635071" cy="285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86458"/>
            <a:ext cx="1259632" cy="11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8" name="27 Grupo"/>
          <p:cNvGrpSpPr/>
          <p:nvPr userDrawn="1"/>
        </p:nvGrpSpPr>
        <p:grpSpPr>
          <a:xfrm>
            <a:off x="0" y="0"/>
            <a:ext cx="1259632" cy="4509120"/>
            <a:chOff x="0" y="8682"/>
            <a:chExt cx="1635071" cy="6849318"/>
          </a:xfrm>
        </p:grpSpPr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432" t="1213" r="20761" b="15908"/>
            <a:stretch>
              <a:fillRect/>
            </a:stretch>
          </p:blipFill>
          <p:spPr bwMode="auto">
            <a:xfrm>
              <a:off x="0" y="4464496"/>
              <a:ext cx="1619672" cy="239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432" t="29601" r="20145"/>
            <a:stretch>
              <a:fillRect/>
            </a:stretch>
          </p:blipFill>
          <p:spPr bwMode="auto">
            <a:xfrm>
              <a:off x="0" y="8682"/>
              <a:ext cx="1635071" cy="203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432" t="1213" r="20145"/>
            <a:stretch>
              <a:fillRect/>
            </a:stretch>
          </p:blipFill>
          <p:spPr bwMode="auto">
            <a:xfrm>
              <a:off x="0" y="1800200"/>
              <a:ext cx="1635071" cy="285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Elipse"/>
          <p:cNvSpPr/>
          <p:nvPr userDrawn="1"/>
        </p:nvSpPr>
        <p:spPr>
          <a:xfrm>
            <a:off x="4067944" y="4437114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3" name="12 Elipse"/>
          <p:cNvSpPr/>
          <p:nvPr userDrawn="1"/>
        </p:nvSpPr>
        <p:spPr>
          <a:xfrm>
            <a:off x="0" y="5661250"/>
            <a:ext cx="539552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4" name="13 Elipse"/>
          <p:cNvSpPr/>
          <p:nvPr userDrawn="1"/>
        </p:nvSpPr>
        <p:spPr>
          <a:xfrm>
            <a:off x="1417465" y="5877273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5" name="14 Elipse"/>
          <p:cNvSpPr/>
          <p:nvPr userDrawn="1"/>
        </p:nvSpPr>
        <p:spPr>
          <a:xfrm>
            <a:off x="187825" y="508518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6" name="15 Elipse"/>
          <p:cNvSpPr/>
          <p:nvPr userDrawn="1"/>
        </p:nvSpPr>
        <p:spPr>
          <a:xfrm>
            <a:off x="691883" y="5182133"/>
            <a:ext cx="247457" cy="2710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7" name="16 Elipse"/>
          <p:cNvSpPr/>
          <p:nvPr userDrawn="1"/>
        </p:nvSpPr>
        <p:spPr>
          <a:xfrm>
            <a:off x="1129436" y="4556191"/>
            <a:ext cx="247457" cy="2710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8" name="17 Elipse"/>
          <p:cNvSpPr/>
          <p:nvPr userDrawn="1"/>
        </p:nvSpPr>
        <p:spPr>
          <a:xfrm>
            <a:off x="1378712" y="4894101"/>
            <a:ext cx="247457" cy="2710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grpSp>
        <p:nvGrpSpPr>
          <p:cNvPr id="27" name="26 Grupo"/>
          <p:cNvGrpSpPr/>
          <p:nvPr userDrawn="1"/>
        </p:nvGrpSpPr>
        <p:grpSpPr>
          <a:xfrm>
            <a:off x="-9604" y="2780928"/>
            <a:ext cx="817515" cy="2794576"/>
            <a:chOff x="0" y="8682"/>
            <a:chExt cx="1635071" cy="6849318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4432" t="1213" r="20761" b="15908"/>
            <a:stretch>
              <a:fillRect/>
            </a:stretch>
          </p:blipFill>
          <p:spPr bwMode="auto">
            <a:xfrm>
              <a:off x="0" y="4464496"/>
              <a:ext cx="1619672" cy="239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432" t="29601" r="20145"/>
            <a:stretch>
              <a:fillRect/>
            </a:stretch>
          </p:blipFill>
          <p:spPr bwMode="auto">
            <a:xfrm>
              <a:off x="0" y="8682"/>
              <a:ext cx="1635071" cy="203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4432" t="1213" r="20145"/>
            <a:stretch>
              <a:fillRect/>
            </a:stretch>
          </p:blipFill>
          <p:spPr bwMode="auto">
            <a:xfrm>
              <a:off x="0" y="1800200"/>
              <a:ext cx="1635071" cy="285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27 Grupo"/>
          <p:cNvGrpSpPr/>
          <p:nvPr userDrawn="1"/>
        </p:nvGrpSpPr>
        <p:grpSpPr>
          <a:xfrm>
            <a:off x="-9602" y="-1"/>
            <a:ext cx="815609" cy="2852937"/>
            <a:chOff x="0" y="8682"/>
            <a:chExt cx="1635071" cy="6849318"/>
          </a:xfrm>
        </p:grpSpPr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432" t="1213" r="20761" b="15908"/>
            <a:stretch>
              <a:fillRect/>
            </a:stretch>
          </p:blipFill>
          <p:spPr bwMode="auto">
            <a:xfrm>
              <a:off x="0" y="4464496"/>
              <a:ext cx="1619672" cy="239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432" t="29601" r="20145"/>
            <a:stretch>
              <a:fillRect/>
            </a:stretch>
          </p:blipFill>
          <p:spPr bwMode="auto">
            <a:xfrm>
              <a:off x="0" y="8682"/>
              <a:ext cx="1635071" cy="203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432" t="1213" r="20145"/>
            <a:stretch>
              <a:fillRect/>
            </a:stretch>
          </p:blipFill>
          <p:spPr bwMode="auto">
            <a:xfrm>
              <a:off x="0" y="1800200"/>
              <a:ext cx="1635071" cy="285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4432" t="29601" r="20145"/>
          <a:stretch>
            <a:fillRect/>
          </a:stretch>
        </p:blipFill>
        <p:spPr bwMode="auto">
          <a:xfrm>
            <a:off x="-4220" y="5575505"/>
            <a:ext cx="817515" cy="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14432" t="1213" r="20145" b="51979"/>
          <a:stretch/>
        </p:blipFill>
        <p:spPr bwMode="auto">
          <a:xfrm>
            <a:off x="-4220" y="6306459"/>
            <a:ext cx="817515" cy="55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65" y="0"/>
            <a:ext cx="629816" cy="59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542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2F1FB-6D2C-4C21-BAA6-76D463BACC95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A876-C5CA-4966-B42A-197E0D49A7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F1FB-6D2C-4C21-BAA6-76D463BACC95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1A876-C5CA-4966-B42A-197E0D49A7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amatoluca@Hotmail.com" TargetMode="External"/><Relationship Id="rId2" Type="http://schemas.openxmlformats.org/officeDocument/2006/relationships/hyperlink" Target="mailto:gemrama@edomex.gob.m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12.png"/><Relationship Id="rId4" Type="http://schemas.openxmlformats.org/officeDocument/2006/relationships/image" Target="../media/image17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10174" t="69299" r="15285" b="250"/>
          <a:stretch>
            <a:fillRect/>
          </a:stretch>
        </p:blipFill>
        <p:spPr bwMode="auto">
          <a:xfrm>
            <a:off x="0" y="0"/>
            <a:ext cx="3995936" cy="20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174" t="945" r="15285" b="23499"/>
          <a:stretch>
            <a:fillRect/>
          </a:stretch>
        </p:blipFill>
        <p:spPr bwMode="auto">
          <a:xfrm>
            <a:off x="0" y="1676400"/>
            <a:ext cx="399593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Rectángulo"/>
          <p:cNvSpPr/>
          <p:nvPr/>
        </p:nvSpPr>
        <p:spPr>
          <a:xfrm>
            <a:off x="4443281" y="1837143"/>
            <a:ext cx="44342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MX" sz="4800" b="1" dirty="0" smtClean="0">
              <a:ln>
                <a:solidFill>
                  <a:schemeClr val="bg1"/>
                </a:solidFill>
              </a:ln>
              <a:solidFill>
                <a:srgbClr val="84C54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arabar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ln>
                  <a:solidFill>
                    <a:schemeClr val="bg1"/>
                  </a:solidFill>
                </a:ln>
                <a:solidFill>
                  <a:srgbClr val="8BC54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arabara" pitchFamily="34" charset="0"/>
              </a:rPr>
              <a:t>RED AUTOMATICA DE MONITOREO ATMOSFERICO DE LA ZONA METROPOLITANA DEL VALLE DE TOLUCA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MX" sz="3600" b="1" dirty="0" smtClean="0">
              <a:ln>
                <a:solidFill>
                  <a:schemeClr val="bg1"/>
                </a:solidFill>
              </a:ln>
              <a:solidFill>
                <a:srgbClr val="84C54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arabara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ln>
                  <a:solidFill>
                    <a:schemeClr val="bg1"/>
                  </a:solidFill>
                </a:ln>
                <a:solidFill>
                  <a:srgbClr val="84C54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arabara" pitchFamily="34" charset="0"/>
              </a:rPr>
              <a:t>Marzo 2016</a:t>
            </a:r>
          </a:p>
          <a:p>
            <a:pPr algn="r"/>
            <a:endParaRPr lang="es-ES" sz="3600" b="1" dirty="0" smtClean="0">
              <a:ln>
                <a:solidFill>
                  <a:schemeClr val="bg1"/>
                </a:solidFill>
              </a:ln>
              <a:solidFill>
                <a:srgbClr val="537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arabara" pitchFamily="34" charset="0"/>
            </a:endParaRPr>
          </a:p>
        </p:txBody>
      </p:sp>
      <p:grpSp>
        <p:nvGrpSpPr>
          <p:cNvPr id="2" name="30 Grupo"/>
          <p:cNvGrpSpPr/>
          <p:nvPr/>
        </p:nvGrpSpPr>
        <p:grpSpPr>
          <a:xfrm>
            <a:off x="0" y="2636912"/>
            <a:ext cx="4443281" cy="4221088"/>
            <a:chOff x="718252" y="439836"/>
            <a:chExt cx="4717844" cy="4392000"/>
          </a:xfrm>
        </p:grpSpPr>
        <p:grpSp>
          <p:nvGrpSpPr>
            <p:cNvPr id="3" name="10 Grupo"/>
            <p:cNvGrpSpPr/>
            <p:nvPr/>
          </p:nvGrpSpPr>
          <p:grpSpPr>
            <a:xfrm>
              <a:off x="718252" y="439836"/>
              <a:ext cx="4717844" cy="4392000"/>
              <a:chOff x="718252" y="439836"/>
              <a:chExt cx="4717844" cy="4392000"/>
            </a:xfrm>
            <a:solidFill>
              <a:srgbClr val="8BC542"/>
            </a:solidFill>
          </p:grpSpPr>
          <p:sp>
            <p:nvSpPr>
              <p:cNvPr id="34" name="33 Anillo"/>
              <p:cNvSpPr/>
              <p:nvPr/>
            </p:nvSpPr>
            <p:spPr>
              <a:xfrm>
                <a:off x="718252" y="439836"/>
                <a:ext cx="4392488" cy="4392000"/>
              </a:xfrm>
              <a:prstGeom prst="donut">
                <a:avLst>
                  <a:gd name="adj" fmla="val 2187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34 Rectángulo"/>
              <p:cNvSpPr/>
              <p:nvPr/>
            </p:nvSpPr>
            <p:spPr>
              <a:xfrm>
                <a:off x="3297864" y="2081634"/>
                <a:ext cx="2138232" cy="12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6" name="35 Pentágono"/>
              <p:cNvSpPr/>
              <p:nvPr/>
            </p:nvSpPr>
            <p:spPr>
              <a:xfrm rot="18720000">
                <a:off x="3983667" y="2801145"/>
                <a:ext cx="1332000" cy="954000"/>
              </a:xfrm>
              <a:prstGeom prst="homePlate">
                <a:avLst/>
              </a:prstGeom>
              <a:gradFill flip="none" rotWithShape="1">
                <a:gsLst>
                  <a:gs pos="47000">
                    <a:srgbClr val="3F6016"/>
                  </a:gs>
                  <a:gs pos="66000">
                    <a:srgbClr val="8BC542">
                      <a:shade val="67500"/>
                      <a:satMod val="115000"/>
                    </a:srgbClr>
                  </a:gs>
                  <a:gs pos="100000">
                    <a:srgbClr val="8BC542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7" name="36 Rectángulo"/>
              <p:cNvSpPr/>
              <p:nvPr/>
            </p:nvSpPr>
            <p:spPr>
              <a:xfrm>
                <a:off x="3297864" y="2518249"/>
                <a:ext cx="2138232" cy="8153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38" name="37 Rectángulo"/>
              <p:cNvSpPr/>
              <p:nvPr/>
            </p:nvSpPr>
            <p:spPr>
              <a:xfrm rot="5400000">
                <a:off x="4072625" y="3267657"/>
                <a:ext cx="1862846" cy="8640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cxnSp>
          <p:nvCxnSpPr>
            <p:cNvPr id="33" name="32 Conector angular"/>
            <p:cNvCxnSpPr/>
            <p:nvPr/>
          </p:nvCxnSpPr>
          <p:spPr>
            <a:xfrm>
              <a:off x="3247071" y="3333627"/>
              <a:ext cx="1354460" cy="1297501"/>
            </a:xfrm>
            <a:prstGeom prst="bentConnector3">
              <a:avLst>
                <a:gd name="adj1" fmla="val 98503"/>
              </a:avLst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 l="10174" t="69299" r="68324" b="24040"/>
          <a:stretch>
            <a:fillRect/>
          </a:stretch>
        </p:blipFill>
        <p:spPr bwMode="auto">
          <a:xfrm>
            <a:off x="2555776" y="4089772"/>
            <a:ext cx="1152624" cy="45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971600" y="443388"/>
            <a:ext cx="81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200" b="1" dirty="0" smtClean="0">
                <a:ln>
                  <a:solidFill>
                    <a:schemeClr val="bg1"/>
                  </a:solidFill>
                </a:ln>
                <a:solidFill>
                  <a:srgbClr val="537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arabara" pitchFamily="34" charset="0"/>
              </a:rPr>
              <a:t>Gobierno del Estado de México</a:t>
            </a:r>
          </a:p>
          <a:p>
            <a:pPr algn="ctr"/>
            <a:r>
              <a:rPr lang="es-ES" sz="4000" b="1" dirty="0" smtClean="0">
                <a:ln>
                  <a:solidFill>
                    <a:schemeClr val="bg1"/>
                  </a:solidFill>
                </a:ln>
                <a:solidFill>
                  <a:srgbClr val="537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Harabara" pitchFamily="34" charset="0"/>
              </a:rPr>
              <a:t>Secretaría del Medio Ambiente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63688" y="980728"/>
            <a:ext cx="63367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rgbClr val="77A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Mayores Informes:</a:t>
            </a:r>
          </a:p>
          <a:p>
            <a:pPr algn="just"/>
            <a:endParaRPr lang="es-MX" b="1" dirty="0" smtClean="0">
              <a:solidFill>
                <a:srgbClr val="77A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b="1" dirty="0" smtClean="0">
                <a:solidFill>
                  <a:srgbClr val="77A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General de Prevención y Control de la Contaminación Atmosférica.</a:t>
            </a:r>
          </a:p>
          <a:p>
            <a:pPr algn="just"/>
            <a:r>
              <a:rPr lang="es-MX" b="1" dirty="0" smtClean="0">
                <a:solidFill>
                  <a:srgbClr val="77A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Monitoreo Atmosférico.</a:t>
            </a:r>
          </a:p>
          <a:p>
            <a:pPr algn="just"/>
            <a:endParaRPr lang="es-MX" b="1" dirty="0">
              <a:solidFill>
                <a:srgbClr val="77A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solidFill>
                  <a:srgbClr val="77A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Conjunto </a:t>
            </a:r>
            <a:r>
              <a:rPr lang="es-MX" dirty="0">
                <a:solidFill>
                  <a:srgbClr val="77A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SEDAGRO, Edificio C, Planta baja</a:t>
            </a:r>
          </a:p>
          <a:p>
            <a:r>
              <a:rPr lang="es-MX" dirty="0">
                <a:solidFill>
                  <a:srgbClr val="77A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Rancho San Lorenzo</a:t>
            </a:r>
          </a:p>
          <a:p>
            <a:r>
              <a:rPr lang="es-MX" dirty="0">
                <a:solidFill>
                  <a:srgbClr val="77A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Metepec, Estado de México, </a:t>
            </a:r>
          </a:p>
          <a:p>
            <a:r>
              <a:rPr lang="es-MX" dirty="0">
                <a:solidFill>
                  <a:srgbClr val="77A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C.P. </a:t>
            </a:r>
            <a:r>
              <a:rPr lang="es-MX" dirty="0" smtClean="0">
                <a:solidFill>
                  <a:srgbClr val="77A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52140</a:t>
            </a:r>
          </a:p>
          <a:p>
            <a:r>
              <a:rPr lang="es-MX" dirty="0">
                <a:solidFill>
                  <a:srgbClr val="77A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Teléfono. 2756520  Ext. </a:t>
            </a:r>
            <a:r>
              <a:rPr lang="es-MX" dirty="0" smtClean="0">
                <a:solidFill>
                  <a:srgbClr val="77A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5101</a:t>
            </a:r>
            <a:r>
              <a:rPr lang="es-MX" dirty="0" smtClean="0">
                <a:solidFill>
                  <a:srgbClr val="77A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endParaRPr lang="es-MX" dirty="0">
              <a:solidFill>
                <a:srgbClr val="77A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77A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electrónico a: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gemrama@edomex.gob.mx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ramatoluca@Hotmail.com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solidFill>
                  <a:srgbClr val="77A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Síguenos: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77AD35"/>
                </a:solidFill>
              </a:rPr>
              <a:t>http://rama.edomex.gob.mx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" y="15175"/>
            <a:ext cx="1379678" cy="4182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5175"/>
            <a:ext cx="827584" cy="6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8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55676" y="1313239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rgbClr val="77AD35"/>
                </a:solidFill>
              </a:rPr>
              <a:t>En </a:t>
            </a:r>
            <a:r>
              <a:rPr lang="es-MX" dirty="0">
                <a:solidFill>
                  <a:srgbClr val="77AD35"/>
                </a:solidFill>
              </a:rPr>
              <a:t>1992, el Gobierno del Estado de México adquiere los componentes para la instalación de la Red Automática de Monitoreo Atmosférico de la Zona Metropolitana </a:t>
            </a:r>
            <a:r>
              <a:rPr lang="es-MX" dirty="0" smtClean="0">
                <a:solidFill>
                  <a:srgbClr val="77AD35"/>
                </a:solidFill>
              </a:rPr>
              <a:t>del Valle de Toluca </a:t>
            </a:r>
            <a:r>
              <a:rPr lang="es-MX" dirty="0">
                <a:solidFill>
                  <a:srgbClr val="77AD35"/>
                </a:solidFill>
              </a:rPr>
              <a:t>(</a:t>
            </a:r>
            <a:r>
              <a:rPr lang="es-MX" dirty="0" smtClean="0">
                <a:solidFill>
                  <a:srgbClr val="77AD35"/>
                </a:solidFill>
              </a:rPr>
              <a:t>RAMA de la ZMVT), </a:t>
            </a:r>
            <a:r>
              <a:rPr lang="es-MX" dirty="0">
                <a:solidFill>
                  <a:srgbClr val="77AD35"/>
                </a:solidFill>
              </a:rPr>
              <a:t>misma que inició operaciones en 1993 y desde entonces es administrada por la Secretaría de Medio Ambiente del </a:t>
            </a:r>
            <a:r>
              <a:rPr lang="es-MX" dirty="0" smtClean="0">
                <a:solidFill>
                  <a:srgbClr val="77AD35"/>
                </a:solidFill>
              </a:rPr>
              <a:t>Gobierno </a:t>
            </a:r>
            <a:r>
              <a:rPr lang="es-MX" dirty="0">
                <a:solidFill>
                  <a:srgbClr val="77AD35"/>
                </a:solidFill>
              </a:rPr>
              <a:t>del </a:t>
            </a:r>
            <a:r>
              <a:rPr lang="es-MX" dirty="0" smtClean="0">
                <a:solidFill>
                  <a:srgbClr val="77AD35"/>
                </a:solidFill>
              </a:rPr>
              <a:t>Estado de México.</a:t>
            </a:r>
          </a:p>
          <a:p>
            <a:endParaRPr lang="es-MX" dirty="0">
              <a:solidFill>
                <a:srgbClr val="77AD35"/>
              </a:solidFill>
            </a:endParaRPr>
          </a:p>
          <a:p>
            <a:pPr algn="just"/>
            <a:r>
              <a:rPr lang="es-MX" dirty="0">
                <a:solidFill>
                  <a:srgbClr val="77AD35"/>
                </a:solidFill>
              </a:rPr>
              <a:t>A principios del año 2010, la RAMA de la ZMVT fue renovada en su totalidad. Además, 1 estación de monitoreo fue reubicada (Toluca-Centro) y se instaló una nueva estación: </a:t>
            </a:r>
            <a:r>
              <a:rPr lang="es-MX" dirty="0" err="1">
                <a:solidFill>
                  <a:srgbClr val="77AD35"/>
                </a:solidFill>
              </a:rPr>
              <a:t>Ceboruco</a:t>
            </a:r>
            <a:r>
              <a:rPr lang="es-MX" dirty="0">
                <a:solidFill>
                  <a:srgbClr val="77AD35"/>
                </a:solidFill>
              </a:rPr>
              <a:t>.</a:t>
            </a:r>
          </a:p>
          <a:p>
            <a:r>
              <a:rPr lang="es-MX" dirty="0">
                <a:solidFill>
                  <a:srgbClr val="77AD35"/>
                </a:solidFill>
              </a:rPr>
              <a:t> </a:t>
            </a:r>
          </a:p>
          <a:p>
            <a:pPr algn="just"/>
            <a:endParaRPr lang="es-MX" dirty="0">
              <a:solidFill>
                <a:srgbClr val="8BC54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91680" y="694901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77AD35"/>
                </a:solidFill>
              </a:rPr>
              <a:t>Antecedentes</a:t>
            </a:r>
            <a:endParaRPr lang="es-MX" sz="2000" b="1" dirty="0">
              <a:solidFill>
                <a:srgbClr val="77AD35"/>
              </a:solidFill>
            </a:endParaRPr>
          </a:p>
        </p:txBody>
      </p:sp>
      <p:pic>
        <p:nvPicPr>
          <p:cNvPr id="8" name="Imagen 7" descr="C:\Lanix_RCS\Galeria Fotos\ce\DSC016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273630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:\Lanix_RCS\Galeria Fotos\cb\DSC016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269232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" y="15174"/>
            <a:ext cx="1883734" cy="5710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19894"/>
            <a:ext cx="1019482" cy="7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07704" y="1196752"/>
            <a:ext cx="6192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77AD35"/>
                </a:solidFill>
              </a:rPr>
              <a:t>Objetivo. Coadyuvar al mejoramiento de la Calidad del Aire de la ZMVT, a través de la operación de la Red de Monitoreo Atmosférico.</a:t>
            </a:r>
          </a:p>
          <a:p>
            <a:pPr algn="just"/>
            <a:endParaRPr lang="es-ES" dirty="0" smtClean="0">
              <a:solidFill>
                <a:srgbClr val="77AD35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77AD35"/>
                </a:solidFill>
              </a:rPr>
              <a:t>Actualmente </a:t>
            </a:r>
            <a:r>
              <a:rPr lang="es-ES" dirty="0">
                <a:solidFill>
                  <a:srgbClr val="77AD35"/>
                </a:solidFill>
              </a:rPr>
              <a:t>esta red tiene cobertura en los municipios de Toluca, Metepec, </a:t>
            </a:r>
            <a:r>
              <a:rPr lang="es-ES" dirty="0" smtClean="0">
                <a:solidFill>
                  <a:srgbClr val="77AD35"/>
                </a:solidFill>
              </a:rPr>
              <a:t> Lerma, San </a:t>
            </a:r>
            <a:r>
              <a:rPr lang="es-ES" dirty="0">
                <a:solidFill>
                  <a:srgbClr val="77AD35"/>
                </a:solidFill>
              </a:rPr>
              <a:t>Mateo Atenco y </a:t>
            </a:r>
            <a:r>
              <a:rPr lang="es-ES" dirty="0" smtClean="0">
                <a:solidFill>
                  <a:srgbClr val="77AD35"/>
                </a:solidFill>
              </a:rPr>
              <a:t> </a:t>
            </a:r>
            <a:r>
              <a:rPr lang="es-ES" dirty="0" err="1" smtClean="0">
                <a:solidFill>
                  <a:srgbClr val="77AD35"/>
                </a:solidFill>
              </a:rPr>
              <a:t>Zinacantepec</a:t>
            </a:r>
            <a:r>
              <a:rPr lang="es-ES" dirty="0">
                <a:solidFill>
                  <a:srgbClr val="77AD35"/>
                </a:solidFill>
              </a:rPr>
              <a:t>. </a:t>
            </a:r>
            <a:endParaRPr lang="es-ES" dirty="0" smtClean="0">
              <a:solidFill>
                <a:srgbClr val="77AD35"/>
              </a:solidFill>
            </a:endParaRPr>
          </a:p>
          <a:p>
            <a:pPr algn="just"/>
            <a:endParaRPr lang="es-MX" dirty="0">
              <a:solidFill>
                <a:srgbClr val="77AD35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77AD35"/>
                </a:solidFill>
              </a:rPr>
              <a:t>El sistema de monitoreo atmosférico  de la Zona Metropolitana del Valle de Toluca,  forma parte de la Comisión Ambiental de la Megalópolis y del Sistema Nacional de Información de Calidad del Aire (</a:t>
            </a:r>
            <a:r>
              <a:rPr lang="es-ES" dirty="0" smtClean="0">
                <a:solidFill>
                  <a:srgbClr val="77AD35"/>
                </a:solidFill>
              </a:rPr>
              <a:t>SINAICA) </a:t>
            </a:r>
            <a:r>
              <a:rPr lang="es-ES" dirty="0">
                <a:solidFill>
                  <a:srgbClr val="77AD35"/>
                </a:solidFill>
              </a:rPr>
              <a:t>administrado por el Instituto Nacional de Ecología y Cambio Climático</a:t>
            </a:r>
            <a:r>
              <a:rPr lang="es-ES" dirty="0" smtClean="0">
                <a:solidFill>
                  <a:srgbClr val="77AD35"/>
                </a:solidFill>
              </a:rPr>
              <a:t>.</a:t>
            </a:r>
          </a:p>
          <a:p>
            <a:pPr algn="just"/>
            <a:endParaRPr lang="es-ES" dirty="0" smtClean="0">
              <a:solidFill>
                <a:srgbClr val="77AD35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77AD35"/>
                </a:solidFill>
              </a:rPr>
              <a:t>Así </a:t>
            </a:r>
            <a:r>
              <a:rPr lang="es-ES" dirty="0">
                <a:solidFill>
                  <a:srgbClr val="77AD35"/>
                </a:solidFill>
              </a:rPr>
              <a:t>mismo este sistema  cuenta con una página WEB incorporada en el portal del Gobierno del </a:t>
            </a:r>
            <a:r>
              <a:rPr lang="es-ES" dirty="0" smtClean="0">
                <a:solidFill>
                  <a:srgbClr val="77AD35"/>
                </a:solidFill>
              </a:rPr>
              <a:t>Estado, http://</a:t>
            </a:r>
            <a:r>
              <a:rPr lang="es-ES" dirty="0" smtClean="0">
                <a:solidFill>
                  <a:srgbClr val="405D1D"/>
                </a:solidFill>
              </a:rPr>
              <a:t>rama.edomex.gob.mx</a:t>
            </a:r>
            <a:r>
              <a:rPr lang="es-ES" dirty="0" smtClean="0">
                <a:solidFill>
                  <a:srgbClr val="77AD35"/>
                </a:solidFill>
              </a:rPr>
              <a:t> en </a:t>
            </a:r>
            <a:r>
              <a:rPr lang="es-ES" dirty="0">
                <a:solidFill>
                  <a:srgbClr val="77AD35"/>
                </a:solidFill>
              </a:rPr>
              <a:t>el cual se difunde la información de la calidad del </a:t>
            </a:r>
            <a:r>
              <a:rPr lang="es-ES" dirty="0" smtClean="0">
                <a:solidFill>
                  <a:srgbClr val="77AD35"/>
                </a:solidFill>
              </a:rPr>
              <a:t>aire que es de consulta publica.</a:t>
            </a:r>
            <a:endParaRPr lang="es-MX" dirty="0">
              <a:solidFill>
                <a:srgbClr val="77AD35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07704" y="476672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77AD35"/>
                </a:solidFill>
              </a:rPr>
              <a:t>Situación Actual de la RAMA de la ZMVT</a:t>
            </a:r>
            <a:endParaRPr lang="es-MX" sz="2000" b="1" dirty="0">
              <a:solidFill>
                <a:srgbClr val="77AD35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" y="15175"/>
            <a:ext cx="1739718" cy="5274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00" y="23863"/>
            <a:ext cx="900877" cy="6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7092280" cy="4757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1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548680"/>
            <a:ext cx="5852491" cy="55740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5175"/>
            <a:ext cx="827584" cy="6144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" y="15175"/>
            <a:ext cx="1379678" cy="4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9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315906"/>
              </p:ext>
            </p:extLst>
          </p:nvPr>
        </p:nvGraphicFramePr>
        <p:xfrm>
          <a:off x="1871664" y="1268760"/>
          <a:ext cx="6912767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04056"/>
                <a:gridCol w="1152128"/>
                <a:gridCol w="648072"/>
                <a:gridCol w="2463042"/>
                <a:gridCol w="993342"/>
                <a:gridCol w="720079"/>
              </a:tblGrid>
              <a:tr h="337659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NO.</a:t>
                      </a:r>
                      <a:endParaRPr lang="es-MX" sz="900" dirty="0"/>
                    </a:p>
                  </a:txBody>
                  <a:tcPr anchor="ctr">
                    <a:solidFill>
                      <a:srgbClr val="77AD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CLAVE</a:t>
                      </a:r>
                      <a:endParaRPr lang="es-MX" sz="900" dirty="0"/>
                    </a:p>
                  </a:txBody>
                  <a:tcPr anchor="ctr">
                    <a:solidFill>
                      <a:srgbClr val="77AD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NOMBRE</a:t>
                      </a:r>
                      <a:r>
                        <a:rPr lang="es-MX" sz="900" baseline="0" dirty="0" smtClean="0"/>
                        <a:t> ESTACION</a:t>
                      </a:r>
                      <a:endParaRPr lang="es-MX" sz="900" dirty="0"/>
                    </a:p>
                  </a:txBody>
                  <a:tcPr anchor="ctr">
                    <a:solidFill>
                      <a:srgbClr val="77AD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ZONA</a:t>
                      </a:r>
                      <a:endParaRPr lang="es-MX" sz="900" dirty="0"/>
                    </a:p>
                  </a:txBody>
                  <a:tcPr anchor="ctr">
                    <a:solidFill>
                      <a:srgbClr val="77AD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UBICACIÓN FISICA</a:t>
                      </a:r>
                      <a:endParaRPr lang="es-MX" sz="900" dirty="0"/>
                    </a:p>
                  </a:txBody>
                  <a:tcPr anchor="ctr">
                    <a:solidFill>
                      <a:srgbClr val="77AD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UBICACIÓN GEOGRAFICA</a:t>
                      </a:r>
                      <a:endParaRPr lang="es-MX" sz="900" dirty="0"/>
                    </a:p>
                  </a:txBody>
                  <a:tcPr anchor="ctr">
                    <a:solidFill>
                      <a:srgbClr val="77AD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ALTITUD</a:t>
                      </a:r>
                    </a:p>
                    <a:p>
                      <a:pPr algn="ctr"/>
                      <a:r>
                        <a:rPr lang="es-MX" sz="900" dirty="0" smtClean="0"/>
                        <a:t>m.s.n.m.</a:t>
                      </a:r>
                      <a:endParaRPr lang="es-MX" sz="900" dirty="0"/>
                    </a:p>
                  </a:txBody>
                  <a:tcPr anchor="ctr">
                    <a:solidFill>
                      <a:srgbClr val="77AD35"/>
                    </a:solidFill>
                  </a:tcPr>
                </a:tc>
              </a:tr>
              <a:tr h="498336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OX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Oxtotitlán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CENTRO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Escuela Primaria "Carmen Serdán", calle Lago </a:t>
                      </a:r>
                      <a:r>
                        <a:rPr lang="es-MX" sz="9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Caimanero</a:t>
                      </a:r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esq. Laguna de la Asunción, Col. Nueva Oxtotitlán, Toluca, </a:t>
                      </a:r>
                      <a:r>
                        <a:rPr lang="es-MX" sz="9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Méx</a:t>
                      </a:r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2716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CE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Toluca Centro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CENTRO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UAEM, Calle Venustiano Carranza esq. Mariano Matamoros, Toluca, </a:t>
                      </a:r>
                      <a:r>
                        <a:rPr lang="es-MX" sz="9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Méx</a:t>
                      </a:r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2681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1480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MT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Metepec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SUR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Av. J. </a:t>
                      </a:r>
                      <a:r>
                        <a:rPr lang="es-MX" sz="9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Clouthier</a:t>
                      </a:r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esq. Manzana, Col. Izcalli Cuauhtémoc V, Metepec, </a:t>
                      </a:r>
                      <a:r>
                        <a:rPr lang="es-MX" sz="9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Méx</a:t>
                      </a:r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2632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CB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Ceboruco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SUR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Preparatoria No. 5 "Dr. Ángel María Garibay" de la UAEM, Km. 2.5 carretera a San Felipe </a:t>
                      </a:r>
                      <a:r>
                        <a:rPr lang="es-MX" sz="9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Tlalmimilolpán</a:t>
                      </a:r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esq. </a:t>
                      </a:r>
                      <a:r>
                        <a:rPr lang="es-MX" sz="9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Ceboruco</a:t>
                      </a:r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, Metepec, </a:t>
                      </a:r>
                      <a:r>
                        <a:rPr lang="es-MX" sz="9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Méx</a:t>
                      </a:r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2678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SM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San Mateo Atenco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SUR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Av. Hacienda de Tres Marías s/n, </a:t>
                      </a:r>
                      <a:r>
                        <a:rPr lang="es-MX" sz="9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Fracc</a:t>
                      </a:r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 Santa Elena, San Mateo Atenco, </a:t>
                      </a:r>
                      <a:r>
                        <a:rPr lang="es-MX" sz="9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Méx</a:t>
                      </a:r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</a:t>
                      </a:r>
                    </a:p>
                    <a:p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2603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90304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AP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Aeropuerto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NORTE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Centro Nacional de Capacitación y Adiestramiento de la Cruz Roja Mexicana, Boulevard Miguel Alemán, Toluca, </a:t>
                      </a:r>
                      <a:r>
                        <a:rPr lang="es-MX" sz="9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Méx</a:t>
                      </a:r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</a:t>
                      </a:r>
                    </a:p>
                    <a:p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2610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4056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7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SC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San Cristóbal </a:t>
                      </a:r>
                      <a:r>
                        <a:rPr lang="es-MX" sz="9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Huchochitlán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NORTE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Escuela Primaria "Manuel Hinojosa Giles", calle Guadalupe Victoria </a:t>
                      </a:r>
                      <a:r>
                        <a:rPr lang="es-MX" sz="9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esq.Paseo</a:t>
                      </a:r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de la Luz, San Cristóbal Huichochitlán, Toluca, </a:t>
                      </a:r>
                      <a:r>
                        <a:rPr lang="es-MX" sz="9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Méx</a:t>
                      </a:r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2629</a:t>
                      </a:r>
                      <a:endParaRPr lang="es-MX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63688" y="548680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77AD35"/>
                </a:solidFill>
              </a:rPr>
              <a:t>Ubicación de las estaciones de monitoreo</a:t>
            </a:r>
            <a:endParaRPr lang="es-MX" sz="2000" b="1" dirty="0">
              <a:solidFill>
                <a:srgbClr val="77AD35"/>
              </a:solidFill>
            </a:endParaRPr>
          </a:p>
        </p:txBody>
      </p:sp>
      <p:pic>
        <p:nvPicPr>
          <p:cNvPr id="4" name="Imagen 3" descr="C:\Alejandra\PAGINA WEB\PAGINAclarita revisada\MULTIMEDIA\Estaciones Remotas\OXTOTITLÁN\DSC015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28800"/>
            <a:ext cx="936103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C:\Alejandra\PAGINA WEB\PAGINAclarita revisada\MULTIMEDIA\Estaciones Remotas\CENTRO\DSC016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163352"/>
            <a:ext cx="96239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C:\Alejandra\PAGINA WEB\PAGINAclarita revisada\MULTIMEDIA\Estaciones Remotas\METEPEC\DSC016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2667408"/>
            <a:ext cx="968399" cy="54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Alejandra\PAGINA WEB\PAGINAclarita revisada\MULTIMEDIA\Estaciones Remotas\CEBORUCO\DSC016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3238921"/>
            <a:ext cx="974402" cy="62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:\Alejandra\PAGINA WEB\PAGINAclarita revisada\MULTIMEDIA\Estaciones Remotas\SANMATEO\DSC0164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3861048"/>
            <a:ext cx="955352" cy="6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Alejandra\PAGINA WEB\PAGINAclarita revisada\MULTIMEDIA\Estaciones Remotas\AEROPUERTO\cmaest0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29" y="4494858"/>
            <a:ext cx="974402" cy="62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Alejandra\PAGINA WEB\PAGINAclarita revisada\MULTIMEDIA\Estaciones Remotas\SANCRISTOBAL\DSC0166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5177653"/>
            <a:ext cx="936104" cy="48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" y="15175"/>
            <a:ext cx="1307670" cy="39644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5175"/>
            <a:ext cx="827584" cy="6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6588088" cy="439248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59832" y="47667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77AD35"/>
                </a:solidFill>
              </a:rPr>
              <a:t>DISTRIBUCION DE LAS ESTACIONES EN LA ZMVT</a:t>
            </a:r>
            <a:endParaRPr lang="es-MX" sz="2000" b="1" dirty="0">
              <a:solidFill>
                <a:srgbClr val="77AD35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5175"/>
            <a:ext cx="827584" cy="6144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" y="15175"/>
            <a:ext cx="1379678" cy="4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7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764486"/>
              </p:ext>
            </p:extLst>
          </p:nvPr>
        </p:nvGraphicFramePr>
        <p:xfrm>
          <a:off x="1331640" y="1700808"/>
          <a:ext cx="7725920" cy="219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8696"/>
                <a:gridCol w="328696"/>
                <a:gridCol w="328696"/>
                <a:gridCol w="328696"/>
                <a:gridCol w="328696"/>
                <a:gridCol w="328696"/>
                <a:gridCol w="396000"/>
                <a:gridCol w="396000"/>
                <a:gridCol w="328696"/>
                <a:gridCol w="360000"/>
                <a:gridCol w="328696"/>
                <a:gridCol w="328696"/>
                <a:gridCol w="328696"/>
                <a:gridCol w="328696"/>
                <a:gridCol w="328696"/>
                <a:gridCol w="328696"/>
                <a:gridCol w="328696"/>
                <a:gridCol w="328696"/>
                <a:gridCol w="328696"/>
                <a:gridCol w="328696"/>
                <a:gridCol w="986088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s-MX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solidFill>
                            <a:schemeClr val="tx1"/>
                          </a:solidFill>
                        </a:rPr>
                        <a:t>ESTACIÓN</a:t>
                      </a:r>
                      <a:endParaRPr lang="es-MX" sz="6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solidFill>
                            <a:schemeClr val="tx1"/>
                          </a:solidFill>
                        </a:rPr>
                        <a:t>O3</a:t>
                      </a:r>
                      <a:endParaRPr lang="es-MX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err="1" smtClean="0">
                          <a:solidFill>
                            <a:schemeClr val="tx1"/>
                          </a:solidFill>
                        </a:rPr>
                        <a:t>NOx</a:t>
                      </a:r>
                      <a:endParaRPr lang="es-MX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solidFill>
                            <a:schemeClr val="tx1"/>
                          </a:solidFill>
                        </a:rPr>
                        <a:t>SO2</a:t>
                      </a:r>
                      <a:endParaRPr lang="es-MX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solidFill>
                            <a:schemeClr val="tx1"/>
                          </a:solidFill>
                        </a:rPr>
                        <a:t>CO</a:t>
                      </a:r>
                      <a:endParaRPr lang="es-MX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solidFill>
                            <a:schemeClr val="tx1"/>
                          </a:solidFill>
                        </a:rPr>
                        <a:t>PM10</a:t>
                      </a:r>
                      <a:endParaRPr lang="es-MX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solidFill>
                            <a:schemeClr val="tx1"/>
                          </a:solidFill>
                        </a:rPr>
                        <a:t>PM2.5</a:t>
                      </a:r>
                      <a:endParaRPr lang="es-MX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solidFill>
                            <a:schemeClr val="tx1"/>
                          </a:solidFill>
                        </a:rPr>
                        <a:t>SAD</a:t>
                      </a:r>
                      <a:endParaRPr lang="es-MX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solidFill>
                            <a:schemeClr val="tx1"/>
                          </a:solidFill>
                        </a:rPr>
                        <a:t>TMP</a:t>
                      </a:r>
                      <a:endParaRPr lang="es-MX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solidFill>
                            <a:schemeClr val="tx1"/>
                          </a:solidFill>
                        </a:rPr>
                        <a:t>DV</a:t>
                      </a:r>
                      <a:endParaRPr lang="es-MX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solidFill>
                            <a:schemeClr val="tx1"/>
                          </a:solidFill>
                        </a:rPr>
                        <a:t>VV</a:t>
                      </a:r>
                      <a:endParaRPr lang="es-MX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solidFill>
                            <a:schemeClr val="tx1"/>
                          </a:solidFill>
                        </a:rPr>
                        <a:t>HR</a:t>
                      </a:r>
                      <a:endParaRPr lang="es-MX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solidFill>
                            <a:schemeClr val="tx1"/>
                          </a:solidFill>
                        </a:rPr>
                        <a:t>PP</a:t>
                      </a:r>
                      <a:endParaRPr lang="es-MX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solidFill>
                            <a:schemeClr val="tx1"/>
                          </a:solidFill>
                        </a:rPr>
                        <a:t>PA</a:t>
                      </a:r>
                      <a:endParaRPr lang="es-MX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solidFill>
                            <a:schemeClr val="tx1"/>
                          </a:solidFill>
                        </a:rPr>
                        <a:t>RST</a:t>
                      </a:r>
                      <a:endParaRPr lang="es-MX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solidFill>
                            <a:schemeClr val="tx1"/>
                          </a:solidFill>
                        </a:rPr>
                        <a:t>RS-UV</a:t>
                      </a:r>
                      <a:endParaRPr lang="es-MX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solidFill>
                            <a:schemeClr val="tx1"/>
                          </a:solidFill>
                        </a:rPr>
                        <a:t>CN</a:t>
                      </a:r>
                      <a:endParaRPr lang="es-MX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solidFill>
                            <a:schemeClr val="tx1"/>
                          </a:solidFill>
                        </a:rPr>
                        <a:t>DATALOGGER</a:t>
                      </a:r>
                      <a:endParaRPr lang="es-MX" sz="6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solidFill>
                            <a:schemeClr val="tx1"/>
                          </a:solidFill>
                        </a:rPr>
                        <a:t>INTERNET</a:t>
                      </a:r>
                      <a:endParaRPr lang="es-MX" sz="6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>
                          <a:solidFill>
                            <a:schemeClr val="tx1"/>
                          </a:solidFill>
                        </a:rPr>
                        <a:t>% Operatividad de   Analizadores y Meteorológicos</a:t>
                      </a:r>
                      <a:endParaRPr lang="es-MX" sz="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/>
                        <a:t>1</a:t>
                      </a:r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/>
                        <a:t>OX</a:t>
                      </a:r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/>
                        <a:t>100 %</a:t>
                      </a:r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/>
                        <a:t>2</a:t>
                      </a:r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/>
                        <a:t>CE</a:t>
                      </a:r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smtClean="0"/>
                        <a:t>100 %</a:t>
                      </a:r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/>
                        <a:t>3</a:t>
                      </a:r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/>
                        <a:t>MT</a:t>
                      </a:r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smtClean="0"/>
                        <a:t>100 %</a:t>
                      </a:r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/>
                        <a:t>4</a:t>
                      </a:r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/>
                        <a:t>CB</a:t>
                      </a:r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smtClean="0"/>
                        <a:t>100 %</a:t>
                      </a:r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/>
                        <a:t>5</a:t>
                      </a:r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/>
                        <a:t>SM</a:t>
                      </a:r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/>
                        <a:t>100 %</a:t>
                      </a:r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/>
                        <a:t>6</a:t>
                      </a:r>
                      <a:endParaRPr lang="es-MX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/>
                        <a:t>AP</a:t>
                      </a:r>
                      <a:endParaRPr lang="es-MX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/>
                        <a:t>0 %</a:t>
                      </a:r>
                      <a:endParaRPr lang="es-MX" sz="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/>
                        <a:t>7</a:t>
                      </a:r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/>
                        <a:t>SC</a:t>
                      </a:r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600" dirty="0" smtClean="0"/>
                        <a:t>100 %</a:t>
                      </a:r>
                      <a:endParaRPr lang="es-MX" sz="600" dirty="0"/>
                    </a:p>
                  </a:txBody>
                  <a:tcPr anchor="ctr">
                    <a:solidFill>
                      <a:srgbClr val="8BC54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585077"/>
              </p:ext>
            </p:extLst>
          </p:nvPr>
        </p:nvGraphicFramePr>
        <p:xfrm>
          <a:off x="1331640" y="4437112"/>
          <a:ext cx="265628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448000"/>
              </a:tblGrid>
              <a:tr h="172819">
                <a:tc>
                  <a:txBody>
                    <a:bodyPr/>
                    <a:lstStyle/>
                    <a:p>
                      <a:endParaRPr lang="es-MX" sz="800" dirty="0"/>
                    </a:p>
                  </a:txBody>
                  <a:tcPr>
                    <a:solidFill>
                      <a:srgbClr val="84C5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700" b="0" dirty="0" smtClean="0">
                          <a:solidFill>
                            <a:schemeClr val="tx1"/>
                          </a:solidFill>
                        </a:rPr>
                        <a:t>Analizadores en funcionamiento</a:t>
                      </a:r>
                      <a:endParaRPr lang="es-MX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72819">
                <a:tc>
                  <a:txBody>
                    <a:bodyPr/>
                    <a:lstStyle/>
                    <a:p>
                      <a:endParaRPr lang="es-MX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700" b="0" dirty="0" smtClean="0">
                          <a:solidFill>
                            <a:schemeClr val="tx1"/>
                          </a:solidFill>
                        </a:rPr>
                        <a:t>Analizadores en funcionamiento, requieren atención</a:t>
                      </a:r>
                      <a:endParaRPr lang="es-MX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72819">
                <a:tc>
                  <a:txBody>
                    <a:bodyPr/>
                    <a:lstStyle/>
                    <a:p>
                      <a:endParaRPr lang="es-MX" sz="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700" b="0" dirty="0" smtClean="0">
                          <a:solidFill>
                            <a:schemeClr val="tx1"/>
                          </a:solidFill>
                        </a:rPr>
                        <a:t>Analizadores en espera</a:t>
                      </a:r>
                      <a:r>
                        <a:rPr lang="es-MX" sz="700" b="0" baseline="0" dirty="0" smtClean="0">
                          <a:solidFill>
                            <a:schemeClr val="tx1"/>
                          </a:solidFill>
                        </a:rPr>
                        <a:t> de refacciones</a:t>
                      </a:r>
                      <a:endParaRPr lang="es-MX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72819">
                <a:tc>
                  <a:txBody>
                    <a:bodyPr/>
                    <a:lstStyle/>
                    <a:p>
                      <a:endParaRPr lang="es-MX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7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s-MX" sz="700" b="0" baseline="0" dirty="0" smtClean="0">
                          <a:solidFill>
                            <a:schemeClr val="tx1"/>
                          </a:solidFill>
                        </a:rPr>
                        <a:t> se mide parámetro</a:t>
                      </a:r>
                      <a:endParaRPr lang="es-MX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72819">
                <a:tc>
                  <a:txBody>
                    <a:bodyPr/>
                    <a:lstStyle/>
                    <a:p>
                      <a:endParaRPr lang="es-MX" sz="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700" b="0" dirty="0" smtClean="0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s-MX" sz="700" b="0" baseline="0" dirty="0" smtClean="0">
                          <a:solidFill>
                            <a:schemeClr val="tx1"/>
                          </a:solidFill>
                        </a:rPr>
                        <a:t> proceso de reubicación</a:t>
                      </a:r>
                      <a:endParaRPr lang="es-MX" sz="7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03648" y="692696"/>
            <a:ext cx="74168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77AD35"/>
                </a:solidFill>
              </a:rPr>
              <a:t>Estatus de funcionamiento de analizadores y sensores meteorológicos </a:t>
            </a:r>
          </a:p>
          <a:p>
            <a:r>
              <a:rPr lang="es-MX" b="1" dirty="0" smtClean="0">
                <a:solidFill>
                  <a:srgbClr val="77AD35"/>
                </a:solidFill>
              </a:rPr>
              <a:t>por estación (</a:t>
            </a:r>
            <a:r>
              <a:rPr lang="es-MX" sz="2000" b="1" dirty="0" smtClean="0">
                <a:solidFill>
                  <a:srgbClr val="77AD35"/>
                </a:solidFill>
              </a:rPr>
              <a:t>enero</a:t>
            </a:r>
            <a:r>
              <a:rPr lang="es-MX" b="1" dirty="0" smtClean="0">
                <a:solidFill>
                  <a:srgbClr val="77AD35"/>
                </a:solidFill>
              </a:rPr>
              <a:t> 2016)</a:t>
            </a:r>
            <a:endParaRPr lang="es-MX" b="1" dirty="0">
              <a:solidFill>
                <a:srgbClr val="77AD35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" y="15175"/>
            <a:ext cx="1379678" cy="4182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5175"/>
            <a:ext cx="827584" cy="6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0"/>
          <a:stretch/>
        </p:blipFill>
        <p:spPr bwMode="auto">
          <a:xfrm>
            <a:off x="1835697" y="917139"/>
            <a:ext cx="6192688" cy="550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42633" y="40466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77AD35"/>
                </a:solidFill>
              </a:rPr>
              <a:t>Equipo adquirido PEF 2015</a:t>
            </a:r>
            <a:endParaRPr lang="es-MX" dirty="0">
              <a:solidFill>
                <a:srgbClr val="77AD35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5175"/>
            <a:ext cx="827584" cy="6144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" y="15175"/>
            <a:ext cx="1379678" cy="4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8087</TotalTime>
  <Words>611</Words>
  <Application>Microsoft Office PowerPoint</Application>
  <PresentationFormat>Presentación en pantalla (4:3)</PresentationFormat>
  <Paragraphs>135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Harabara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Adriana</dc:creator>
  <cp:lastModifiedBy>ALT</cp:lastModifiedBy>
  <cp:revision>803</cp:revision>
  <cp:lastPrinted>2015-07-02T18:55:35Z</cp:lastPrinted>
  <dcterms:created xsi:type="dcterms:W3CDTF">2012-12-05T19:32:52Z</dcterms:created>
  <dcterms:modified xsi:type="dcterms:W3CDTF">2016-03-14T22:20:02Z</dcterms:modified>
</cp:coreProperties>
</file>